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71" r:id="rId2"/>
    <p:sldId id="286" r:id="rId3"/>
    <p:sldId id="308" r:id="rId4"/>
    <p:sldId id="313" r:id="rId5"/>
    <p:sldId id="314" r:id="rId6"/>
    <p:sldId id="315" r:id="rId7"/>
    <p:sldId id="323" r:id="rId8"/>
    <p:sldId id="322" r:id="rId9"/>
    <p:sldId id="316" r:id="rId10"/>
    <p:sldId id="317" r:id="rId11"/>
    <p:sldId id="335" r:id="rId12"/>
    <p:sldId id="336" r:id="rId13"/>
    <p:sldId id="337" r:id="rId14"/>
    <p:sldId id="326" r:id="rId15"/>
    <p:sldId id="327" r:id="rId16"/>
    <p:sldId id="329" r:id="rId17"/>
    <p:sldId id="328" r:id="rId18"/>
    <p:sldId id="324" r:id="rId19"/>
    <p:sldId id="330" r:id="rId20"/>
    <p:sldId id="331" r:id="rId21"/>
    <p:sldId id="332" r:id="rId22"/>
    <p:sldId id="333" r:id="rId23"/>
    <p:sldId id="320" r:id="rId24"/>
    <p:sldId id="319" r:id="rId25"/>
    <p:sldId id="334" r:id="rId26"/>
    <p:sldId id="311" r:id="rId27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0E31F4-1055-4422-8B21-58EE98B8CE09}" type="datetimeFigureOut">
              <a:rPr lang="en-GB"/>
              <a:pPr>
                <a:defRPr/>
              </a:pPr>
              <a:t>15/01/2018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11D8540-E367-4EC7-AFEE-AB6B6C6A4526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86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44E69F-CFB9-483A-9862-DD03B024FA25}" type="datetimeFigureOut">
              <a:rPr lang="en-GB"/>
              <a:pPr>
                <a:defRPr/>
              </a:pPr>
              <a:t>15/01/2018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571B1ED-1533-4A89-8B17-9A36FEEB2FC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4648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5pPr>
                <a:lvl6pPr marL="25146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6pPr>
                <a:lvl7pPr marL="29718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7pPr>
                <a:lvl8pPr marL="34290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8pPr>
                <a:lvl9pPr marL="3886200" indent="-228600" algn="r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defRPr>
                </a:lvl9pPr>
              </a:lstStyle>
              <a:p>
                <a:pPr algn="r" rtl="1" eaLnBrk="1" hangingPunct="1">
                  <a:defRPr/>
                </a:pPr>
                <a:endParaRPr lang="ar-EG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defRPr>
              </a:lvl9pPr>
            </a:lstStyle>
            <a:p>
              <a:pPr algn="r" rtl="1" eaLnBrk="1" hangingPunct="1">
                <a:defRPr/>
              </a:pPr>
              <a:endParaRPr lang="ar-EG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5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 noProof="0"/>
              <a:t>انقر لتحرير نمط العنوان الرئيسي</a:t>
            </a:r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ar-SA" noProof="0"/>
              <a:t>انقر لتحرير نمط العنوان الثانوي الرئيسي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algn="l">
              <a:defRPr>
                <a:solidFill>
                  <a:srgbClr val="1C1C1C"/>
                </a:solidFill>
                <a:cs typeface="Arial" panose="020B0604020202020204" pitchFamily="34" charset="0"/>
              </a:defRPr>
            </a:lvl1pPr>
          </a:lstStyle>
          <a:p>
            <a:fld id="{0098E8BC-DD2F-4467-8B0F-77DD495469F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5042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BB9B62E6-4A92-493C-BAEE-499736667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09575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AE1191F0-1DBE-4B6E-957C-6F6B13C1EC1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379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329F57A5-A538-4B20-9331-EF1C6290489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567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59D68000-70E2-446E-A3CE-8EB6FAC9A8A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4130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22C90B7-4323-4143-A411-93623844D37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94586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6155206-BD53-499A-8361-053CEBB8161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91136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67D3696B-C661-4B89-9131-C46C7351EC6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918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430F8739-AC9A-4966-A57A-73BA2A6F78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73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570C94B-96FD-40A1-8470-79FF98D0197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5207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7FC096DA-990D-4353-BF50-03DB19D7950A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869243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cs typeface="Arial" panose="020B0604020202020204" pitchFamily="34" charset="0"/>
              </a:defRPr>
            </a:lvl1pPr>
          </a:lstStyle>
          <a:p>
            <a:fld id="{2DE0AF59-E307-4BA9-9E30-CC6908C2480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3369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kumimoji="1" lang="ar-EG" altLang="en-US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</a:p>
        </p:txBody>
      </p:sp>
      <p:sp>
        <p:nvSpPr>
          <p:cNvPr id="274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+mn-lt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s-ES"/>
              <a:t>SUP4PCL , AU Team</a:t>
            </a:r>
            <a:endParaRPr lang="en-US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fld id="{66451F0F-D244-4533-ADB7-04D28C6BEA3C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ransition spd="med"/>
  <p:hf hd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ChangeArrowheads="1"/>
          </p:cNvSpPr>
          <p:nvPr/>
        </p:nvSpPr>
        <p:spPr bwMode="auto">
          <a:xfrm>
            <a:off x="539750" y="2428875"/>
            <a:ext cx="814705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School and University Partnership for Peer Communities of Learners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ar-EG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  <a:r>
              <a:rPr lang="en-GB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SUP4PCL</a:t>
            </a:r>
            <a:r>
              <a:rPr lang="ar-EG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</a:p>
          <a:p>
            <a:pPr algn="ctr" eaLnBrk="1" hangingPunct="1"/>
            <a:r>
              <a:rPr lang="en-US" altLang="en-US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Project Number : 573660-EPP-1-2016-1-EG-EPPKA2-CBHE-JP (2016-2516/001-001</a:t>
            </a:r>
            <a:r>
              <a:rPr lang="en-US" altLang="en-US" sz="1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Developing materials workshop</a:t>
            </a:r>
          </a:p>
          <a:p>
            <a:pPr lvl="0" algn="ctr" eaLnBrk="1" hangingPunct="1"/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Alexandria- 6</a:t>
            </a:r>
            <a:r>
              <a:rPr lang="en-US" altLang="en-US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-9</a:t>
            </a:r>
            <a:r>
              <a:rPr lang="en-US" altLang="en-US" sz="2400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December 2017</a:t>
            </a:r>
          </a:p>
          <a:p>
            <a:pPr algn="ctr" eaLnBrk="1" hangingPunct="1"/>
            <a:endParaRPr lang="en-US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ar-EG" altLang="en-US" sz="1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0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 </a:t>
            </a:r>
            <a:r>
              <a:rPr lang="es-E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Team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4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8725800F-12F9-4428-A869-A078FC0BB6F5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1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3725"/>
            <a:ext cx="223996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Schools’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Visits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Weekly individual school visit report 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Schools’ profiles 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completed</a:t>
            </a:r>
            <a:endParaRPr lang="en-US" sz="2800" dirty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Identifying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possible areas to be the focus for the ethnographic study 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Starting the needs assessment process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2461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11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c\Desktop\Wed_6 Dec017\school photos\IMG-20171206-WA0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5339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pc\Desktop\Wed_6 Dec017\school photos\IMG-20171206-WA0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2915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13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pc\Desktop\Wed_6 Dec017\school photos\IMG-20171206-WA0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2411"/>
            <a:ext cx="8618189" cy="65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1917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34435"/>
            <a:ext cx="7776865" cy="1134062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Goal 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564903"/>
            <a:ext cx="7776864" cy="324036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Identifying the professional needs of the teachers in each of the five schools as a prerequisite for building the PD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programmes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meeting these needs.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14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2821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1268760"/>
            <a:ext cx="8424936" cy="1018138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Participants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7"/>
            <a:ext cx="8424936" cy="316835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All Subject leads &amp; teachers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Quality assurance units heads</a:t>
            </a: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15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80311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926786"/>
            <a:ext cx="8424936" cy="1018138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Methodology &amp; Tools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4050333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Mixed method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Delphi Technique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Tools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Questionnaires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Focus group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Interviews</a:t>
            </a:r>
          </a:p>
          <a:p>
            <a:pPr algn="l" rtl="0">
              <a:buFont typeface="Courier New" pitchFamily="49" charset="0"/>
              <a:buChar char="o"/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Courier New" pitchFamily="49" charset="0"/>
              <a:buChar char="o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16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4303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926786"/>
            <a:ext cx="8424936" cy="1018138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Procedures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410373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Awareness raising (AU team &amp; Participants)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Design of first tool (Delphi technique- phase one- Open questionnaire)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Administering  first tool (F2F- online)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Analysis of data + project goals 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Design of second tool (Delphi technique- phase two- closed / open questionnaire)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Administering 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second tool (4-6 December)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17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1415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Tools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C5E9EC-8B15-45AB-9B3B-0BF2CF678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1762290"/>
            <a:ext cx="6408712" cy="45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167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Tools: Phase 2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19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184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463550" y="1196752"/>
            <a:ext cx="8183563" cy="512784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002060"/>
              </a:solidFill>
              <a:ea typeface="Calibri"/>
            </a:endParaRPr>
          </a:p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3000" b="1" kern="0" dirty="0">
                <a:solidFill>
                  <a:srgbClr val="C00000"/>
                </a:solidFill>
                <a:ea typeface="Calibri"/>
              </a:rPr>
              <a:t>Content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31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Gaining Access to Schools : Context and </a:t>
            </a:r>
            <a:r>
              <a:rPr lang="en-US" sz="31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Challenges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31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Schools visits</a:t>
            </a:r>
            <a:endParaRPr lang="en-US" sz="31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31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Teachers’ needs assessment: 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Courier New" pitchFamily="49" charset="0"/>
              <a:buChar char="o"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Goal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Courier New" pitchFamily="49" charset="0"/>
              <a:buChar char="o"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Participants 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Courier New" pitchFamily="49" charset="0"/>
              <a:buChar char="o"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Methodology &amp; Tools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Courier New" pitchFamily="49" charset="0"/>
              <a:buChar char="o"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Procedures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Courier New" pitchFamily="49" charset="0"/>
              <a:buChar char="o"/>
              <a:defRPr/>
            </a:pPr>
            <a:r>
              <a:rPr lang="en-US" sz="24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Initial Outcomes</a:t>
            </a:r>
            <a:r>
              <a:rPr lang="en-US" sz="22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 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Insights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Challenges</a:t>
            </a:r>
          </a:p>
          <a:p>
            <a:pPr algn="l" rtl="0">
              <a:lnSpc>
                <a:spcPct val="120000"/>
              </a:lnSpc>
              <a:buClr>
                <a:srgbClr val="3333CC"/>
              </a:buClr>
              <a:buFont typeface="Wingdings" pitchFamily="2" charset="2"/>
              <a:buChar char="§"/>
              <a:defRPr/>
            </a:pPr>
            <a:r>
              <a:rPr lang="en-US" sz="2800" b="1" kern="0" dirty="0" smtClean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Next Steps</a:t>
            </a:r>
          </a:p>
          <a:p>
            <a:pPr marL="0" indent="0" algn="l" rtl="0">
              <a:lnSpc>
                <a:spcPct val="200000"/>
              </a:lnSpc>
              <a:buClr>
                <a:srgbClr val="3333CC"/>
              </a:buClr>
              <a:buNone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marL="0" indent="0" algn="l" rtl="0">
              <a:lnSpc>
                <a:spcPct val="200000"/>
              </a:lnSpc>
              <a:buClr>
                <a:srgbClr val="3333CC"/>
              </a:buClr>
              <a:buNone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  <a:p>
            <a:pPr algn="l" rtl="0">
              <a:buClr>
                <a:srgbClr val="3333CC"/>
              </a:buClr>
              <a:buFont typeface="Wingdings" pitchFamily="2" charset="2"/>
              <a:buChar char="§"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32E30520-14CB-47DE-BB31-20996F6FBB34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 </a:t>
            </a:r>
            <a:r>
              <a:rPr lang="es-E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Team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638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75" y="1268760"/>
            <a:ext cx="8424936" cy="1018138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Initial Outcomes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348880"/>
            <a:ext cx="8424936" cy="3978325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Active learning strategies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STEM education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Teaching for developing thinking and problem solving skills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Designing activities for students with special needs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Effective communication skills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20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2624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1141099"/>
            <a:ext cx="8424936" cy="1018138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Teachers’ needs assessment</a:t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Initial Outcomes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20888"/>
            <a:ext cx="8424936" cy="3906317"/>
          </a:xfrm>
        </p:spPr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Building PLCs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Mentors’ professional responsibilities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School partnership for PD purposes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21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501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1141098"/>
            <a:ext cx="8424936" cy="803825"/>
          </a:xfrm>
        </p:spPr>
        <p:txBody>
          <a:bodyPr/>
          <a:lstStyle/>
          <a:p>
            <a:pPr rtl="0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Insights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424936" cy="412234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Varying …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Schools’ culture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Levels of accepting change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Awareness  among teachers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Resources at schools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Levels of support from schools heads</a:t>
            </a:r>
          </a:p>
          <a:p>
            <a:pPr algn="l" rtl="0">
              <a:buFont typeface="Wingdings" pitchFamily="2" charset="2"/>
              <a:buChar char="§"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22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6117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91" y="980201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826231"/>
            <a:ext cx="8424936" cy="441037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Time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Paper work</a:t>
            </a: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End-of-term exams (Schools &amp; University) 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Flow of information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Coordination with other universities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Building a strong &amp; sustainable co-operative relationship with MOE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470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1141099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Next Steps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700808"/>
            <a:ext cx="8424936" cy="4410373"/>
          </a:xfrm>
        </p:spPr>
        <p:txBody>
          <a:bodyPr/>
          <a:lstStyle/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Focus group &amp; individual interviews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Finalization of needs assessment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Prioritization of needs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Building training </a:t>
            </a:r>
            <a:r>
              <a:rPr lang="en-US" sz="2800" dirty="0" err="1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programmes</a:t>
            </a:r>
            <a:endParaRPr lang="en-US" sz="2800" dirty="0" smtClean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Making decisions </a:t>
            </a:r>
            <a:endParaRPr lang="en-US" sz="2800" dirty="0">
              <a:solidFill>
                <a:srgbClr val="333399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pPr lvl="1" algn="l" rtl="0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Time </a:t>
            </a:r>
          </a:p>
          <a:p>
            <a:pPr lvl="1" algn="l" rtl="0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Mode </a:t>
            </a:r>
          </a:p>
          <a:p>
            <a:pPr lvl="1" algn="l" rtl="0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Use of available resources (e.g. websites)</a:t>
            </a:r>
          </a:p>
          <a:p>
            <a:pPr lvl="1" algn="l" rtl="0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Etc.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8419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773" y="1141099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Next Steps</a:t>
            </a:r>
            <a:b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32" y="1700808"/>
            <a:ext cx="8424936" cy="441037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Identifying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mentors &amp; mentees in each school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Developing mentorship plans in coordination with quality assurance teams in schools.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Producing five schools’ baseline studies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Identifying the focus &amp; scope of schools’ ethnographic studies</a:t>
            </a:r>
          </a:p>
          <a:p>
            <a:pPr lvl="0" algn="l" rtl="0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Selecting AU mentors teams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rgbClr val="1C1C1C">
                    <a:lumMod val="50000"/>
                    <a:lumOff val="50000"/>
                  </a:srgbClr>
                </a:solidFill>
              </a:rPr>
              <a:t>SUP4PCL , AU </a:t>
            </a:r>
            <a:r>
              <a:rPr lang="es-ES" dirty="0" err="1">
                <a:solidFill>
                  <a:srgbClr val="1C1C1C">
                    <a:lumMod val="50000"/>
                    <a:lumOff val="50000"/>
                  </a:srgbClr>
                </a:solidFill>
              </a:rPr>
              <a:t>Team</a:t>
            </a:r>
            <a:endParaRPr lang="en-US" dirty="0">
              <a:solidFill>
                <a:srgbClr val="1C1C1C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>
                <a:defRPr/>
              </a:pPr>
              <a:t>25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43614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/>
          <p:cNvSpPr txBox="1">
            <a:spLocks/>
          </p:cNvSpPr>
          <p:nvPr/>
        </p:nvSpPr>
        <p:spPr>
          <a:xfrm>
            <a:off x="684213" y="1916113"/>
            <a:ext cx="7775575" cy="41052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endParaRPr lang="en-US" sz="1400" b="1" kern="0" dirty="0">
              <a:solidFill>
                <a:srgbClr val="002060"/>
              </a:solidFill>
              <a:ea typeface="Calibri"/>
            </a:endParaRPr>
          </a:p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4000" i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Thank You</a:t>
            </a:r>
          </a:p>
          <a:p>
            <a:pPr marL="0" indent="0" algn="ctr" rtl="0">
              <a:buClr>
                <a:srgbClr val="3333CC"/>
              </a:buClr>
              <a:buFont typeface="Wingdings" pitchFamily="2" charset="2"/>
              <a:buNone/>
              <a:defRPr/>
            </a:pPr>
            <a:r>
              <a:rPr lang="en-US" sz="4000" i="1" kern="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</a:rPr>
              <a:t>AU Team</a:t>
            </a:r>
          </a:p>
          <a:p>
            <a:pPr algn="l" rtl="0">
              <a:buClr>
                <a:srgbClr val="3333CC"/>
              </a:buClr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solidFill>
                <a:srgbClr val="002060"/>
              </a:solidFill>
              <a:latin typeface="Calibri" panose="020F0502020204030204" pitchFamily="34" charset="0"/>
              <a:ea typeface="Calibri"/>
            </a:endParaRP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7776C7A1-65E7-492A-BC69-324232C937FF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26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24600"/>
            <a:ext cx="4510088" cy="457200"/>
          </a:xfrm>
        </p:spPr>
        <p:txBody>
          <a:bodyPr/>
          <a:lstStyle/>
          <a:p>
            <a:pPr algn="l">
              <a:defRPr/>
            </a:pPr>
            <a:r>
              <a:rPr lang="es-ES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 Team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869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72313" y="571500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71500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02" y="926786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Gaining Access to Schools: Context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71700"/>
            <a:ext cx="8424936" cy="41148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First round of correspondences between FOE &amp; MOE Directorate:  January- September 2017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Attempt failed to have a Protocol signed between AU &amp; the MOE Directorate in Alexandria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Memorandum of understanding : MOHE &amp; MOE &amp; AUC Middle East Studies institute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New round of correspondences between FOE &amp; MOE Directorate: September- October 2017 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SUP4PCL , AU </a:t>
            </a:r>
            <a:r>
              <a:rPr lang="es-ES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Team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fld id="{B8878915-FE49-476F-A1A2-1926DCB2D2E0}" type="slidenum">
              <a:rPr lang="ar-SA" altLang="en-US">
                <a:solidFill>
                  <a:srgbClr val="8D8D8D"/>
                </a:solidFill>
                <a:latin typeface="Tahoma" panose="020B0604030504040204" pitchFamily="34" charset="0"/>
              </a:rPr>
              <a:pPr algn="ctr"/>
              <a:t>3</a:t>
            </a:fld>
            <a:endParaRPr lang="en-US" altLang="en-US">
              <a:solidFill>
                <a:srgbClr val="8D8D8D"/>
              </a:solidFill>
              <a:latin typeface="Tahoma" panose="020B060403050404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02" y="926786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Gaining Access to Schools: Context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71700"/>
            <a:ext cx="8424936" cy="41148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Visit from AU team representatives to the MOE Directorate, Community Participation manager: Monday 2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nd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 October, 2017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Gaining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Verbal consent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to access schools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AU team first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INFORMAL Visits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to schools: 23-26 October, 2017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More challenges (official documents in schools, more documents required by the MOE Directorate, processing official letters at the FOE, etc.) 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597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02" y="926786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Gaining Access to Schools: Context &amp;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71700"/>
            <a:ext cx="8424936" cy="41148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Using all possible formal &amp; informal channels of communications with the MOE Directorate (formal letters, phone calls, WhatsApp) 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753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Schools’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Visits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9"/>
            <a:ext cx="8424936" cy="4114800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A comprehensive &amp; shared plan for schools’ visits till the end of December 2017 (mid-term exams). 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Plan outlines: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Goals 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visits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Teams assigned to each school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Schedule for schools weekly visits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Expected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outcomes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Sharing outcomes &amp; next steps</a:t>
            </a: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07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778654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Schools’ Visits: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9"/>
            <a:ext cx="8424936" cy="4114800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D6720-5803-434A-BF59-FA94D7AA3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21628"/>
            <a:ext cx="5452070" cy="483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396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778654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Schools’ Visits: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9"/>
            <a:ext cx="8424936" cy="4114800"/>
          </a:xfrm>
        </p:spPr>
        <p:txBody>
          <a:bodyPr/>
          <a:lstStyle/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956E09-58EB-460D-A0F3-8B545D7BC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2631"/>
            <a:ext cx="4355976" cy="49685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1C14E2-8C89-4FFF-9D83-E59F32F2DF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06" y="1707342"/>
            <a:ext cx="4355976" cy="49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9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F7FE9-3A69-4A5A-9D68-ACF4E4A2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916261"/>
            <a:ext cx="8424936" cy="846030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Schools’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Visits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8079A-4ACE-4423-8ECF-19865F5F0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87" y="1826938"/>
            <a:ext cx="8424936" cy="4410373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Schools have a comprehensive understanding of the project </a:t>
            </a: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(meetings with school heads, Quality assurance teams &amp; subject </a:t>
            </a:r>
            <a:r>
              <a:rPr lang="en-US" sz="2800" dirty="0" smtClean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leads &amp; teachers</a:t>
            </a:r>
            <a:r>
              <a:rPr lang="en-US" sz="2800" dirty="0">
                <a:solidFill>
                  <a:srgbClr val="333399">
                    <a:lumMod val="50000"/>
                  </a:srgbClr>
                </a:solidFill>
                <a:latin typeface="Calibri" panose="020F0502020204030204" pitchFamily="34" charset="0"/>
              </a:rPr>
              <a:t>)</a:t>
            </a:r>
          </a:p>
          <a:p>
            <a:pPr marL="0" indent="0" algn="l" rtl="0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Building trust (formal &amp; informal dialogue)</a:t>
            </a:r>
          </a:p>
          <a:p>
            <a:pPr marL="0" indent="0" algn="l" rtl="0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Planning meetings with different stakeholders (e.g. students &amp;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parents)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sz="12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Planning classroom observations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 algn="l" rtl="0">
              <a:buNone/>
            </a:pPr>
            <a:endParaRPr lang="en-US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SUP4PCL , AU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1C1C1C">
                    <a:lumMod val="50000"/>
                    <a:lumOff val="50000"/>
                  </a:srgbClr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t>Team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C1C1C">
                  <a:lumMod val="50000"/>
                  <a:lumOff val="50000"/>
                </a:srgbClr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78915-FE49-476F-A1A2-1926DCB2D2E0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8D8D8D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8D8D8D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413" name="Picture 6" descr="انطلاق فعاليات اليوبيل الماسي لجامعة الإسكندرية..اليو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4" t="10226" r="30208" b="67613"/>
          <a:stretch>
            <a:fillRect/>
          </a:stretch>
        </p:blipFill>
        <p:spPr bwMode="auto">
          <a:xfrm>
            <a:off x="7012334" y="212411"/>
            <a:ext cx="18573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11"/>
            <a:ext cx="223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680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wrap="square">
        <a:spAutoFit/>
      </a:bodyPr>
      <a:lstStyle>
        <a:defPPr algn="ctr" eaLnBrk="0" hangingPunct="0">
          <a:spcBef>
            <a:spcPts val="1000"/>
          </a:spcBef>
          <a:defRPr sz="2400" b="1" dirty="0" smtClean="0">
            <a:latin typeface="Simplified Arabic" pitchFamily="18" charset="-78"/>
            <a:ea typeface="AL-Mateen"/>
            <a:cs typeface="Simplified Arabic" pitchFamily="18" charset="-78"/>
          </a:defRPr>
        </a:defPPr>
      </a:lstStyle>
    </a:tx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734</Words>
  <Application>Microsoft Office PowerPoint</Application>
  <PresentationFormat>On-screen Show (4:3)</PresentationFormat>
  <Paragraphs>191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Tahoma</vt:lpstr>
      <vt:lpstr>Times New Roman</vt:lpstr>
      <vt:lpstr>Wingdings</vt:lpstr>
      <vt:lpstr>Blends</vt:lpstr>
      <vt:lpstr>PowerPoint Presentation</vt:lpstr>
      <vt:lpstr>PowerPoint Presentation</vt:lpstr>
      <vt:lpstr>Gaining Access to Schools: Context &amp; Challenges</vt:lpstr>
      <vt:lpstr>Gaining Access to Schools: Context &amp; Challenges</vt:lpstr>
      <vt:lpstr>Gaining Access to Schools: Context &amp; Challenges</vt:lpstr>
      <vt:lpstr>Schools’ Visits</vt:lpstr>
      <vt:lpstr>Schools’ Visits: Progress</vt:lpstr>
      <vt:lpstr>Schools’ Visits: Progress</vt:lpstr>
      <vt:lpstr>Schools’ Visits</vt:lpstr>
      <vt:lpstr>Schools’ Visits</vt:lpstr>
      <vt:lpstr>PowerPoint Presentation</vt:lpstr>
      <vt:lpstr>PowerPoint Presentation</vt:lpstr>
      <vt:lpstr>PowerPoint Presentation</vt:lpstr>
      <vt:lpstr>  Teachers’ needs assessment Goal </vt:lpstr>
      <vt:lpstr>  Teachers’ needs assessment Participants</vt:lpstr>
      <vt:lpstr>  Teachers’ needs assessment Methodology &amp; Tools</vt:lpstr>
      <vt:lpstr>  Teachers’ needs assessment Procedures</vt:lpstr>
      <vt:lpstr>Tools</vt:lpstr>
      <vt:lpstr>Tools: Phase 2</vt:lpstr>
      <vt:lpstr>  Teachers’ needs assessment Initial Outcomes</vt:lpstr>
      <vt:lpstr>  Teachers’ needs assessment Initial Outcomes</vt:lpstr>
      <vt:lpstr>  Insights</vt:lpstr>
      <vt:lpstr>     Challenges </vt:lpstr>
      <vt:lpstr>     Next Steps </vt:lpstr>
      <vt:lpstr>     Next Steps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centra</dc:creator>
  <cp:lastModifiedBy>AUC</cp:lastModifiedBy>
  <cp:revision>201</cp:revision>
  <cp:lastPrinted>2016-01-19T18:11:24Z</cp:lastPrinted>
  <dcterms:created xsi:type="dcterms:W3CDTF">2006-08-16T00:00:00Z</dcterms:created>
  <dcterms:modified xsi:type="dcterms:W3CDTF">2018-01-15T07:38:29Z</dcterms:modified>
</cp:coreProperties>
</file>