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51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3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2B9BB-8F80-A649-B4DC-FA917AB29081}" type="datetimeFigureOut">
              <a:rPr lang="en-US" smtClean="0"/>
              <a:t>1/11/2018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A2FF5-D7B6-2D4A-A363-8E4F6FC80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0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ing.gov.wales/resources/collections/professional-learning-communities?lang=en)" TargetMode="External"/><Relationship Id="rId2" Type="http://schemas.openxmlformats.org/officeDocument/2006/relationships/hyperlink" Target="http://dera.ioe.ac.uk/5622/1/RR637.pdf)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hyperlink" Target="https://leadinglearning4all.edu.au/_file/media/26/plc%20process.pdf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sz="4800" dirty="0" smtClean="0"/>
              <a:t>Evaluating a Professional Learning Community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SUP4PCL Presentation: </a:t>
            </a:r>
            <a:r>
              <a:rPr lang="en-US" sz="2800" dirty="0" err="1" smtClean="0"/>
              <a:t>Helwan</a:t>
            </a:r>
            <a:r>
              <a:rPr lang="en-US" sz="2800" dirty="0" smtClean="0"/>
              <a:t> University</a:t>
            </a:r>
          </a:p>
          <a:p>
            <a:pPr algn="l"/>
            <a:r>
              <a:rPr lang="en-US" sz="2800" dirty="0" smtClean="0"/>
              <a:t>4 December 2017</a:t>
            </a:r>
            <a:endParaRPr lang="en-US" sz="28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710335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0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3200" dirty="0" smtClean="0"/>
              <a:t>Have </a:t>
            </a:r>
            <a:r>
              <a:rPr lang="en-GB" sz="3200" dirty="0"/>
              <a:t>we established an agreed set of protocols?</a:t>
            </a:r>
          </a:p>
          <a:p>
            <a:pPr lvl="0"/>
            <a:r>
              <a:rPr lang="en-GB" sz="3200" dirty="0" smtClean="0"/>
              <a:t>Are </a:t>
            </a:r>
            <a:r>
              <a:rPr lang="en-GB" sz="3200" dirty="0"/>
              <a:t>we agreed about decision-making?</a:t>
            </a:r>
          </a:p>
          <a:p>
            <a:pPr lvl="0"/>
            <a:r>
              <a:rPr lang="en-GB" sz="3200" dirty="0"/>
              <a:t>How </a:t>
            </a:r>
            <a:r>
              <a:rPr lang="en-GB" sz="3200" dirty="0" smtClean="0"/>
              <a:t>do </a:t>
            </a:r>
            <a:r>
              <a:rPr lang="en-GB" sz="3200" dirty="0"/>
              <a:t>we </a:t>
            </a:r>
            <a:r>
              <a:rPr lang="en-GB" sz="3200" dirty="0" smtClean="0"/>
              <a:t>record </a:t>
            </a:r>
            <a:r>
              <a:rPr lang="en-GB" sz="3200" dirty="0"/>
              <a:t>our </a:t>
            </a:r>
            <a:r>
              <a:rPr lang="en-GB" sz="3200" dirty="0" smtClean="0"/>
              <a:t>discussions/interactions</a:t>
            </a:r>
            <a:r>
              <a:rPr lang="en-GB" sz="3200" dirty="0"/>
              <a:t>?</a:t>
            </a:r>
          </a:p>
          <a:p>
            <a:pPr lvl="0"/>
            <a:r>
              <a:rPr lang="en-GB" sz="3200" dirty="0" smtClean="0"/>
              <a:t>How do we </a:t>
            </a:r>
            <a:r>
              <a:rPr lang="en-GB" sz="3200" dirty="0"/>
              <a:t>establish targets &amp; PIs</a:t>
            </a:r>
            <a:r>
              <a:rPr lang="en-GB" sz="3200" dirty="0" smtClean="0"/>
              <a:t>?</a:t>
            </a:r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710335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387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3200" dirty="0"/>
              <a:t>How </a:t>
            </a:r>
            <a:r>
              <a:rPr lang="en-GB" sz="3200" dirty="0" smtClean="0"/>
              <a:t>do </a:t>
            </a:r>
            <a:r>
              <a:rPr lang="en-GB" sz="3200" dirty="0"/>
              <a:t>we decide the focus of the PLC?</a:t>
            </a:r>
          </a:p>
          <a:p>
            <a:pPr lvl="0"/>
            <a:r>
              <a:rPr lang="en-GB" sz="3200" dirty="0"/>
              <a:t>How </a:t>
            </a:r>
            <a:r>
              <a:rPr lang="en-GB" sz="3200" dirty="0" smtClean="0"/>
              <a:t>do </a:t>
            </a:r>
            <a:r>
              <a:rPr lang="en-GB" sz="3200" dirty="0"/>
              <a:t>we </a:t>
            </a:r>
            <a:r>
              <a:rPr lang="en-GB" sz="3200" dirty="0" smtClean="0"/>
              <a:t>prioritise </a:t>
            </a:r>
            <a:r>
              <a:rPr lang="en-GB" sz="3200" dirty="0"/>
              <a:t>actions?</a:t>
            </a:r>
          </a:p>
          <a:p>
            <a:pPr lvl="0"/>
            <a:r>
              <a:rPr lang="en-GB" sz="3200" dirty="0" smtClean="0"/>
              <a:t>How is ‘</a:t>
            </a:r>
            <a:r>
              <a:rPr lang="en-GB" sz="3200" dirty="0"/>
              <a:t>evidence</a:t>
            </a:r>
            <a:r>
              <a:rPr lang="en-GB" sz="3200" dirty="0" smtClean="0"/>
              <a:t>’ being gathered?</a:t>
            </a:r>
            <a:endParaRPr lang="en-GB" sz="3200" dirty="0"/>
          </a:p>
          <a:p>
            <a:pPr lvl="0"/>
            <a:r>
              <a:rPr lang="en-GB" sz="3200" dirty="0"/>
              <a:t>I</a:t>
            </a:r>
            <a:r>
              <a:rPr lang="en-GB" sz="3200" dirty="0" smtClean="0"/>
              <a:t>s </a:t>
            </a:r>
            <a:r>
              <a:rPr lang="en-GB" sz="3200" dirty="0"/>
              <a:t>our content </a:t>
            </a:r>
            <a:r>
              <a:rPr lang="en-GB" sz="3200" dirty="0" smtClean="0"/>
              <a:t>connected </a:t>
            </a:r>
            <a:r>
              <a:rPr lang="en-GB" sz="3200" dirty="0"/>
              <a:t>to school </a:t>
            </a:r>
            <a:r>
              <a:rPr lang="en-GB" sz="3200" dirty="0" smtClean="0"/>
              <a:t>policies and its vision </a:t>
            </a:r>
            <a:r>
              <a:rPr lang="en-GB" sz="3200" dirty="0"/>
              <a:t>statement?</a:t>
            </a:r>
          </a:p>
          <a:p>
            <a:endParaRPr lang="en-US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710335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49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199670"/>
            <a:ext cx="9613861" cy="3599316"/>
          </a:xfrm>
        </p:spPr>
        <p:txBody>
          <a:bodyPr>
            <a:normAutofit/>
          </a:bodyPr>
          <a:lstStyle/>
          <a:p>
            <a:pPr lvl="0"/>
            <a:r>
              <a:rPr lang="en-GB" sz="3200" dirty="0"/>
              <a:t>What </a:t>
            </a:r>
            <a:r>
              <a:rPr lang="en-GB" sz="3200" dirty="0" smtClean="0"/>
              <a:t>do </a:t>
            </a:r>
            <a:r>
              <a:rPr lang="en-GB" sz="3200" dirty="0"/>
              <a:t>we consider </a:t>
            </a:r>
            <a:r>
              <a:rPr lang="en-GB" sz="3200" dirty="0" smtClean="0"/>
              <a:t>to be </a:t>
            </a:r>
            <a:r>
              <a:rPr lang="en-GB" sz="3200" dirty="0"/>
              <a:t>participation &amp; engagement from our members?</a:t>
            </a:r>
          </a:p>
          <a:p>
            <a:pPr lvl="0"/>
            <a:r>
              <a:rPr lang="en-GB" sz="3200" dirty="0"/>
              <a:t>How </a:t>
            </a:r>
            <a:r>
              <a:rPr lang="en-GB" sz="3200" dirty="0" smtClean="0"/>
              <a:t>do </a:t>
            </a:r>
            <a:r>
              <a:rPr lang="en-GB" sz="3200" dirty="0"/>
              <a:t>we keep </a:t>
            </a:r>
            <a:r>
              <a:rPr lang="en-GB" sz="3200" dirty="0" smtClean="0"/>
              <a:t>the PLC on </a:t>
            </a:r>
            <a:r>
              <a:rPr lang="en-GB" sz="3200" dirty="0"/>
              <a:t>track?</a:t>
            </a:r>
          </a:p>
          <a:p>
            <a:pPr lvl="0"/>
            <a:r>
              <a:rPr lang="en-GB" sz="3200" dirty="0" smtClean="0"/>
              <a:t>Does </a:t>
            </a:r>
            <a:r>
              <a:rPr lang="en-GB" sz="3200" dirty="0"/>
              <a:t>our PLC involve a range of interactions (F2F, e-media, hard-copy, small &amp; large group activity)? </a:t>
            </a:r>
          </a:p>
          <a:p>
            <a:pPr lvl="0"/>
            <a:r>
              <a:rPr lang="en-GB" sz="3200" dirty="0"/>
              <a:t>What checks </a:t>
            </a:r>
            <a:r>
              <a:rPr lang="en-GB" sz="3200" dirty="0" smtClean="0"/>
              <a:t>are </a:t>
            </a:r>
            <a:r>
              <a:rPr lang="en-GB" sz="3200" dirty="0"/>
              <a:t>we </a:t>
            </a:r>
            <a:r>
              <a:rPr lang="en-GB" sz="3200" dirty="0" smtClean="0"/>
              <a:t>using </a:t>
            </a:r>
            <a:r>
              <a:rPr lang="en-GB" sz="3200" dirty="0"/>
              <a:t>to maintain members’ engagement &amp; well-being</a:t>
            </a:r>
            <a:r>
              <a:rPr lang="en-GB" sz="3200" dirty="0" smtClean="0"/>
              <a:t>?</a:t>
            </a:r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710335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155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3200" dirty="0"/>
              <a:t>What </a:t>
            </a:r>
            <a:r>
              <a:rPr lang="en-GB" sz="3200" dirty="0" smtClean="0"/>
              <a:t>differences are we making?</a:t>
            </a:r>
            <a:endParaRPr lang="en-GB" sz="3200" dirty="0"/>
          </a:p>
          <a:p>
            <a:pPr lvl="0"/>
            <a:r>
              <a:rPr lang="en-GB" sz="3200" dirty="0"/>
              <a:t>How </a:t>
            </a:r>
            <a:r>
              <a:rPr lang="en-GB" sz="3200" dirty="0" smtClean="0"/>
              <a:t>are </a:t>
            </a:r>
            <a:r>
              <a:rPr lang="en-GB" sz="3200" dirty="0"/>
              <a:t>we </a:t>
            </a:r>
            <a:r>
              <a:rPr lang="en-GB" sz="3200" dirty="0" smtClean="0"/>
              <a:t>disseminating </a:t>
            </a:r>
            <a:r>
              <a:rPr lang="en-GB" sz="3200" dirty="0"/>
              <a:t>our outputs?</a:t>
            </a:r>
          </a:p>
          <a:p>
            <a:pPr lvl="0"/>
            <a:r>
              <a:rPr lang="en-GB" sz="3200" dirty="0"/>
              <a:t>How </a:t>
            </a:r>
            <a:r>
              <a:rPr lang="en-GB" sz="3200" dirty="0" smtClean="0"/>
              <a:t>do we seek to extend </a:t>
            </a:r>
            <a:r>
              <a:rPr lang="en-GB" sz="3200" dirty="0"/>
              <a:t>our PLC?</a:t>
            </a:r>
          </a:p>
          <a:p>
            <a:pPr lvl="0"/>
            <a:r>
              <a:rPr lang="en-GB" sz="3200" dirty="0"/>
              <a:t>What plans are in place to sustain our PLC?</a:t>
            </a:r>
          </a:p>
          <a:p>
            <a:endParaRPr lang="en-US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710335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182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CAVEATS /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199670"/>
            <a:ext cx="9613861" cy="3599316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Evaluation must not become ‘Inspection’</a:t>
            </a:r>
          </a:p>
          <a:p>
            <a:r>
              <a:rPr lang="en-US" sz="3200" dirty="0" smtClean="0"/>
              <a:t>Built-in ‘feed-back loop (formative)</a:t>
            </a:r>
          </a:p>
          <a:p>
            <a:r>
              <a:rPr lang="en-US" sz="3200" dirty="0" smtClean="0"/>
              <a:t>Feedback from individual members</a:t>
            </a:r>
          </a:p>
          <a:p>
            <a:r>
              <a:rPr lang="en-US" sz="3200" dirty="0" smtClean="0"/>
              <a:t>A PLC is not a members ‘club’: inclusion &amp; diversity</a:t>
            </a:r>
          </a:p>
          <a:p>
            <a:r>
              <a:rPr lang="en-US" sz="3200" dirty="0" smtClean="0"/>
              <a:t>Looking beyond the PLC / developing liaisons</a:t>
            </a:r>
          </a:p>
          <a:p>
            <a:r>
              <a:rPr lang="en-US" sz="3200" dirty="0" smtClean="0"/>
              <a:t>Disconnect with institutional &amp; personal ‘Change’ processes</a:t>
            </a:r>
          </a:p>
          <a:p>
            <a:endParaRPr lang="en-US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710335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959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sz="3200" dirty="0" smtClean="0"/>
              <a:t>First discuss how you and your group colleagues feel about each of the four areas of PLC operation</a:t>
            </a:r>
          </a:p>
          <a:p>
            <a:pPr lvl="0"/>
            <a:r>
              <a:rPr lang="en-GB" sz="3200" dirty="0" smtClean="0"/>
              <a:t>Using a 1-10 rating scale, try to position yourselves at some point along a continuum</a:t>
            </a:r>
          </a:p>
          <a:p>
            <a:pPr lvl="0"/>
            <a:r>
              <a:rPr lang="en-GB" sz="3200" dirty="0" smtClean="0"/>
              <a:t>Discuss what steps might be taken to move things forward, from (e.g.) 6 to 7, 7 to 8</a:t>
            </a:r>
            <a:r>
              <a:rPr lang="mr-IN" sz="3200" smtClean="0"/>
              <a:t>…</a:t>
            </a:r>
            <a:endParaRPr lang="en-GB" sz="3200" dirty="0"/>
          </a:p>
        </p:txBody>
      </p:sp>
      <p:pic>
        <p:nvPicPr>
          <p:cNvPr id="5" name="Picture 4" descr="mage result for erasmus+ 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710335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82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Bolam</a:t>
            </a:r>
            <a:r>
              <a:rPr lang="en-US" dirty="0" smtClean="0"/>
              <a:t>, R. </a:t>
            </a:r>
            <a:r>
              <a:rPr lang="en-US" dirty="0" err="1" smtClean="0"/>
              <a:t>et.al</a:t>
            </a:r>
            <a:r>
              <a:rPr lang="en-US" dirty="0" smtClean="0"/>
              <a:t> (2005) </a:t>
            </a:r>
            <a:r>
              <a:rPr lang="en-US" i="1" dirty="0" smtClean="0"/>
              <a:t>Creating and Sustaining Effective Learning Communities </a:t>
            </a:r>
            <a:r>
              <a:rPr lang="en-US" dirty="0" smtClean="0"/>
              <a:t>[Research Report RR637] London: DfES </a:t>
            </a:r>
            <a:r>
              <a:rPr lang="en-US" dirty="0"/>
              <a:t>(Available at </a:t>
            </a:r>
            <a:r>
              <a:rPr lang="en-US" dirty="0">
                <a:solidFill>
                  <a:schemeClr val="bg1"/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dera.ioe.ac.uk/5622/1/RR637.pdf)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>Learning Wales (2016) </a:t>
            </a:r>
            <a:r>
              <a:rPr lang="en-US" i="1" dirty="0" smtClean="0"/>
              <a:t>Professional learning communities: Raising Standards Together</a:t>
            </a:r>
            <a:r>
              <a:rPr lang="en-US" dirty="0" smtClean="0"/>
              <a:t>. Cardiff: Welsh Government </a:t>
            </a:r>
            <a:r>
              <a:rPr lang="en-US" dirty="0"/>
              <a:t>(Available at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learning.gov.wales/resources/collections/professional-learning-communities?lang=en)</a:t>
            </a:r>
            <a:r>
              <a:rPr lang="en-US" dirty="0" smtClean="0"/>
              <a:t> </a:t>
            </a:r>
          </a:p>
          <a:p>
            <a:r>
              <a:rPr lang="en-US" dirty="0" smtClean="0"/>
              <a:t>ASEPA/Australian Government (2017) </a:t>
            </a:r>
            <a:r>
              <a:rPr lang="en-US" i="1" dirty="0"/>
              <a:t>Leading Learning 4 </a:t>
            </a:r>
            <a:r>
              <a:rPr lang="en-US" i="1" dirty="0" smtClean="0"/>
              <a:t>All: The Professional Learning </a:t>
            </a:r>
            <a:r>
              <a:rPr lang="en-US" i="1" dirty="0"/>
              <a:t>Community Process</a:t>
            </a:r>
            <a:r>
              <a:rPr lang="en-US" dirty="0"/>
              <a:t>. </a:t>
            </a:r>
            <a:r>
              <a:rPr lang="en-US" dirty="0" smtClean="0"/>
              <a:t>(Available at: </a:t>
            </a:r>
            <a:r>
              <a:rPr lang="en-US" dirty="0" smtClean="0">
                <a:hlinkClick r:id="rId4" invalidUrl="https://leadinglearning4all.edu.au/_file/media/26/plc process.pdf)"/>
              </a:rPr>
              <a:t>https</a:t>
            </a:r>
            <a:r>
              <a:rPr lang="en-US" dirty="0">
                <a:hlinkClick r:id="rId4" invalidUrl="https://leadinglearning4all.edu.au/_file/media/26/plc process.pdf)"/>
              </a:rPr>
              <a:t>://leadinglearning4all.edu.au</a:t>
            </a:r>
            <a:r>
              <a:rPr lang="en-US" dirty="0">
                <a:hlinkClick r:id="rId4" invalidUrl="https://leadinglearning4all.edu.au/_file/media/26/plc process.pdf)"/>
              </a:rPr>
              <a:t>/_</a:t>
            </a:r>
            <a:r>
              <a:rPr lang="en-US" dirty="0" smtClean="0">
                <a:hlinkClick r:id="rId4" invalidUrl="https://leadinglearning4all.edu.au/_file/media/26/plc process.pdf)"/>
              </a:rPr>
              <a:t>file/media/26/plc%20process.pdf)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 descr="mage result for erasmus+ logo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5798986"/>
            <a:ext cx="1710335" cy="8745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00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151</TotalTime>
  <Words>360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Mangal</vt:lpstr>
      <vt:lpstr>Trebuchet MS</vt:lpstr>
      <vt:lpstr>Berlin</vt:lpstr>
      <vt:lpstr>Evaluating a Professional Learning Community</vt:lpstr>
      <vt:lpstr>PLANNING</vt:lpstr>
      <vt:lpstr>CONTENT</vt:lpstr>
      <vt:lpstr>PROCESS</vt:lpstr>
      <vt:lpstr>OUTCOME</vt:lpstr>
      <vt:lpstr>CAVEATS / PITFALLS</vt:lpstr>
      <vt:lpstr>SMALL GROUP TASK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a Professional Learning Community</dc:title>
  <dc:creator>Philip Garner</dc:creator>
  <cp:lastModifiedBy>AUC</cp:lastModifiedBy>
  <cp:revision>8</cp:revision>
  <dcterms:created xsi:type="dcterms:W3CDTF">2017-12-03T16:14:40Z</dcterms:created>
  <dcterms:modified xsi:type="dcterms:W3CDTF">2018-01-11T12:08:20Z</dcterms:modified>
</cp:coreProperties>
</file>