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14" r:id="rId1"/>
  </p:sldMasterIdLst>
  <p:notesMasterIdLst>
    <p:notesMasterId r:id="rId30"/>
  </p:notesMasterIdLst>
  <p:sldIdLst>
    <p:sldId id="256" r:id="rId2"/>
    <p:sldId id="261" r:id="rId3"/>
    <p:sldId id="288" r:id="rId4"/>
    <p:sldId id="257" r:id="rId5"/>
    <p:sldId id="259" r:id="rId6"/>
    <p:sldId id="269" r:id="rId7"/>
    <p:sldId id="276" r:id="rId8"/>
    <p:sldId id="279" r:id="rId9"/>
    <p:sldId id="258" r:id="rId10"/>
    <p:sldId id="266" r:id="rId11"/>
    <p:sldId id="264" r:id="rId12"/>
    <p:sldId id="278" r:id="rId13"/>
    <p:sldId id="265" r:id="rId14"/>
    <p:sldId id="267" r:id="rId15"/>
    <p:sldId id="268" r:id="rId16"/>
    <p:sldId id="287" r:id="rId17"/>
    <p:sldId id="260" r:id="rId18"/>
    <p:sldId id="282" r:id="rId19"/>
    <p:sldId id="285" r:id="rId20"/>
    <p:sldId id="283" r:id="rId21"/>
    <p:sldId id="284" r:id="rId22"/>
    <p:sldId id="271" r:id="rId23"/>
    <p:sldId id="272" r:id="rId24"/>
    <p:sldId id="273" r:id="rId25"/>
    <p:sldId id="290" r:id="rId26"/>
    <p:sldId id="275" r:id="rId27"/>
    <p:sldId id="292" r:id="rId28"/>
    <p:sldId id="289" r:id="rId2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956" autoAdjust="0"/>
    <p:restoredTop sz="99467" autoAdjust="0"/>
  </p:normalViewPr>
  <p:slideViewPr>
    <p:cSldViewPr snapToGrid="0">
      <p:cViewPr varScale="1">
        <p:scale>
          <a:sx n="91" d="100"/>
          <a:sy n="91" d="100"/>
        </p:scale>
        <p:origin x="774" y="84"/>
      </p:cViewPr>
      <p:guideLst>
        <p:guide orient="horz" pos="2160"/>
        <p:guide pos="3840"/>
      </p:guideLst>
    </p:cSldViewPr>
  </p:slid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AC9B9C4-C642-4823-A195-1BBD9B3EB51D}" type="datetimeFigureOut">
              <a:rPr lang="en-IE" smtClean="0"/>
              <a:t>21/12/2017</a:t>
            </a:fld>
            <a:endParaRPr lang="en-I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C3D9941-F719-4F69-BB59-D642E6C6095B}" type="slidenum">
              <a:rPr lang="en-IE" smtClean="0"/>
              <a:t>‹#›</a:t>
            </a:fld>
            <a:endParaRPr lang="en-IE"/>
          </a:p>
        </p:txBody>
      </p:sp>
    </p:spTree>
    <p:extLst>
      <p:ext uri="{BB962C8B-B14F-4D97-AF65-F5344CB8AC3E}">
        <p14:creationId xmlns:p14="http://schemas.microsoft.com/office/powerpoint/2010/main" val="12641548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s://us.sagepub.com/sites/default/files/upm-binaries/64390_Chapter_5.pdf" TargetMode="External"/><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dirty="0" smtClean="0"/>
              <a:t>Leadership as two fold: us as leaders and about creating/</a:t>
            </a:r>
            <a:r>
              <a:rPr lang="en-IE" dirty="0" err="1" smtClean="0"/>
              <a:t>suporting</a:t>
            </a:r>
            <a:r>
              <a:rPr lang="en-IE" baseline="0" dirty="0" smtClean="0"/>
              <a:t> teachers to be leaders</a:t>
            </a:r>
          </a:p>
          <a:p>
            <a:endParaRPr lang="en-IE" baseline="0" dirty="0" smtClean="0"/>
          </a:p>
          <a:p>
            <a:endParaRPr lang="en-IE" dirty="0"/>
          </a:p>
        </p:txBody>
      </p:sp>
      <p:sp>
        <p:nvSpPr>
          <p:cNvPr id="4" name="Slide Number Placeholder 3"/>
          <p:cNvSpPr>
            <a:spLocks noGrp="1"/>
          </p:cNvSpPr>
          <p:nvPr>
            <p:ph type="sldNum" sz="quarter" idx="10"/>
          </p:nvPr>
        </p:nvSpPr>
        <p:spPr/>
        <p:txBody>
          <a:bodyPr/>
          <a:lstStyle/>
          <a:p>
            <a:fld id="{6C3D9941-F719-4F69-BB59-D642E6C6095B}" type="slidenum">
              <a:rPr lang="en-IE" smtClean="0"/>
              <a:t>2</a:t>
            </a:fld>
            <a:endParaRPr lang="en-IE"/>
          </a:p>
        </p:txBody>
      </p:sp>
    </p:spTree>
    <p:extLst>
      <p:ext uri="{BB962C8B-B14F-4D97-AF65-F5344CB8AC3E}">
        <p14:creationId xmlns:p14="http://schemas.microsoft.com/office/powerpoint/2010/main" val="29141531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dirty="0" smtClean="0"/>
              <a:t>https://www.mnsu.edu/activities/leadership/leadership_styles.pdf </a:t>
            </a:r>
          </a:p>
          <a:p>
            <a:endParaRPr lang="en-IE" dirty="0" smtClean="0"/>
          </a:p>
          <a:p>
            <a:r>
              <a:rPr lang="en-IE" dirty="0" smtClean="0"/>
              <a:t>Lacks vision</a:t>
            </a:r>
            <a:r>
              <a:rPr lang="en-IE" baseline="0" dirty="0" smtClean="0"/>
              <a:t> and drive, doesn’t get personal buy in from people or really intrinsically </a:t>
            </a:r>
            <a:r>
              <a:rPr lang="en-IE" baseline="0" dirty="0" err="1" smtClean="0"/>
              <a:t>movitate</a:t>
            </a:r>
            <a:r>
              <a:rPr lang="en-IE" baseline="0" dirty="0" smtClean="0"/>
              <a:t> them, </a:t>
            </a:r>
          </a:p>
          <a:p>
            <a:endParaRPr lang="en-IE" baseline="0" dirty="0" smtClean="0"/>
          </a:p>
          <a:p>
            <a:endParaRPr lang="en-IE"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IE" sz="1200" kern="1200" dirty="0" smtClean="0">
                <a:solidFill>
                  <a:schemeClr val="tx1"/>
                </a:solidFill>
                <a:effectLst/>
                <a:latin typeface="+mn-lt"/>
                <a:ea typeface="+mn-ea"/>
                <a:cs typeface="+mn-cs"/>
              </a:rPr>
              <a:t>Transactional leadership is based on the premise that both the leader and those following are clearly gaining something from the process. So there is a 'transaction' and a  more affective engagement going on as opposed to the directional managerial style.  If I follow one's lead I will gain from it (resources, promotion, </a:t>
            </a:r>
            <a:r>
              <a:rPr lang="en-IE" sz="1200" kern="1200" dirty="0" err="1" smtClean="0">
                <a:solidFill>
                  <a:schemeClr val="tx1"/>
                </a:solidFill>
                <a:effectLst/>
                <a:latin typeface="+mn-lt"/>
                <a:ea typeface="+mn-ea"/>
                <a:cs typeface="+mn-cs"/>
              </a:rPr>
              <a:t>etc</a:t>
            </a:r>
            <a:r>
              <a:rPr lang="en-IE" sz="1200" kern="1200" dirty="0" smtClean="0">
                <a:solidFill>
                  <a:schemeClr val="tx1"/>
                </a:solidFill>
                <a:effectLst/>
                <a:latin typeface="+mn-lt"/>
                <a:ea typeface="+mn-ea"/>
                <a:cs typeface="+mn-cs"/>
              </a:rPr>
              <a:t>) The gain is not necessarily equal or good but it does exist. I think it is the most common form we see (often hidden) when one pares back a lot of the political actions around leadership. It's why </a:t>
            </a:r>
            <a:r>
              <a:rPr lang="en-IE" sz="1200" kern="1200" dirty="0" err="1" smtClean="0">
                <a:solidFill>
                  <a:schemeClr val="tx1"/>
                </a:solidFill>
                <a:effectLst/>
                <a:latin typeface="+mn-lt"/>
                <a:ea typeface="+mn-ea"/>
                <a:cs typeface="+mn-cs"/>
              </a:rPr>
              <a:t>bystanding</a:t>
            </a:r>
            <a:r>
              <a:rPr lang="en-IE" sz="1200" kern="1200" dirty="0" smtClean="0">
                <a:solidFill>
                  <a:schemeClr val="tx1"/>
                </a:solidFill>
                <a:effectLst/>
                <a:latin typeface="+mn-lt"/>
                <a:ea typeface="+mn-ea"/>
                <a:cs typeface="+mn-cs"/>
              </a:rPr>
              <a:t> in bullying thrives I hate to say. ☹ Self interest/gain predominates often. </a:t>
            </a:r>
          </a:p>
          <a:p>
            <a:endParaRPr lang="en-IE" dirty="0"/>
          </a:p>
        </p:txBody>
      </p:sp>
      <p:sp>
        <p:nvSpPr>
          <p:cNvPr id="4" name="Slide Number Placeholder 3"/>
          <p:cNvSpPr>
            <a:spLocks noGrp="1"/>
          </p:cNvSpPr>
          <p:nvPr>
            <p:ph type="sldNum" sz="quarter" idx="10"/>
          </p:nvPr>
        </p:nvSpPr>
        <p:spPr/>
        <p:txBody>
          <a:bodyPr/>
          <a:lstStyle/>
          <a:p>
            <a:fld id="{6C3D9941-F719-4F69-BB59-D642E6C6095B}" type="slidenum">
              <a:rPr lang="en-IE" smtClean="0"/>
              <a:t>12</a:t>
            </a:fld>
            <a:endParaRPr lang="en-IE"/>
          </a:p>
        </p:txBody>
      </p:sp>
    </p:spTree>
    <p:extLst>
      <p:ext uri="{BB962C8B-B14F-4D97-AF65-F5344CB8AC3E}">
        <p14:creationId xmlns:p14="http://schemas.microsoft.com/office/powerpoint/2010/main" val="49602249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E" dirty="0" smtClean="0"/>
              <a:t>With a vision that transform society by raising social consciousness</a:t>
            </a:r>
          </a:p>
          <a:p>
            <a:endParaRPr lang="en-IE" dirty="0"/>
          </a:p>
        </p:txBody>
      </p:sp>
      <p:sp>
        <p:nvSpPr>
          <p:cNvPr id="4" name="Slide Number Placeholder 3"/>
          <p:cNvSpPr>
            <a:spLocks noGrp="1"/>
          </p:cNvSpPr>
          <p:nvPr>
            <p:ph type="sldNum" sz="quarter" idx="10"/>
          </p:nvPr>
        </p:nvSpPr>
        <p:spPr/>
        <p:txBody>
          <a:bodyPr/>
          <a:lstStyle/>
          <a:p>
            <a:fld id="{6C3D9941-F719-4F69-BB59-D642E6C6095B}" type="slidenum">
              <a:rPr lang="en-IE" smtClean="0"/>
              <a:t>13</a:t>
            </a:fld>
            <a:endParaRPr lang="en-IE"/>
          </a:p>
        </p:txBody>
      </p:sp>
    </p:spTree>
    <p:extLst>
      <p:ext uri="{BB962C8B-B14F-4D97-AF65-F5344CB8AC3E}">
        <p14:creationId xmlns:p14="http://schemas.microsoft.com/office/powerpoint/2010/main" val="398921390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dirty="0" smtClean="0"/>
              <a:t>http://www.meaningcentered.org/exploring-a-principals-practice-during-a-period-of-significant-organizational-change-relational-leadership-and-sensibilities-in-action/</a:t>
            </a:r>
          </a:p>
          <a:p>
            <a:endParaRPr lang="en-IE" dirty="0" smtClean="0"/>
          </a:p>
          <a:p>
            <a:r>
              <a:rPr lang="en-IE" sz="1200" dirty="0" smtClean="0"/>
              <a:t>Dialogue and encourage others to dialogue (</a:t>
            </a:r>
            <a:r>
              <a:rPr lang="en-IE" sz="1200" dirty="0" err="1" smtClean="0"/>
              <a:t>Cunliffe</a:t>
            </a:r>
            <a:r>
              <a:rPr lang="en-IE" sz="1200" dirty="0" smtClean="0"/>
              <a:t> and Erikson, 2011) </a:t>
            </a:r>
          </a:p>
          <a:p>
            <a:r>
              <a:rPr lang="en-IE" sz="1200" dirty="0" smtClean="0"/>
              <a:t>Respect for others (</a:t>
            </a:r>
            <a:r>
              <a:rPr lang="en-IE" sz="1200" dirty="0" err="1" smtClean="0"/>
              <a:t>Fullan</a:t>
            </a:r>
            <a:r>
              <a:rPr lang="en-IE" sz="1200" dirty="0" smtClean="0"/>
              <a:t>, 2011)</a:t>
            </a:r>
          </a:p>
          <a:p>
            <a:r>
              <a:rPr lang="en-IE" sz="1200" dirty="0" smtClean="0"/>
              <a:t>Care for others and their best interests (Alford, 2007; </a:t>
            </a:r>
            <a:r>
              <a:rPr lang="en-IE" sz="1200" dirty="0" err="1" smtClean="0"/>
              <a:t>Noddings</a:t>
            </a:r>
            <a:r>
              <a:rPr lang="en-IE" sz="1200" dirty="0" smtClean="0"/>
              <a:t>, 2005)</a:t>
            </a:r>
          </a:p>
          <a:p>
            <a:r>
              <a:rPr lang="en-IE" sz="1200" dirty="0" smtClean="0"/>
              <a:t>Forming collaborative learning organisations</a:t>
            </a:r>
          </a:p>
          <a:p>
            <a:r>
              <a:rPr lang="en-IE" sz="1200" dirty="0" smtClean="0"/>
              <a:t>A ‘way of being’; ‘in’ leadership: awareness and responsive (Giles &amp; Palmer, 2015)</a:t>
            </a:r>
          </a:p>
          <a:p>
            <a:endParaRPr lang="en-IE" dirty="0"/>
          </a:p>
        </p:txBody>
      </p:sp>
      <p:sp>
        <p:nvSpPr>
          <p:cNvPr id="4" name="Slide Number Placeholder 3"/>
          <p:cNvSpPr>
            <a:spLocks noGrp="1"/>
          </p:cNvSpPr>
          <p:nvPr>
            <p:ph type="sldNum" sz="quarter" idx="10"/>
          </p:nvPr>
        </p:nvSpPr>
        <p:spPr/>
        <p:txBody>
          <a:bodyPr/>
          <a:lstStyle/>
          <a:p>
            <a:fld id="{6C3D9941-F719-4F69-BB59-D642E6C6095B}" type="slidenum">
              <a:rPr lang="en-IE" smtClean="0"/>
              <a:t>14</a:t>
            </a:fld>
            <a:endParaRPr lang="en-IE"/>
          </a:p>
        </p:txBody>
      </p:sp>
    </p:spTree>
    <p:extLst>
      <p:ext uri="{BB962C8B-B14F-4D97-AF65-F5344CB8AC3E}">
        <p14:creationId xmlns:p14="http://schemas.microsoft.com/office/powerpoint/2010/main" val="221412492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dirty="0" smtClean="0"/>
              <a:t>http://www.open-jim.org/article/viewFile/68/146 </a:t>
            </a:r>
          </a:p>
          <a:p>
            <a:endParaRPr lang="en-IE" dirty="0" smtClean="0"/>
          </a:p>
          <a:p>
            <a:r>
              <a:rPr lang="en-IE" dirty="0" smtClean="0"/>
              <a:t>PLC example of this </a:t>
            </a:r>
          </a:p>
          <a:p>
            <a:endParaRPr lang="en-IE" dirty="0" smtClean="0"/>
          </a:p>
          <a:p>
            <a:r>
              <a:rPr lang="en-IE" dirty="0" smtClean="0"/>
              <a:t>https://www.slideshare.net/RobertLeneway/distributive-leadership-june-2013-2</a:t>
            </a:r>
            <a:endParaRPr lang="en-IE" dirty="0"/>
          </a:p>
        </p:txBody>
      </p:sp>
      <p:sp>
        <p:nvSpPr>
          <p:cNvPr id="4" name="Slide Number Placeholder 3"/>
          <p:cNvSpPr>
            <a:spLocks noGrp="1"/>
          </p:cNvSpPr>
          <p:nvPr>
            <p:ph type="sldNum" sz="quarter" idx="10"/>
          </p:nvPr>
        </p:nvSpPr>
        <p:spPr/>
        <p:txBody>
          <a:bodyPr/>
          <a:lstStyle/>
          <a:p>
            <a:fld id="{6C3D9941-F719-4F69-BB59-D642E6C6095B}" type="slidenum">
              <a:rPr lang="en-IE" smtClean="0"/>
              <a:t>15</a:t>
            </a:fld>
            <a:endParaRPr lang="en-IE"/>
          </a:p>
        </p:txBody>
      </p:sp>
    </p:spTree>
    <p:extLst>
      <p:ext uri="{BB962C8B-B14F-4D97-AF65-F5344CB8AC3E}">
        <p14:creationId xmlns:p14="http://schemas.microsoft.com/office/powerpoint/2010/main" val="321102911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dirty="0" smtClean="0"/>
              <a:t>I believe</a:t>
            </a:r>
            <a:r>
              <a:rPr lang="en-IE" baseline="0" dirty="0" smtClean="0"/>
              <a:t> we can draw on a number of different styles throughout our work: not just one</a:t>
            </a:r>
            <a:endParaRPr lang="en-IE" dirty="0"/>
          </a:p>
        </p:txBody>
      </p:sp>
      <p:sp>
        <p:nvSpPr>
          <p:cNvPr id="4" name="Slide Number Placeholder 3"/>
          <p:cNvSpPr>
            <a:spLocks noGrp="1"/>
          </p:cNvSpPr>
          <p:nvPr>
            <p:ph type="sldNum" sz="quarter" idx="10"/>
          </p:nvPr>
        </p:nvSpPr>
        <p:spPr/>
        <p:txBody>
          <a:bodyPr/>
          <a:lstStyle/>
          <a:p>
            <a:fld id="{6C3D9941-F719-4F69-BB59-D642E6C6095B}" type="slidenum">
              <a:rPr lang="en-IE" smtClean="0"/>
              <a:t>17</a:t>
            </a:fld>
            <a:endParaRPr lang="en-IE"/>
          </a:p>
        </p:txBody>
      </p:sp>
    </p:spTree>
    <p:extLst>
      <p:ext uri="{BB962C8B-B14F-4D97-AF65-F5344CB8AC3E}">
        <p14:creationId xmlns:p14="http://schemas.microsoft.com/office/powerpoint/2010/main" val="301429264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dirty="0" smtClean="0"/>
              <a:t>Focus</a:t>
            </a:r>
            <a:r>
              <a:rPr lang="en-IE" baseline="0" dirty="0" smtClean="0"/>
              <a:t> on students and student learning: how can this be improved</a:t>
            </a:r>
          </a:p>
          <a:p>
            <a:endParaRPr lang="en-IE" baseline="0" dirty="0" smtClean="0"/>
          </a:p>
          <a:p>
            <a:pPr marL="171450" indent="-171450">
              <a:buFontTx/>
              <a:buChar char="-"/>
            </a:pPr>
            <a:r>
              <a:rPr lang="en-IE" baseline="0" dirty="0" smtClean="0"/>
              <a:t>Ensure others know what people in the school are good at: who do you go to if you have a question on X (lunch time seminars)</a:t>
            </a:r>
          </a:p>
          <a:p>
            <a:pPr marL="171450" indent="-171450">
              <a:buFontTx/>
              <a:buChar char="-"/>
            </a:pPr>
            <a:r>
              <a:rPr lang="en-IE" baseline="0" dirty="0" smtClean="0"/>
              <a:t>Provide collaborative work spaces and times to meet, have conversations</a:t>
            </a:r>
          </a:p>
          <a:p>
            <a:pPr marL="171450" indent="-171450">
              <a:buFontTx/>
              <a:buChar char="-"/>
            </a:pPr>
            <a:r>
              <a:rPr lang="en-IE" baseline="0" dirty="0" smtClean="0"/>
              <a:t>Professional knowledge base: library</a:t>
            </a:r>
          </a:p>
          <a:p>
            <a:pPr marL="171450" indent="-171450">
              <a:buFontTx/>
              <a:buChar char="-"/>
            </a:pPr>
            <a:r>
              <a:rPr lang="en-IE" baseline="0" dirty="0" smtClean="0"/>
              <a:t>Creating a vision: where do you want to be as a school in 5/10 years time: how do we get there? Goal setting</a:t>
            </a:r>
          </a:p>
          <a:p>
            <a:pPr marL="171450" indent="-171450">
              <a:buFontTx/>
              <a:buChar char="-"/>
            </a:pPr>
            <a:r>
              <a:rPr lang="en-IE" baseline="0" dirty="0" smtClean="0"/>
              <a:t>Relationships inside and outside the school</a:t>
            </a:r>
          </a:p>
          <a:p>
            <a:pPr marL="171450" indent="-171450">
              <a:buFontTx/>
              <a:buChar char="-"/>
            </a:pPr>
            <a:r>
              <a:rPr lang="en-IE" baseline="0" dirty="0" smtClean="0"/>
              <a:t>Focus on success</a:t>
            </a:r>
          </a:p>
          <a:p>
            <a:pPr marL="171450" indent="-171450">
              <a:buFontTx/>
              <a:buChar char="-"/>
            </a:pPr>
            <a:r>
              <a:rPr lang="en-IE" baseline="0" dirty="0" smtClean="0"/>
              <a:t>Draw on research evidence that shows the benefits of certain leadership styles to school effectiveness and student outcomes</a:t>
            </a:r>
          </a:p>
          <a:p>
            <a:pPr marL="171450" indent="-171450">
              <a:buFontTx/>
              <a:buChar char="-"/>
            </a:pPr>
            <a:r>
              <a:rPr lang="en-IE" baseline="0" dirty="0" smtClean="0"/>
              <a:t>Identify certain decisions with school principal that can be made with staff members or key roles he/she will delegate? Benefits of </a:t>
            </a:r>
            <a:r>
              <a:rPr lang="en-IE" baseline="0" dirty="0" err="1" smtClean="0"/>
              <a:t>distributivbe</a:t>
            </a:r>
            <a:r>
              <a:rPr lang="en-IE" baseline="0" dirty="0" smtClean="0"/>
              <a:t> leadership</a:t>
            </a:r>
          </a:p>
          <a:p>
            <a:pPr marL="171450" indent="-171450">
              <a:buFontTx/>
              <a:buChar char="-"/>
            </a:pPr>
            <a:r>
              <a:rPr lang="en-IE" baseline="0" dirty="0" smtClean="0"/>
              <a:t>Training on leadership for teachers and principals? What skills are teachers lacking in terms of leadership; </a:t>
            </a:r>
          </a:p>
          <a:p>
            <a:pPr marL="171450" indent="-171450">
              <a:buFontTx/>
              <a:buChar char="-"/>
            </a:pPr>
            <a:r>
              <a:rPr lang="en-IE" baseline="0" dirty="0" smtClean="0"/>
              <a:t>Selecting suitable candidates: sometimes there are people you least expect</a:t>
            </a:r>
          </a:p>
          <a:p>
            <a:pPr marL="171450" indent="-171450">
              <a:buFontTx/>
              <a:buChar char="-"/>
            </a:pPr>
            <a:r>
              <a:rPr lang="en-IE" baseline="0" dirty="0" smtClean="0"/>
              <a:t>Set up a board/team of key </a:t>
            </a:r>
            <a:r>
              <a:rPr lang="en-IE" baseline="0" dirty="0" err="1" smtClean="0"/>
              <a:t>deicsions</a:t>
            </a:r>
            <a:r>
              <a:rPr lang="en-IE" baseline="0" dirty="0" smtClean="0"/>
              <a:t> makers for the project: key focus and working guidelines: based on consultation</a:t>
            </a:r>
          </a:p>
          <a:p>
            <a:pPr marL="171450" indent="-171450">
              <a:buFontTx/>
              <a:buChar char="-"/>
            </a:pPr>
            <a:r>
              <a:rPr lang="en-IE" baseline="0" dirty="0" smtClean="0"/>
              <a:t>Clear communication networks</a:t>
            </a:r>
          </a:p>
          <a:p>
            <a:pPr marL="171450" indent="-171450">
              <a:buFontTx/>
              <a:buChar char="-"/>
            </a:pPr>
            <a:r>
              <a:rPr lang="en-IE" baseline="0" dirty="0" smtClean="0"/>
              <a:t>Mentor and guide the novice leaders</a:t>
            </a:r>
          </a:p>
          <a:p>
            <a:pPr marL="171450" indent="-171450">
              <a:buFontTx/>
              <a:buChar char="-"/>
            </a:pPr>
            <a:r>
              <a:rPr lang="en-IE" baseline="0" dirty="0" smtClean="0"/>
              <a:t>Set schedule of meetings</a:t>
            </a:r>
          </a:p>
          <a:p>
            <a:pPr marL="171450" indent="-171450">
              <a:buFontTx/>
              <a:buChar char="-"/>
            </a:pPr>
            <a:r>
              <a:rPr lang="en-IE" baseline="0" dirty="0" smtClean="0"/>
              <a:t>You model good practices </a:t>
            </a:r>
          </a:p>
          <a:p>
            <a:pPr marL="171450" indent="-171450">
              <a:buFontTx/>
              <a:buChar char="-"/>
            </a:pPr>
            <a:endParaRPr lang="en-IE" baseline="0" dirty="0" smtClean="0"/>
          </a:p>
          <a:p>
            <a:pPr marL="171450" indent="-171450">
              <a:buFontTx/>
              <a:buChar char="-"/>
            </a:pPr>
            <a:r>
              <a:rPr lang="en-IE" baseline="0" dirty="0" smtClean="0"/>
              <a:t>http://www.sai-iowa.org/2_2--Conditions%20that%20Support%20TL-workshop%20version.pdf </a:t>
            </a:r>
          </a:p>
          <a:p>
            <a:pPr marL="171450" indent="-171450">
              <a:buFontTx/>
              <a:buChar char="-"/>
            </a:pPr>
            <a:endParaRPr lang="en-IE" dirty="0"/>
          </a:p>
        </p:txBody>
      </p:sp>
      <p:sp>
        <p:nvSpPr>
          <p:cNvPr id="4" name="Slide Number Placeholder 3"/>
          <p:cNvSpPr>
            <a:spLocks noGrp="1"/>
          </p:cNvSpPr>
          <p:nvPr>
            <p:ph type="sldNum" sz="quarter" idx="10"/>
          </p:nvPr>
        </p:nvSpPr>
        <p:spPr/>
        <p:txBody>
          <a:bodyPr/>
          <a:lstStyle/>
          <a:p>
            <a:fld id="{6C3D9941-F719-4F69-BB59-D642E6C6095B}" type="slidenum">
              <a:rPr lang="en-IE" smtClean="0"/>
              <a:t>19</a:t>
            </a:fld>
            <a:endParaRPr lang="en-IE"/>
          </a:p>
        </p:txBody>
      </p:sp>
    </p:spTree>
    <p:extLst>
      <p:ext uri="{BB962C8B-B14F-4D97-AF65-F5344CB8AC3E}">
        <p14:creationId xmlns:p14="http://schemas.microsoft.com/office/powerpoint/2010/main" val="1189112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sz="1200" b="0" i="0" u="none" strike="noStrike" kern="1200" dirty="0" smtClean="0">
                <a:solidFill>
                  <a:schemeClr val="tx1"/>
                </a:solidFill>
                <a:effectLst/>
                <a:latin typeface="+mn-lt"/>
                <a:ea typeface="+mn-ea"/>
                <a:cs typeface="+mn-cs"/>
              </a:rPr>
              <a:t>Scenario one</a:t>
            </a:r>
          </a:p>
          <a:p>
            <a:r>
              <a:rPr lang="en-IE" sz="1200" b="0" i="0" u="none" strike="noStrike" kern="1200" dirty="0" smtClean="0">
                <a:solidFill>
                  <a:schemeClr val="tx1"/>
                </a:solidFill>
                <a:effectLst/>
                <a:latin typeface="+mn-lt"/>
                <a:ea typeface="+mn-ea"/>
                <a:cs typeface="+mn-cs"/>
              </a:rPr>
              <a:t>A group of five participating teachers have met each week for the past two months. They are attempting to identify an area to focus on and improve within the school. The group cannot reach agreement on what the main priority should be on. Some want to focus on teachers conditions while others want to focus on students learning. There was a lot of disagreement at the meetings. The lead of the group is not getting involved in the discussion, is agreeing with each new point raised. There are no agreed action items from the meetings. The teachers are becoming frustrated and feel there is no point attending the meetings any more as they aren't making any progress. </a:t>
            </a:r>
          </a:p>
          <a:p>
            <a:endParaRPr lang="en-IE" sz="1200" b="0" i="0" u="none" strike="noStrike" kern="1200" dirty="0" smtClean="0">
              <a:solidFill>
                <a:schemeClr val="tx1"/>
              </a:solidFill>
              <a:effectLst/>
              <a:latin typeface="+mn-lt"/>
              <a:ea typeface="+mn-ea"/>
              <a:cs typeface="+mn-cs"/>
            </a:endParaRPr>
          </a:p>
          <a:p>
            <a:r>
              <a:rPr lang="en-IE" sz="1200" b="0" i="0" u="none" strike="noStrike" kern="1200" dirty="0" smtClean="0">
                <a:solidFill>
                  <a:schemeClr val="tx1"/>
                </a:solidFill>
                <a:effectLst/>
                <a:latin typeface="+mn-lt"/>
                <a:ea typeface="+mn-ea"/>
                <a:cs typeface="+mn-cs"/>
              </a:rPr>
              <a:t>Scenario two </a:t>
            </a:r>
          </a:p>
          <a:p>
            <a:r>
              <a:rPr lang="en-IE" sz="1200" b="0" i="0" u="none" strike="noStrike" kern="1200" dirty="0" smtClean="0">
                <a:solidFill>
                  <a:schemeClr val="tx1"/>
                </a:solidFill>
                <a:effectLst/>
                <a:latin typeface="+mn-lt"/>
                <a:ea typeface="+mn-ea"/>
                <a:cs typeface="+mn-cs"/>
              </a:rPr>
              <a:t>You are working with a school in your locality on a student engagement project. One of the leaders in the</a:t>
            </a:r>
            <a:r>
              <a:rPr lang="en-IE" sz="1200" b="0" i="0" u="none" strike="noStrike" kern="1200" baseline="0" dirty="0" smtClean="0">
                <a:solidFill>
                  <a:schemeClr val="tx1"/>
                </a:solidFill>
                <a:effectLst/>
                <a:latin typeface="+mn-lt"/>
                <a:ea typeface="+mn-ea"/>
                <a:cs typeface="+mn-cs"/>
              </a:rPr>
              <a:t> school, Sarah,</a:t>
            </a:r>
            <a:r>
              <a:rPr lang="en-IE" sz="1200" b="0" i="0" u="none" strike="noStrike" kern="1200" dirty="0" smtClean="0">
                <a:solidFill>
                  <a:schemeClr val="tx1"/>
                </a:solidFill>
                <a:effectLst/>
                <a:latin typeface="+mn-lt"/>
                <a:ea typeface="+mn-ea"/>
                <a:cs typeface="+mn-cs"/>
              </a:rPr>
              <a:t> is very enthusiastic and excited about the project.  At all of the meetings you have attended Sarah has spoken more than any other members. She makes suggestions about how the group can progress, which are usually accepted by her staff members. You are finding it difficult to get other staff members to contribute to the meetings or to take on a leadership position. You feel that others accept</a:t>
            </a:r>
            <a:r>
              <a:rPr lang="en-IE" sz="1200" b="0" i="0" u="none" strike="noStrike" kern="1200" baseline="0" dirty="0" smtClean="0">
                <a:solidFill>
                  <a:schemeClr val="tx1"/>
                </a:solidFill>
                <a:effectLst/>
                <a:latin typeface="+mn-lt"/>
                <a:ea typeface="+mn-ea"/>
                <a:cs typeface="+mn-cs"/>
              </a:rPr>
              <a:t> </a:t>
            </a:r>
            <a:r>
              <a:rPr lang="en-IE" sz="1200" b="0" i="0" u="none" strike="noStrike" kern="1200" baseline="0" dirty="0" err="1" smtClean="0">
                <a:solidFill>
                  <a:schemeClr val="tx1"/>
                </a:solidFill>
                <a:effectLst/>
                <a:latin typeface="+mn-lt"/>
                <a:ea typeface="+mn-ea"/>
                <a:cs typeface="+mn-cs"/>
              </a:rPr>
              <a:t>Sarahs</a:t>
            </a:r>
            <a:r>
              <a:rPr lang="en-IE" sz="1200" b="0" i="0" u="none" strike="noStrike" kern="1200" baseline="0" dirty="0" smtClean="0">
                <a:solidFill>
                  <a:schemeClr val="tx1"/>
                </a:solidFill>
                <a:effectLst/>
                <a:latin typeface="+mn-lt"/>
                <a:ea typeface="+mn-ea"/>
                <a:cs typeface="+mn-cs"/>
              </a:rPr>
              <a:t> view without considering it and this is limiting the development of the project</a:t>
            </a:r>
            <a:endParaRPr lang="en-IE" sz="1200" b="0" i="0" u="none" strike="noStrike" kern="1200" dirty="0" smtClean="0">
              <a:solidFill>
                <a:schemeClr val="tx1"/>
              </a:solidFill>
              <a:effectLst/>
              <a:latin typeface="+mn-lt"/>
              <a:ea typeface="+mn-ea"/>
              <a:cs typeface="+mn-cs"/>
            </a:endParaRPr>
          </a:p>
          <a:p>
            <a:endParaRPr lang="en-IE" sz="1200" b="0" i="0" u="none" strike="noStrike" kern="1200" dirty="0" smtClean="0">
              <a:solidFill>
                <a:schemeClr val="tx1"/>
              </a:solidFill>
              <a:effectLst/>
              <a:latin typeface="+mn-lt"/>
              <a:ea typeface="+mn-ea"/>
              <a:cs typeface="+mn-cs"/>
            </a:endParaRPr>
          </a:p>
          <a:p>
            <a:endParaRPr lang="en-IE" sz="1200" b="0" i="0" u="none" strike="noStrike" kern="1200" dirty="0" smtClean="0">
              <a:solidFill>
                <a:schemeClr val="tx1"/>
              </a:solidFill>
              <a:effectLst/>
              <a:latin typeface="+mn-lt"/>
              <a:ea typeface="+mn-ea"/>
              <a:cs typeface="+mn-cs"/>
            </a:endParaRPr>
          </a:p>
          <a:p>
            <a:r>
              <a:rPr lang="en-IE" sz="1200" b="0" i="0" u="none" strike="noStrike" kern="1200" dirty="0" smtClean="0">
                <a:solidFill>
                  <a:schemeClr val="tx1"/>
                </a:solidFill>
                <a:effectLst/>
                <a:latin typeface="+mn-lt"/>
                <a:ea typeface="+mn-ea"/>
                <a:cs typeface="+mn-cs"/>
              </a:rPr>
              <a:t>Scenario 3 </a:t>
            </a:r>
          </a:p>
          <a:p>
            <a:r>
              <a:rPr lang="en-IE" sz="1200" b="0" i="0" u="none" strike="noStrike" kern="1200" dirty="0" smtClean="0">
                <a:solidFill>
                  <a:schemeClr val="tx1"/>
                </a:solidFill>
                <a:effectLst/>
                <a:latin typeface="+mn-lt"/>
                <a:ea typeface="+mn-ea"/>
                <a:cs typeface="+mn-cs"/>
              </a:rPr>
              <a:t>A principal in a local school is interested in the project and said she is willing to delegate jobs to staff members so as to distribute leadership roles amongst others. However, you have been to the school 3 times since and you find that the principal hasn’t given any jobs/leadership roles to the staff members. Previously when she has ‘delegated’ jobs, she checks up on the person constantly and changes decisions they have made.  </a:t>
            </a:r>
          </a:p>
          <a:p>
            <a:endParaRPr lang="en-IE" sz="1200" b="0" i="0" u="none" strike="noStrike" kern="1200" dirty="0" smtClean="0">
              <a:solidFill>
                <a:schemeClr val="tx1"/>
              </a:solidFill>
              <a:effectLst/>
              <a:latin typeface="+mn-lt"/>
              <a:ea typeface="+mn-ea"/>
              <a:cs typeface="+mn-cs"/>
            </a:endParaRPr>
          </a:p>
          <a:p>
            <a:endParaRPr lang="en-IE" sz="1200" b="0" i="0" u="none" strike="noStrike" kern="1200" dirty="0" smtClean="0">
              <a:solidFill>
                <a:schemeClr val="tx1"/>
              </a:solidFill>
              <a:effectLst/>
              <a:latin typeface="+mn-lt"/>
              <a:ea typeface="+mn-ea"/>
              <a:cs typeface="+mn-cs"/>
            </a:endParaRPr>
          </a:p>
          <a:p>
            <a:r>
              <a:rPr lang="en-IE" sz="1200" b="0" i="0" u="none" strike="noStrike" kern="1200" dirty="0" smtClean="0">
                <a:solidFill>
                  <a:schemeClr val="tx1"/>
                </a:solidFill>
                <a:effectLst/>
                <a:latin typeface="+mn-lt"/>
                <a:ea typeface="+mn-ea"/>
                <a:cs typeface="+mn-cs"/>
              </a:rPr>
              <a:t>Scenario 4</a:t>
            </a:r>
          </a:p>
          <a:p>
            <a:r>
              <a:rPr lang="en-IE" sz="1200" b="0" i="0" u="none" strike="noStrike" kern="1200" dirty="0" smtClean="0">
                <a:solidFill>
                  <a:schemeClr val="tx1"/>
                </a:solidFill>
                <a:effectLst/>
                <a:latin typeface="+mn-lt"/>
                <a:ea typeface="+mn-ea"/>
                <a:cs typeface="+mn-cs"/>
              </a:rPr>
              <a:t>You are working with a group of teachers. They are interested in the project and are always very enthusiastic. They meet weekly but tend to focus only on practical issues around teaching resources and student discipline. The group do not have an understanding of how they can develop as a school or what the group should work towards i.e. vision. They believe they are making a lot of progress however the changes are practical in nature and don’t appear to have a strategic focus.</a:t>
            </a:r>
          </a:p>
          <a:p>
            <a:endParaRPr lang="en-IE" sz="1200" b="0" i="0" u="none" strike="noStrike" kern="1200" dirty="0" smtClean="0">
              <a:solidFill>
                <a:schemeClr val="tx1"/>
              </a:solidFill>
              <a:effectLst/>
              <a:latin typeface="+mn-lt"/>
              <a:ea typeface="+mn-ea"/>
              <a:cs typeface="+mn-cs"/>
            </a:endParaRPr>
          </a:p>
          <a:p>
            <a:endParaRPr lang="en-IE" sz="1200" b="0" i="0" u="none" strike="noStrike" kern="1200" dirty="0" smtClean="0">
              <a:solidFill>
                <a:schemeClr val="tx1"/>
              </a:solidFill>
              <a:effectLst/>
              <a:latin typeface="+mn-lt"/>
              <a:ea typeface="+mn-ea"/>
              <a:cs typeface="+mn-cs"/>
            </a:endParaRPr>
          </a:p>
          <a:p>
            <a:r>
              <a:rPr lang="en-IE" sz="1200" b="0" i="0" u="none" strike="noStrike" kern="1200" dirty="0" smtClean="0">
                <a:solidFill>
                  <a:schemeClr val="tx1"/>
                </a:solidFill>
                <a:effectLst/>
                <a:latin typeface="+mn-lt"/>
                <a:ea typeface="+mn-ea"/>
                <a:cs typeface="+mn-cs"/>
              </a:rPr>
              <a:t>Scenario 5</a:t>
            </a:r>
          </a:p>
          <a:p>
            <a:r>
              <a:rPr lang="en-IE" sz="1200" b="0" i="0" u="none" strike="noStrike" kern="1200" dirty="0" smtClean="0">
                <a:solidFill>
                  <a:schemeClr val="tx1"/>
                </a:solidFill>
                <a:effectLst/>
                <a:latin typeface="+mn-lt"/>
                <a:ea typeface="+mn-ea"/>
                <a:cs typeface="+mn-cs"/>
              </a:rPr>
              <a:t>A teacher in a school is very charismatic. He is very good at public speaking and people buy in to his ideas and vision for the school. However, when the meetings are finished, he fails to follow through with his suggestions and ideas or with the work he said he would do. Some of the quieter teachers are beginning to get annoyed</a:t>
            </a:r>
            <a:r>
              <a:rPr lang="en-IE" sz="1200" b="0" i="0" u="none" strike="noStrike" kern="1200" baseline="0" dirty="0" smtClean="0">
                <a:solidFill>
                  <a:schemeClr val="tx1"/>
                </a:solidFill>
                <a:effectLst/>
                <a:latin typeface="+mn-lt"/>
                <a:ea typeface="+mn-ea"/>
                <a:cs typeface="+mn-cs"/>
              </a:rPr>
              <a:t> and to stop doing work on the project. </a:t>
            </a:r>
            <a:endParaRPr lang="en-IE" sz="1200" b="0" i="0" u="none" strike="noStrike"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6C3D9941-F719-4F69-BB59-D642E6C6095B}" type="slidenum">
              <a:rPr lang="en-IE" smtClean="0"/>
              <a:t>20</a:t>
            </a:fld>
            <a:endParaRPr lang="en-IE"/>
          </a:p>
        </p:txBody>
      </p:sp>
    </p:spTree>
    <p:extLst>
      <p:ext uri="{BB962C8B-B14F-4D97-AF65-F5344CB8AC3E}">
        <p14:creationId xmlns:p14="http://schemas.microsoft.com/office/powerpoint/2010/main" val="3322035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dirty="0" smtClean="0"/>
              <a:t>Just to think about before we start: not to actually answer</a:t>
            </a:r>
            <a:endParaRPr lang="en-IE" dirty="0"/>
          </a:p>
        </p:txBody>
      </p:sp>
      <p:sp>
        <p:nvSpPr>
          <p:cNvPr id="4" name="Slide Number Placeholder 3"/>
          <p:cNvSpPr>
            <a:spLocks noGrp="1"/>
          </p:cNvSpPr>
          <p:nvPr>
            <p:ph type="sldNum" sz="quarter" idx="10"/>
          </p:nvPr>
        </p:nvSpPr>
        <p:spPr/>
        <p:txBody>
          <a:bodyPr/>
          <a:lstStyle/>
          <a:p>
            <a:fld id="{6C3D9941-F719-4F69-BB59-D642E6C6095B}" type="slidenum">
              <a:rPr lang="en-IE" smtClean="0"/>
              <a:t>3</a:t>
            </a:fld>
            <a:endParaRPr lang="en-IE"/>
          </a:p>
        </p:txBody>
      </p:sp>
    </p:spTree>
    <p:extLst>
      <p:ext uri="{BB962C8B-B14F-4D97-AF65-F5344CB8AC3E}">
        <p14:creationId xmlns:p14="http://schemas.microsoft.com/office/powerpoint/2010/main" val="30142926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dirty="0" smtClean="0"/>
              <a:t>Look for commonalities i.e. are a lot of these relational, emotional</a:t>
            </a:r>
            <a:r>
              <a:rPr lang="en-IE" baseline="0" dirty="0" smtClean="0"/>
              <a:t> </a:t>
            </a:r>
            <a:r>
              <a:rPr lang="en-IE" baseline="0" dirty="0" err="1" smtClean="0"/>
              <a:t>etc</a:t>
            </a:r>
            <a:endParaRPr lang="en-IE" dirty="0"/>
          </a:p>
        </p:txBody>
      </p:sp>
      <p:sp>
        <p:nvSpPr>
          <p:cNvPr id="4" name="Slide Number Placeholder 3"/>
          <p:cNvSpPr>
            <a:spLocks noGrp="1"/>
          </p:cNvSpPr>
          <p:nvPr>
            <p:ph type="sldNum" sz="quarter" idx="10"/>
          </p:nvPr>
        </p:nvSpPr>
        <p:spPr/>
        <p:txBody>
          <a:bodyPr/>
          <a:lstStyle/>
          <a:p>
            <a:fld id="{6C3D9941-F719-4F69-BB59-D642E6C6095B}" type="slidenum">
              <a:rPr lang="en-IE" smtClean="0"/>
              <a:t>4</a:t>
            </a:fld>
            <a:endParaRPr lang="en-IE"/>
          </a:p>
        </p:txBody>
      </p:sp>
    </p:spTree>
    <p:extLst>
      <p:ext uri="{BB962C8B-B14F-4D97-AF65-F5344CB8AC3E}">
        <p14:creationId xmlns:p14="http://schemas.microsoft.com/office/powerpoint/2010/main" val="22897816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dirty="0" smtClean="0"/>
              <a:t>Creative</a:t>
            </a:r>
          </a:p>
          <a:p>
            <a:r>
              <a:rPr lang="en-IE" dirty="0" smtClean="0"/>
              <a:t>Trustworthy</a:t>
            </a:r>
          </a:p>
          <a:p>
            <a:r>
              <a:rPr lang="en-IE" dirty="0" smtClean="0"/>
              <a:t>Open minded</a:t>
            </a:r>
          </a:p>
          <a:p>
            <a:r>
              <a:rPr lang="en-IE" dirty="0" smtClean="0"/>
              <a:t>Strong character: too democratic: when leadership is needed</a:t>
            </a:r>
          </a:p>
          <a:p>
            <a:r>
              <a:rPr lang="en-IE" dirty="0" smtClean="0"/>
              <a:t>Keeps going</a:t>
            </a:r>
          </a:p>
          <a:p>
            <a:r>
              <a:rPr lang="en-IE" dirty="0" smtClean="0"/>
              <a:t>Passionate </a:t>
            </a:r>
          </a:p>
          <a:p>
            <a:r>
              <a:rPr lang="en-IE" dirty="0" smtClean="0"/>
              <a:t>Fair</a:t>
            </a:r>
          </a:p>
          <a:p>
            <a:r>
              <a:rPr lang="en-IE" dirty="0" smtClean="0"/>
              <a:t>Consistent </a:t>
            </a:r>
          </a:p>
          <a:p>
            <a:r>
              <a:rPr lang="en-IE" dirty="0" smtClean="0"/>
              <a:t>Professional: understands job and different roles</a:t>
            </a:r>
          </a:p>
          <a:p>
            <a:r>
              <a:rPr lang="en-IE" dirty="0" smtClean="0"/>
              <a:t>Good communicator </a:t>
            </a:r>
          </a:p>
          <a:p>
            <a:r>
              <a:rPr lang="en-IE" dirty="0" smtClean="0"/>
              <a:t>Charisma </a:t>
            </a:r>
          </a:p>
          <a:p>
            <a:r>
              <a:rPr lang="en-IE" dirty="0" smtClean="0"/>
              <a:t>Practised what they preach </a:t>
            </a:r>
          </a:p>
          <a:p>
            <a:r>
              <a:rPr lang="en-IE" dirty="0" smtClean="0"/>
              <a:t>Gets ‘buy in’ from team without stressing them </a:t>
            </a:r>
          </a:p>
          <a:p>
            <a:r>
              <a:rPr lang="en-IE" dirty="0" smtClean="0"/>
              <a:t>Inspiring </a:t>
            </a:r>
          </a:p>
          <a:p>
            <a:r>
              <a:rPr lang="en-IE" dirty="0" smtClean="0"/>
              <a:t>Empowering </a:t>
            </a:r>
          </a:p>
          <a:p>
            <a:r>
              <a:rPr lang="en-IE" dirty="0" smtClean="0"/>
              <a:t>Creates other leaders: can leave and things continue</a:t>
            </a:r>
          </a:p>
          <a:p>
            <a:r>
              <a:rPr lang="en-IE" dirty="0" smtClean="0"/>
              <a:t>Caring </a:t>
            </a:r>
          </a:p>
          <a:p>
            <a:endParaRPr lang="en-IE" dirty="0"/>
          </a:p>
        </p:txBody>
      </p:sp>
      <p:sp>
        <p:nvSpPr>
          <p:cNvPr id="4" name="Slide Number Placeholder 3"/>
          <p:cNvSpPr>
            <a:spLocks noGrp="1"/>
          </p:cNvSpPr>
          <p:nvPr>
            <p:ph type="sldNum" sz="quarter" idx="10"/>
          </p:nvPr>
        </p:nvSpPr>
        <p:spPr/>
        <p:txBody>
          <a:bodyPr/>
          <a:lstStyle/>
          <a:p>
            <a:fld id="{6C3D9941-F719-4F69-BB59-D642E6C6095B}" type="slidenum">
              <a:rPr lang="en-IE" smtClean="0"/>
              <a:t>5</a:t>
            </a:fld>
            <a:endParaRPr lang="en-IE"/>
          </a:p>
        </p:txBody>
      </p:sp>
    </p:spTree>
    <p:extLst>
      <p:ext uri="{BB962C8B-B14F-4D97-AF65-F5344CB8AC3E}">
        <p14:creationId xmlns:p14="http://schemas.microsoft.com/office/powerpoint/2010/main" val="7717505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E" dirty="0" smtClean="0"/>
              <a:t>Can lead to greater resentment, less loyalty, less commitment, less involvement, and less satisfaction;</a:t>
            </a:r>
          </a:p>
          <a:p>
            <a:endParaRPr lang="en-IE" dirty="0"/>
          </a:p>
        </p:txBody>
      </p:sp>
      <p:sp>
        <p:nvSpPr>
          <p:cNvPr id="4" name="Slide Number Placeholder 3"/>
          <p:cNvSpPr>
            <a:spLocks noGrp="1"/>
          </p:cNvSpPr>
          <p:nvPr>
            <p:ph type="sldNum" sz="quarter" idx="10"/>
          </p:nvPr>
        </p:nvSpPr>
        <p:spPr/>
        <p:txBody>
          <a:bodyPr/>
          <a:lstStyle/>
          <a:p>
            <a:fld id="{6C3D9941-F719-4F69-BB59-D642E6C6095B}" type="slidenum">
              <a:rPr lang="en-IE" smtClean="0"/>
              <a:t>6</a:t>
            </a:fld>
            <a:endParaRPr lang="en-IE"/>
          </a:p>
        </p:txBody>
      </p:sp>
    </p:spTree>
    <p:extLst>
      <p:ext uri="{BB962C8B-B14F-4D97-AF65-F5344CB8AC3E}">
        <p14:creationId xmlns:p14="http://schemas.microsoft.com/office/powerpoint/2010/main" val="39318820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dirty="0" smtClean="0"/>
              <a:t>https://www.enotes.com/research-starters/authoritarian-democratic-laissez-faire-leadership </a:t>
            </a:r>
            <a:endParaRPr lang="en-IE" dirty="0"/>
          </a:p>
        </p:txBody>
      </p:sp>
      <p:sp>
        <p:nvSpPr>
          <p:cNvPr id="4" name="Slide Number Placeholder 3"/>
          <p:cNvSpPr>
            <a:spLocks noGrp="1"/>
          </p:cNvSpPr>
          <p:nvPr>
            <p:ph type="sldNum" sz="quarter" idx="10"/>
          </p:nvPr>
        </p:nvSpPr>
        <p:spPr/>
        <p:txBody>
          <a:bodyPr/>
          <a:lstStyle/>
          <a:p>
            <a:fld id="{6C3D9941-F719-4F69-BB59-D642E6C6095B}" type="slidenum">
              <a:rPr lang="en-IE" smtClean="0"/>
              <a:t>7</a:t>
            </a:fld>
            <a:endParaRPr lang="en-IE"/>
          </a:p>
        </p:txBody>
      </p:sp>
    </p:spTree>
    <p:extLst>
      <p:ext uri="{BB962C8B-B14F-4D97-AF65-F5344CB8AC3E}">
        <p14:creationId xmlns:p14="http://schemas.microsoft.com/office/powerpoint/2010/main" val="32826496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dirty="0" smtClean="0"/>
              <a:t>How can autocratic decisions be made when required without upsetting</a:t>
            </a:r>
            <a:r>
              <a:rPr lang="en-IE" baseline="0" dirty="0" smtClean="0"/>
              <a:t> people too much? </a:t>
            </a:r>
            <a:endParaRPr lang="en-IE" dirty="0"/>
          </a:p>
        </p:txBody>
      </p:sp>
      <p:sp>
        <p:nvSpPr>
          <p:cNvPr id="4" name="Slide Number Placeholder 3"/>
          <p:cNvSpPr>
            <a:spLocks noGrp="1"/>
          </p:cNvSpPr>
          <p:nvPr>
            <p:ph type="sldNum" sz="quarter" idx="10"/>
          </p:nvPr>
        </p:nvSpPr>
        <p:spPr/>
        <p:txBody>
          <a:bodyPr/>
          <a:lstStyle/>
          <a:p>
            <a:fld id="{6C3D9941-F719-4F69-BB59-D642E6C6095B}" type="slidenum">
              <a:rPr lang="en-IE" smtClean="0"/>
              <a:t>8</a:t>
            </a:fld>
            <a:endParaRPr lang="en-IE"/>
          </a:p>
        </p:txBody>
      </p:sp>
    </p:spTree>
    <p:extLst>
      <p:ext uri="{BB962C8B-B14F-4D97-AF65-F5344CB8AC3E}">
        <p14:creationId xmlns:p14="http://schemas.microsoft.com/office/powerpoint/2010/main" val="6032805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E" sz="1200" dirty="0" smtClean="0"/>
              <a:t>For me, this style in itself</a:t>
            </a:r>
            <a:r>
              <a:rPr lang="en-IE" sz="1200" baseline="0" dirty="0" smtClean="0"/>
              <a:t> is not enough: need more to back up the </a:t>
            </a:r>
            <a:r>
              <a:rPr lang="en-IE" sz="1200" baseline="0" dirty="0" err="1" smtClean="0"/>
              <a:t>personalitity</a:t>
            </a:r>
            <a:r>
              <a:rPr lang="en-IE" sz="1200" baseline="0" dirty="0" smtClean="0"/>
              <a:t> </a:t>
            </a:r>
            <a:endParaRPr lang="en-IE" sz="120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IE" dirty="0" smtClean="0">
                <a:hlinkClick r:id="rId3"/>
              </a:rPr>
              <a:t>https://us.sagepub.com/sites/default/files/upm-binaries/64390_Chapter_5.pdf</a:t>
            </a:r>
            <a:r>
              <a:rPr lang="en-IE" dirty="0" smtClean="0"/>
              <a:t> </a:t>
            </a:r>
          </a:p>
          <a:p>
            <a:endParaRPr lang="en-IE" dirty="0"/>
          </a:p>
        </p:txBody>
      </p:sp>
      <p:sp>
        <p:nvSpPr>
          <p:cNvPr id="4" name="Slide Number Placeholder 3"/>
          <p:cNvSpPr>
            <a:spLocks noGrp="1"/>
          </p:cNvSpPr>
          <p:nvPr>
            <p:ph type="sldNum" sz="quarter" idx="10"/>
          </p:nvPr>
        </p:nvSpPr>
        <p:spPr/>
        <p:txBody>
          <a:bodyPr/>
          <a:lstStyle/>
          <a:p>
            <a:fld id="{6C3D9941-F719-4F69-BB59-D642E6C6095B}" type="slidenum">
              <a:rPr lang="en-IE" smtClean="0"/>
              <a:t>10</a:t>
            </a:fld>
            <a:endParaRPr lang="en-IE"/>
          </a:p>
        </p:txBody>
      </p:sp>
    </p:spTree>
    <p:extLst>
      <p:ext uri="{BB962C8B-B14F-4D97-AF65-F5344CB8AC3E}">
        <p14:creationId xmlns:p14="http://schemas.microsoft.com/office/powerpoint/2010/main" val="256566322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E" sz="1200" kern="1200" dirty="0" smtClean="0">
                <a:solidFill>
                  <a:schemeClr val="tx1"/>
                </a:solidFill>
                <a:effectLst/>
                <a:latin typeface="+mn-lt"/>
                <a:ea typeface="+mn-ea"/>
                <a:cs typeface="+mn-cs"/>
              </a:rPr>
              <a:t>Managerial leaders have a more authoritative approach, are focussed on targets, goals. Key performance indicators for example are almost like an embodiment of this type of approach.  Control and performance are key drivers. </a:t>
            </a:r>
          </a:p>
          <a:p>
            <a:r>
              <a:rPr lang="en-IE" sz="1200" kern="1200" dirty="0" smtClean="0">
                <a:solidFill>
                  <a:schemeClr val="tx1"/>
                </a:solidFill>
                <a:effectLst/>
                <a:latin typeface="+mn-lt"/>
                <a:ea typeface="+mn-ea"/>
                <a:cs typeface="+mn-cs"/>
              </a:rPr>
              <a:t> </a:t>
            </a:r>
          </a:p>
          <a:p>
            <a:r>
              <a:rPr lang="en-IE" sz="1200" kern="1200" dirty="0" smtClean="0">
                <a:solidFill>
                  <a:schemeClr val="tx1"/>
                </a:solidFill>
                <a:effectLst/>
                <a:latin typeface="+mn-lt"/>
                <a:ea typeface="+mn-ea"/>
                <a:cs typeface="+mn-cs"/>
              </a:rPr>
              <a:t>It has some strengths as some of the characteristics are important to move an organisation forward. Managerial leaders do have vision but have a functionalist approach to realising it and often set the vision rather than facilitate the organization to set shared goals and shared vision. It is often most seen in hierarchical organisations.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IE" dirty="0" smtClean="0"/>
          </a:p>
          <a:p>
            <a:pPr marL="0" marR="0" lvl="0" indent="0" algn="l" defTabSz="914400" rtl="0" eaLnBrk="1" fontAlgn="auto" latinLnBrk="0" hangingPunct="1">
              <a:lnSpc>
                <a:spcPct val="100000"/>
              </a:lnSpc>
              <a:spcBef>
                <a:spcPts val="0"/>
              </a:spcBef>
              <a:spcAft>
                <a:spcPts val="0"/>
              </a:spcAft>
              <a:buClrTx/>
              <a:buSzTx/>
              <a:buFontTx/>
              <a:buNone/>
              <a:tabLst/>
              <a:defRPr/>
            </a:pPr>
            <a:endParaRPr lang="en-IE" dirty="0" smtClean="0"/>
          </a:p>
          <a:p>
            <a:pPr marL="0" marR="0" lvl="0" indent="0" algn="l" defTabSz="914400" rtl="0" eaLnBrk="1" fontAlgn="auto" latinLnBrk="0" hangingPunct="1">
              <a:lnSpc>
                <a:spcPct val="100000"/>
              </a:lnSpc>
              <a:spcBef>
                <a:spcPts val="0"/>
              </a:spcBef>
              <a:spcAft>
                <a:spcPts val="0"/>
              </a:spcAft>
              <a:buClrTx/>
              <a:buSzTx/>
              <a:buFontTx/>
              <a:buNone/>
              <a:tabLst/>
              <a:defRPr/>
            </a:pPr>
            <a:endParaRPr lang="en-IE" dirty="0" smtClean="0"/>
          </a:p>
          <a:p>
            <a:pPr marL="0" marR="0" lvl="0" indent="0" algn="l" defTabSz="914400" rtl="0" eaLnBrk="1" fontAlgn="auto" latinLnBrk="0" hangingPunct="1">
              <a:lnSpc>
                <a:spcPct val="100000"/>
              </a:lnSpc>
              <a:spcBef>
                <a:spcPts val="0"/>
              </a:spcBef>
              <a:spcAft>
                <a:spcPts val="0"/>
              </a:spcAft>
              <a:buClrTx/>
              <a:buSzTx/>
              <a:buFontTx/>
              <a:buNone/>
              <a:tabLst/>
              <a:defRPr/>
            </a:pPr>
            <a:endParaRPr lang="en-IE" dirty="0" smtClean="0"/>
          </a:p>
          <a:p>
            <a:pPr marL="0" marR="0" lvl="0" indent="0" algn="l" defTabSz="914400" rtl="0" eaLnBrk="1" fontAlgn="auto" latinLnBrk="0" hangingPunct="1">
              <a:lnSpc>
                <a:spcPct val="100000"/>
              </a:lnSpc>
              <a:spcBef>
                <a:spcPts val="0"/>
              </a:spcBef>
              <a:spcAft>
                <a:spcPts val="0"/>
              </a:spcAft>
              <a:buClrTx/>
              <a:buSzTx/>
              <a:buFontTx/>
              <a:buNone/>
              <a:tabLst/>
              <a:defRPr/>
            </a:pPr>
            <a:endParaRPr lang="en-IE"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IE" dirty="0" smtClean="0"/>
              <a:t>Limited change/Lacks vision</a:t>
            </a:r>
          </a:p>
          <a:p>
            <a:pPr marL="0" marR="0" lvl="0" indent="0" algn="l" defTabSz="914400" rtl="0" eaLnBrk="1" fontAlgn="auto" latinLnBrk="0" hangingPunct="1">
              <a:lnSpc>
                <a:spcPct val="100000"/>
              </a:lnSpc>
              <a:spcBef>
                <a:spcPts val="0"/>
              </a:spcBef>
              <a:spcAft>
                <a:spcPts val="0"/>
              </a:spcAft>
              <a:buClrTx/>
              <a:buSzTx/>
              <a:buFontTx/>
              <a:buNone/>
              <a:tabLst/>
              <a:defRPr/>
            </a:pPr>
            <a:r>
              <a:rPr lang="en-IE" baseline="0" dirty="0" smtClean="0"/>
              <a:t>good person for getting the job done but maybe wont respond that well to change?</a:t>
            </a:r>
            <a:endParaRPr lang="en-IE" dirty="0" smtClean="0"/>
          </a:p>
          <a:p>
            <a:pPr marL="0" marR="0" lvl="0" indent="0" algn="l" defTabSz="914400" rtl="0" eaLnBrk="1" fontAlgn="auto" latinLnBrk="0" hangingPunct="1">
              <a:lnSpc>
                <a:spcPct val="100000"/>
              </a:lnSpc>
              <a:spcBef>
                <a:spcPts val="0"/>
              </a:spcBef>
              <a:spcAft>
                <a:spcPts val="0"/>
              </a:spcAft>
              <a:buClrTx/>
              <a:buSzTx/>
              <a:buFontTx/>
              <a:buNone/>
              <a:tabLst/>
              <a:defRPr/>
            </a:pPr>
            <a:endParaRPr lang="en-IE" dirty="0" smtClean="0"/>
          </a:p>
          <a:p>
            <a:pPr marL="0" marR="0" lvl="0" indent="0" algn="l" defTabSz="914400" rtl="0" eaLnBrk="1" fontAlgn="auto" latinLnBrk="0" hangingPunct="1">
              <a:lnSpc>
                <a:spcPct val="100000"/>
              </a:lnSpc>
              <a:spcBef>
                <a:spcPts val="0"/>
              </a:spcBef>
              <a:spcAft>
                <a:spcPts val="0"/>
              </a:spcAft>
              <a:buClrTx/>
              <a:buSzTx/>
              <a:buFontTx/>
              <a:buNone/>
              <a:tabLst/>
              <a:defRPr/>
            </a:pPr>
            <a:endParaRPr lang="en-IE" dirty="0" smtClean="0"/>
          </a:p>
          <a:p>
            <a:r>
              <a:rPr lang="en-IE" dirty="0" smtClean="0"/>
              <a:t>http://journals.sagepub.com/doi/pdf/10.1177/0192636511404062</a:t>
            </a:r>
            <a:endParaRPr lang="en-IE" dirty="0"/>
          </a:p>
        </p:txBody>
      </p:sp>
      <p:sp>
        <p:nvSpPr>
          <p:cNvPr id="4" name="Slide Number Placeholder 3"/>
          <p:cNvSpPr>
            <a:spLocks noGrp="1"/>
          </p:cNvSpPr>
          <p:nvPr>
            <p:ph type="sldNum" sz="quarter" idx="10"/>
          </p:nvPr>
        </p:nvSpPr>
        <p:spPr/>
        <p:txBody>
          <a:bodyPr/>
          <a:lstStyle/>
          <a:p>
            <a:fld id="{6C3D9941-F719-4F69-BB59-D642E6C6095B}" type="slidenum">
              <a:rPr lang="en-IE" smtClean="0"/>
              <a:t>11</a:t>
            </a:fld>
            <a:endParaRPr lang="en-IE"/>
          </a:p>
        </p:txBody>
      </p:sp>
    </p:spTree>
    <p:extLst>
      <p:ext uri="{BB962C8B-B14F-4D97-AF65-F5344CB8AC3E}">
        <p14:creationId xmlns:p14="http://schemas.microsoft.com/office/powerpoint/2010/main" val="3534671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9334D819-9F07-4261-B09B-9E467E5D9002}" type="datetimeFigureOut">
              <a:rPr lang="en-US" smtClean="0"/>
              <a:pPr/>
              <a:t>12/21/2017</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71766878-3199-4EAB-94E7-2D6D11070E14}" type="slidenum">
              <a:rPr lang="en-US" smtClean="0"/>
              <a:pPr/>
              <a:t>‹#›</a:t>
            </a:fld>
            <a:endParaRPr lang="en-US" dirty="0"/>
          </a:p>
        </p:txBody>
      </p:sp>
      <p:grpSp>
        <p:nvGrpSpPr>
          <p:cNvPr id="9" name="Group 8"/>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10383286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smtClean="0"/>
              <a:t>12/21/2017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smtClean="0"/>
              <a:t>‹#›</a:t>
            </a:fld>
            <a:endParaRPr lang="en-US" dirty="0"/>
          </a:p>
        </p:txBody>
      </p:sp>
    </p:spTree>
    <p:extLst>
      <p:ext uri="{BB962C8B-B14F-4D97-AF65-F5344CB8AC3E}">
        <p14:creationId xmlns:p14="http://schemas.microsoft.com/office/powerpoint/2010/main" val="29172183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smtClean="0"/>
              <a:t>12/21/2017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smtClean="0"/>
              <a:t>‹#›</a:t>
            </a:fld>
            <a:endParaRPr lang="en-US" dirty="0"/>
          </a:p>
        </p:txBody>
      </p:sp>
    </p:spTree>
    <p:extLst>
      <p:ext uri="{BB962C8B-B14F-4D97-AF65-F5344CB8AC3E}">
        <p14:creationId xmlns:p14="http://schemas.microsoft.com/office/powerpoint/2010/main" val="33859455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smtClean="0"/>
              <a:t>12/21/2017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smtClean="0"/>
              <a:t>‹#›</a:t>
            </a:fld>
            <a:endParaRPr lang="en-US" dirty="0"/>
          </a:p>
        </p:txBody>
      </p:sp>
    </p:spTree>
    <p:extLst>
      <p:ext uri="{BB962C8B-B14F-4D97-AF65-F5344CB8AC3E}">
        <p14:creationId xmlns:p14="http://schemas.microsoft.com/office/powerpoint/2010/main" val="59035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accent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9334D819-9F07-4261-B09B-9E467E5D9002}" type="datetimeFigureOut">
              <a:rPr lang="en-US" smtClean="0"/>
              <a:pPr/>
              <a:t>12/21/2017</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71766878-3199-4EAB-94E7-2D6D11070E14}" type="slidenum">
              <a:rPr lang="en-US" smtClean="0"/>
              <a:pPr/>
              <a:t>‹#›</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accent1"/>
          </a:solidFill>
          <a:ln w="0">
            <a:noFill/>
            <a:prstDash val="solid"/>
            <a:round/>
            <a:headEnd/>
            <a:tailEnd/>
          </a:ln>
        </p:spPr>
      </p:sp>
    </p:spTree>
    <p:extLst>
      <p:ext uri="{BB962C8B-B14F-4D97-AF65-F5344CB8AC3E}">
        <p14:creationId xmlns:p14="http://schemas.microsoft.com/office/powerpoint/2010/main" val="398911049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smtClean="0"/>
              <a:t>Click to edit Master title style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334D819-9F07-4261-B09B-9E467E5D9002}" type="datetimeFigureOut">
              <a:rPr lang="en-US" smtClean="0"/>
              <a:t>12/21/2017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1766878-3199-4EAB-94E7-2D6D11070E14}" type="slidenum">
              <a:rPr lang="en-US" smtClean="0"/>
              <a:t>‹#›</a:t>
            </a:fld>
            <a:endParaRPr lang="en-US" dirty="0"/>
          </a:p>
        </p:txBody>
      </p:sp>
    </p:spTree>
    <p:extLst>
      <p:ext uri="{BB962C8B-B14F-4D97-AF65-F5344CB8AC3E}">
        <p14:creationId xmlns:p14="http://schemas.microsoft.com/office/powerpoint/2010/main" val="905811415"/>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334D819-9F07-4261-B09B-9E467E5D9002}" type="datetimeFigureOut">
              <a:rPr lang="en-US" smtClean="0"/>
              <a:t>12/21/2017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1766878-3199-4EAB-94E7-2D6D11070E14}" type="slidenum">
              <a:rPr lang="en-US" smtClean="0"/>
              <a:t>‹#›</a:t>
            </a:fld>
            <a:endParaRPr lang="en-US" dirty="0"/>
          </a:p>
        </p:txBody>
      </p:sp>
    </p:spTree>
    <p:extLst>
      <p:ext uri="{BB962C8B-B14F-4D97-AF65-F5344CB8AC3E}">
        <p14:creationId xmlns:p14="http://schemas.microsoft.com/office/powerpoint/2010/main" val="1648906113"/>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334D819-9F07-4261-B09B-9E467E5D9002}" type="datetimeFigureOut">
              <a:rPr lang="en-US" smtClean="0"/>
              <a:t>12/21/2017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1766878-3199-4EAB-94E7-2D6D11070E14}" type="slidenum">
              <a:rPr lang="en-US" smtClean="0"/>
              <a:t>‹#›</a:t>
            </a:fld>
            <a:endParaRPr lang="en-US" dirty="0"/>
          </a:p>
        </p:txBody>
      </p:sp>
    </p:spTree>
    <p:extLst>
      <p:ext uri="{BB962C8B-B14F-4D97-AF65-F5344CB8AC3E}">
        <p14:creationId xmlns:p14="http://schemas.microsoft.com/office/powerpoint/2010/main" val="13365326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334D819-9F07-4261-B09B-9E467E5D9002}" type="datetimeFigureOut">
              <a:rPr lang="en-US" smtClean="0"/>
              <a:t>12/21/2017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1766878-3199-4EAB-94E7-2D6D11070E14}" type="slidenum">
              <a:rPr lang="en-US" smtClean="0"/>
              <a:t>‹#›</a:t>
            </a:fld>
            <a:endParaRPr lang="en-US" dirty="0"/>
          </a:p>
        </p:txBody>
      </p:sp>
    </p:spTree>
    <p:extLst>
      <p:ext uri="{BB962C8B-B14F-4D97-AF65-F5344CB8AC3E}">
        <p14:creationId xmlns:p14="http://schemas.microsoft.com/office/powerpoint/2010/main" val="6431680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9334D819-9F07-4261-B09B-9E467E5D9002}" type="datetimeFigureOut">
              <a:rPr lang="en-US" smtClean="0"/>
              <a:t>12/21/2017</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71766878-3199-4EAB-94E7-2D6D11070E14}" type="slidenum">
              <a:rPr lang="en-US" smtClean="0"/>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702411691"/>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9334D819-9F07-4261-B09B-9E467E5D9002}" type="datetimeFigureOut">
              <a:rPr lang="en-US" smtClean="0"/>
              <a:t>12/21/2017</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71766878-3199-4EAB-94E7-2D6D11070E14}" type="slidenum">
              <a:rPr lang="en-US" smtClean="0"/>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327419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9334D819-9F07-4261-B09B-9E467E5D9002}" type="datetimeFigureOut">
              <a:rPr lang="en-US" smtClean="0"/>
              <a:pPr/>
              <a:t>12/21/2017</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71766878-3199-4EAB-94E7-2D6D11070E14}" type="slidenum">
              <a:rPr lang="en-US" smtClean="0"/>
              <a:pPr/>
              <a:t>‹#›</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60859460"/>
      </p:ext>
    </p:extLst>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IE" dirty="0" smtClean="0"/>
              <a:t>Leadership</a:t>
            </a:r>
            <a:endParaRPr lang="en-IE" dirty="0"/>
          </a:p>
        </p:txBody>
      </p:sp>
      <p:sp>
        <p:nvSpPr>
          <p:cNvPr id="3" name="Subtitle 2"/>
          <p:cNvSpPr>
            <a:spLocks noGrp="1"/>
          </p:cNvSpPr>
          <p:nvPr>
            <p:ph type="subTitle" idx="1"/>
          </p:nvPr>
        </p:nvSpPr>
        <p:spPr>
          <a:xfrm>
            <a:off x="2305050" y="3956279"/>
            <a:ext cx="7971307" cy="1086237"/>
          </a:xfrm>
        </p:spPr>
        <p:txBody>
          <a:bodyPr/>
          <a:lstStyle/>
          <a:p>
            <a:r>
              <a:rPr lang="en-IE" dirty="0" smtClean="0"/>
              <a:t>How to create and support educational leadership in schools</a:t>
            </a:r>
            <a:endParaRPr lang="en-IE" dirty="0"/>
          </a:p>
        </p:txBody>
      </p:sp>
    </p:spTree>
    <p:extLst>
      <p:ext uri="{BB962C8B-B14F-4D97-AF65-F5344CB8AC3E}">
        <p14:creationId xmlns:p14="http://schemas.microsoft.com/office/powerpoint/2010/main" val="73327964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C</a:t>
            </a:r>
            <a:r>
              <a:rPr lang="en-IE" dirty="0" smtClean="0"/>
              <a:t>harismatic</a:t>
            </a:r>
            <a:endParaRPr lang="en-IE" dirty="0"/>
          </a:p>
        </p:txBody>
      </p:sp>
      <p:sp>
        <p:nvSpPr>
          <p:cNvPr id="3" name="Content Placeholder 2"/>
          <p:cNvSpPr>
            <a:spLocks noGrp="1"/>
          </p:cNvSpPr>
          <p:nvPr>
            <p:ph idx="1"/>
          </p:nvPr>
        </p:nvSpPr>
        <p:spPr>
          <a:xfrm>
            <a:off x="1371600" y="1743075"/>
            <a:ext cx="9601200" cy="4124325"/>
          </a:xfrm>
        </p:spPr>
        <p:txBody>
          <a:bodyPr>
            <a:normAutofit/>
          </a:bodyPr>
          <a:lstStyle/>
          <a:p>
            <a:r>
              <a:rPr lang="en-IE" dirty="0" smtClean="0"/>
              <a:t>Leaders with a special charm or appeal, popular</a:t>
            </a:r>
          </a:p>
          <a:p>
            <a:endParaRPr lang="en-IE" dirty="0"/>
          </a:p>
          <a:p>
            <a:r>
              <a:rPr lang="en-IE" dirty="0" smtClean="0"/>
              <a:t>Strong communicator and performer, ability to inspire others</a:t>
            </a:r>
          </a:p>
          <a:p>
            <a:endParaRPr lang="en-IE" dirty="0"/>
          </a:p>
          <a:p>
            <a:r>
              <a:rPr lang="en-IE" dirty="0" smtClean="0"/>
              <a:t>Can vary depending on culture and gender: Humility, compassion, endurance……</a:t>
            </a:r>
          </a:p>
          <a:p>
            <a:endParaRPr lang="en-IE" dirty="0"/>
          </a:p>
          <a:p>
            <a:r>
              <a:rPr lang="en-IE" dirty="0"/>
              <a:t>part hero </a:t>
            </a:r>
            <a:r>
              <a:rPr lang="en-IE" dirty="0" smtClean="0"/>
              <a:t>part… superman/superwoman</a:t>
            </a:r>
            <a:endParaRPr lang="en-IE" dirty="0"/>
          </a:p>
          <a:p>
            <a:endParaRPr lang="en-IE" dirty="0" smtClean="0"/>
          </a:p>
          <a:p>
            <a:r>
              <a:rPr lang="en-IE" dirty="0" smtClean="0"/>
              <a:t>Examples? Pros/Cons?</a:t>
            </a:r>
          </a:p>
          <a:p>
            <a:endParaRPr lang="en-IE" dirty="0"/>
          </a:p>
        </p:txBody>
      </p:sp>
    </p:spTree>
    <p:extLst>
      <p:ext uri="{BB962C8B-B14F-4D97-AF65-F5344CB8AC3E}">
        <p14:creationId xmlns:p14="http://schemas.microsoft.com/office/powerpoint/2010/main" val="1179183461"/>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E" dirty="0"/>
              <a:t>M</a:t>
            </a:r>
            <a:r>
              <a:rPr lang="en-IE" dirty="0" smtClean="0"/>
              <a:t>anagerial</a:t>
            </a:r>
            <a:endParaRPr lang="en-IE" dirty="0"/>
          </a:p>
        </p:txBody>
      </p:sp>
      <p:sp>
        <p:nvSpPr>
          <p:cNvPr id="3" name="Content Placeholder 2"/>
          <p:cNvSpPr>
            <a:spLocks noGrp="1"/>
          </p:cNvSpPr>
          <p:nvPr>
            <p:ph idx="1"/>
          </p:nvPr>
        </p:nvSpPr>
        <p:spPr>
          <a:xfrm>
            <a:off x="1371600" y="1800225"/>
            <a:ext cx="9601200" cy="4067175"/>
          </a:xfrm>
        </p:spPr>
        <p:txBody>
          <a:bodyPr>
            <a:normAutofit/>
          </a:bodyPr>
          <a:lstStyle/>
          <a:p>
            <a:r>
              <a:rPr lang="en-IE" dirty="0" smtClean="0"/>
              <a:t>More authoritative approach: more top down relationships</a:t>
            </a:r>
          </a:p>
          <a:p>
            <a:endParaRPr lang="en-IE" dirty="0"/>
          </a:p>
          <a:p>
            <a:r>
              <a:rPr lang="en-IE" dirty="0" smtClean="0"/>
              <a:t>Focus on targets and goals </a:t>
            </a:r>
          </a:p>
          <a:p>
            <a:endParaRPr lang="en-IE" dirty="0"/>
          </a:p>
          <a:p>
            <a:r>
              <a:rPr lang="en-IE" dirty="0" smtClean="0"/>
              <a:t>Control and performance are key  </a:t>
            </a:r>
          </a:p>
          <a:p>
            <a:endParaRPr lang="en-IE" dirty="0" smtClean="0"/>
          </a:p>
          <a:p>
            <a:r>
              <a:rPr lang="en-IE" dirty="0" smtClean="0"/>
              <a:t>Decisions are functional; running the school is main priority </a:t>
            </a:r>
            <a:endParaRPr lang="en-IE" dirty="0"/>
          </a:p>
          <a:p>
            <a:endParaRPr lang="en-IE" dirty="0"/>
          </a:p>
          <a:p>
            <a:r>
              <a:rPr lang="en-IE" dirty="0" smtClean="0"/>
              <a:t>Examples</a:t>
            </a:r>
            <a:r>
              <a:rPr lang="en-IE" dirty="0"/>
              <a:t>? Pros/Cons?</a:t>
            </a:r>
          </a:p>
          <a:p>
            <a:endParaRPr lang="en-IE" dirty="0" smtClean="0"/>
          </a:p>
          <a:p>
            <a:endParaRPr lang="en-IE" dirty="0"/>
          </a:p>
          <a:p>
            <a:endParaRPr lang="en-IE" dirty="0"/>
          </a:p>
        </p:txBody>
      </p:sp>
    </p:spTree>
    <p:extLst>
      <p:ext uri="{BB962C8B-B14F-4D97-AF65-F5344CB8AC3E}">
        <p14:creationId xmlns:p14="http://schemas.microsoft.com/office/powerpoint/2010/main" val="2542309166"/>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Transactional </a:t>
            </a:r>
            <a:endParaRPr lang="en-IE" dirty="0"/>
          </a:p>
        </p:txBody>
      </p:sp>
      <p:sp>
        <p:nvSpPr>
          <p:cNvPr id="3" name="Content Placeholder 2"/>
          <p:cNvSpPr>
            <a:spLocks noGrp="1"/>
          </p:cNvSpPr>
          <p:nvPr>
            <p:ph idx="1"/>
          </p:nvPr>
        </p:nvSpPr>
        <p:spPr>
          <a:xfrm>
            <a:off x="1371600" y="1787856"/>
            <a:ext cx="9601200" cy="4079543"/>
          </a:xfrm>
        </p:spPr>
        <p:txBody>
          <a:bodyPr>
            <a:normAutofit fontScale="92500" lnSpcReduction="20000"/>
          </a:bodyPr>
          <a:lstStyle/>
          <a:p>
            <a:pPr algn="just"/>
            <a:r>
              <a:rPr lang="en-IE" dirty="0" smtClean="0"/>
              <a:t>Both the leader and team gain from the process:  ‘transaction’ </a:t>
            </a:r>
          </a:p>
          <a:p>
            <a:pPr algn="just"/>
            <a:endParaRPr lang="en-IE" dirty="0"/>
          </a:p>
          <a:p>
            <a:pPr algn="just"/>
            <a:r>
              <a:rPr lang="en-IE" dirty="0" smtClean="0"/>
              <a:t>Priority placed on targets &amp; performance to motivate</a:t>
            </a:r>
          </a:p>
          <a:p>
            <a:pPr algn="just"/>
            <a:endParaRPr lang="en-IE" dirty="0" smtClean="0"/>
          </a:p>
          <a:p>
            <a:pPr algn="just"/>
            <a:r>
              <a:rPr lang="en-IE" dirty="0" smtClean="0"/>
              <a:t>Use of rewards (positive) or punishment (negative) </a:t>
            </a:r>
          </a:p>
          <a:p>
            <a:pPr algn="just"/>
            <a:endParaRPr lang="en-IE" dirty="0"/>
          </a:p>
          <a:p>
            <a:pPr algn="just"/>
            <a:r>
              <a:rPr lang="en-IE" dirty="0" smtClean="0"/>
              <a:t>Promotion or resources used to encourage people: self interest/gain can take over</a:t>
            </a:r>
          </a:p>
          <a:p>
            <a:pPr marL="0" indent="0" algn="just">
              <a:buNone/>
            </a:pPr>
            <a:r>
              <a:rPr lang="en-IE" dirty="0" smtClean="0"/>
              <a:t> 				</a:t>
            </a:r>
          </a:p>
          <a:p>
            <a:pPr marL="0" indent="0" algn="just">
              <a:buNone/>
            </a:pPr>
            <a:r>
              <a:rPr lang="en-IE" dirty="0"/>
              <a:t>	</a:t>
            </a:r>
            <a:r>
              <a:rPr lang="en-IE" dirty="0" smtClean="0"/>
              <a:t>		(Yang </a:t>
            </a:r>
            <a:r>
              <a:rPr lang="en-IE" dirty="0"/>
              <a:t>Jen-</a:t>
            </a:r>
            <a:r>
              <a:rPr lang="en-IE" dirty="0" err="1"/>
              <a:t>Te</a:t>
            </a:r>
            <a:r>
              <a:rPr lang="en-IE" dirty="0" smtClean="0"/>
              <a:t>, 2007; </a:t>
            </a:r>
            <a:r>
              <a:rPr lang="en-IE" dirty="0" err="1"/>
              <a:t>Nanjundeswaraswamy</a:t>
            </a:r>
            <a:r>
              <a:rPr lang="en-IE" dirty="0"/>
              <a:t> </a:t>
            </a:r>
            <a:r>
              <a:rPr lang="en-IE" dirty="0" smtClean="0"/>
              <a:t>&amp; </a:t>
            </a:r>
            <a:r>
              <a:rPr lang="en-IE" dirty="0" err="1" smtClean="0"/>
              <a:t>Swamy</a:t>
            </a:r>
            <a:r>
              <a:rPr lang="en-IE" dirty="0" smtClean="0"/>
              <a:t>, 2014)</a:t>
            </a:r>
          </a:p>
          <a:p>
            <a:pPr marL="0" indent="0" algn="just">
              <a:buNone/>
            </a:pPr>
            <a:endParaRPr lang="en-IE" dirty="0" smtClean="0"/>
          </a:p>
          <a:p>
            <a:pPr marL="0" indent="0" algn="just">
              <a:buNone/>
            </a:pPr>
            <a:r>
              <a:rPr lang="en-IE" dirty="0" smtClean="0"/>
              <a:t>Examples</a:t>
            </a:r>
            <a:r>
              <a:rPr lang="en-IE" dirty="0"/>
              <a:t>? Pros/Cons?</a:t>
            </a:r>
          </a:p>
          <a:p>
            <a:pPr marL="0" indent="0" algn="just">
              <a:buNone/>
            </a:pPr>
            <a:endParaRPr lang="en-IE" dirty="0"/>
          </a:p>
        </p:txBody>
      </p:sp>
    </p:spTree>
    <p:extLst>
      <p:ext uri="{BB962C8B-B14F-4D97-AF65-F5344CB8AC3E}">
        <p14:creationId xmlns:p14="http://schemas.microsoft.com/office/powerpoint/2010/main" val="828030520"/>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T</a:t>
            </a:r>
            <a:r>
              <a:rPr lang="en-IE" dirty="0" smtClean="0"/>
              <a:t>ransformational</a:t>
            </a:r>
            <a:endParaRPr lang="en-IE" dirty="0"/>
          </a:p>
        </p:txBody>
      </p:sp>
      <p:sp>
        <p:nvSpPr>
          <p:cNvPr id="3" name="Content Placeholder 2"/>
          <p:cNvSpPr>
            <a:spLocks noGrp="1"/>
          </p:cNvSpPr>
          <p:nvPr>
            <p:ph idx="1"/>
          </p:nvPr>
        </p:nvSpPr>
        <p:spPr>
          <a:xfrm>
            <a:off x="859809" y="1704975"/>
            <a:ext cx="12747009" cy="4705350"/>
          </a:xfrm>
        </p:spPr>
        <p:txBody>
          <a:bodyPr>
            <a:normAutofit fontScale="25000" lnSpcReduction="20000"/>
          </a:bodyPr>
          <a:lstStyle/>
          <a:p>
            <a:pPr marL="530352" lvl="1" indent="0">
              <a:buNone/>
            </a:pPr>
            <a:r>
              <a:rPr lang="en-IE" sz="7200" i="0" dirty="0" smtClean="0"/>
              <a:t>Priority placed on: </a:t>
            </a:r>
          </a:p>
          <a:p>
            <a:pPr lvl="1"/>
            <a:r>
              <a:rPr lang="en-IE" sz="7200" i="0" dirty="0" smtClean="0"/>
              <a:t>Modelling the way: integrity, honesty </a:t>
            </a:r>
          </a:p>
          <a:p>
            <a:pPr lvl="1"/>
            <a:r>
              <a:rPr lang="en-IE" sz="7200" i="0" dirty="0" smtClean="0"/>
              <a:t>A shared vision and creates shared dreams</a:t>
            </a:r>
          </a:p>
          <a:p>
            <a:pPr lvl="1"/>
            <a:r>
              <a:rPr lang="en-IE" sz="7200" i="0" dirty="0" smtClean="0"/>
              <a:t>Challenge the way of doing things</a:t>
            </a:r>
          </a:p>
          <a:p>
            <a:pPr lvl="1"/>
            <a:r>
              <a:rPr lang="en-IE" sz="7200" i="0" dirty="0" smtClean="0"/>
              <a:t>Empowers others</a:t>
            </a:r>
          </a:p>
          <a:p>
            <a:pPr lvl="1"/>
            <a:r>
              <a:rPr lang="en-IE" sz="7200" i="0" dirty="0" smtClean="0"/>
              <a:t>Focuses on peoples feelings (the heart)</a:t>
            </a:r>
          </a:p>
          <a:p>
            <a:pPr lvl="1"/>
            <a:r>
              <a:rPr lang="en-IE" sz="7200" i="0" dirty="0" smtClean="0"/>
              <a:t>Changes motivations and values</a:t>
            </a:r>
          </a:p>
          <a:p>
            <a:pPr lvl="1"/>
            <a:r>
              <a:rPr lang="en-IE" sz="7200" i="0" dirty="0" smtClean="0"/>
              <a:t>Focuses on peoples needs</a:t>
            </a:r>
          </a:p>
          <a:p>
            <a:pPr lvl="1"/>
            <a:r>
              <a:rPr lang="en-IE" sz="7200" i="0" dirty="0" smtClean="0"/>
              <a:t>Has charisma </a:t>
            </a:r>
          </a:p>
          <a:p>
            <a:pPr marL="530352" lvl="1" indent="0">
              <a:buNone/>
            </a:pPr>
            <a:endParaRPr lang="en-IE" sz="7200" i="0" dirty="0"/>
          </a:p>
          <a:p>
            <a:r>
              <a:rPr lang="en-IE" sz="7200" dirty="0" smtClean="0"/>
              <a:t>Responds to environment and change</a:t>
            </a:r>
          </a:p>
          <a:p>
            <a:r>
              <a:rPr lang="en-IE" sz="7200" dirty="0" smtClean="0"/>
              <a:t>Get people to ‘buy-in’ to their vision rather than force them</a:t>
            </a:r>
          </a:p>
          <a:p>
            <a:r>
              <a:rPr lang="en-IE" sz="7200" dirty="0" smtClean="0"/>
              <a:t>Trust</a:t>
            </a:r>
          </a:p>
          <a:p>
            <a:endParaRPr lang="en-IE" sz="7200" dirty="0"/>
          </a:p>
          <a:p>
            <a:pPr marL="0" indent="0">
              <a:buNone/>
            </a:pPr>
            <a:r>
              <a:rPr lang="en-IE" sz="7200" dirty="0" smtClean="0"/>
              <a:t>Examples? </a:t>
            </a:r>
            <a:r>
              <a:rPr lang="en-IE" sz="7200" dirty="0"/>
              <a:t>Pros/Cons?</a:t>
            </a:r>
          </a:p>
          <a:p>
            <a:endParaRPr lang="en-IE" dirty="0"/>
          </a:p>
        </p:txBody>
      </p:sp>
    </p:spTree>
    <p:extLst>
      <p:ext uri="{BB962C8B-B14F-4D97-AF65-F5344CB8AC3E}">
        <p14:creationId xmlns:p14="http://schemas.microsoft.com/office/powerpoint/2010/main" val="2258353699"/>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calcmode="lin" valueType="num">
                                      <p:cBhvr additive="base">
                                        <p:cTn id="2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 calcmode="lin" valueType="num">
                                      <p:cBhvr additive="base">
                                        <p:cTn id="3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7" end="7"/>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anim calcmode="lin" valueType="num">
                                      <p:cBhvr additive="base">
                                        <p:cTn id="39"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42" presetClass="entr" presetSubtype="0" fill="hold" nodeType="clickEffect">
                                  <p:stCondLst>
                                    <p:cond delay="0"/>
                                  </p:stCondLst>
                                  <p:childTnLst>
                                    <p:set>
                                      <p:cBhvr>
                                        <p:cTn id="44" dur="1" fill="hold">
                                          <p:stCondLst>
                                            <p:cond delay="0"/>
                                          </p:stCondLst>
                                        </p:cTn>
                                        <p:tgtEl>
                                          <p:spTgt spid="3">
                                            <p:txEl>
                                              <p:pRg st="10" end="10"/>
                                            </p:txEl>
                                          </p:spTgt>
                                        </p:tgtEl>
                                        <p:attrNameLst>
                                          <p:attrName>style.visibility</p:attrName>
                                        </p:attrNameLst>
                                      </p:cBhvr>
                                      <p:to>
                                        <p:strVal val="visible"/>
                                      </p:to>
                                    </p:set>
                                    <p:animEffect transition="in" filter="fade">
                                      <p:cBhvr>
                                        <p:cTn id="45" dur="1000"/>
                                        <p:tgtEl>
                                          <p:spTgt spid="3">
                                            <p:txEl>
                                              <p:pRg st="10" end="10"/>
                                            </p:txEl>
                                          </p:spTgt>
                                        </p:tgtEl>
                                      </p:cBhvr>
                                    </p:animEffect>
                                    <p:anim calcmode="lin" valueType="num">
                                      <p:cBhvr>
                                        <p:cTn id="46"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47" dur="1000" fill="hold"/>
                                        <p:tgtEl>
                                          <p:spTgt spid="3">
                                            <p:txEl>
                                              <p:pRg st="10" end="10"/>
                                            </p:txEl>
                                          </p:spTgt>
                                        </p:tgtEl>
                                        <p:attrNameLst>
                                          <p:attrName>ppt_y</p:attrName>
                                        </p:attrNameLst>
                                      </p:cBhvr>
                                      <p:tavLst>
                                        <p:tav tm="0">
                                          <p:val>
                                            <p:strVal val="#ppt_y+.1"/>
                                          </p:val>
                                        </p:tav>
                                        <p:tav tm="100000">
                                          <p:val>
                                            <p:strVal val="#ppt_y"/>
                                          </p:val>
                                        </p:tav>
                                      </p:tavLst>
                                    </p:anim>
                                  </p:childTnLst>
                                </p:cTn>
                              </p:par>
                              <p:par>
                                <p:cTn id="48" presetID="42" presetClass="entr" presetSubtype="0" fill="hold" nodeType="withEffect">
                                  <p:stCondLst>
                                    <p:cond delay="0"/>
                                  </p:stCondLst>
                                  <p:childTnLst>
                                    <p:set>
                                      <p:cBhvr>
                                        <p:cTn id="49" dur="1" fill="hold">
                                          <p:stCondLst>
                                            <p:cond delay="0"/>
                                          </p:stCondLst>
                                        </p:cTn>
                                        <p:tgtEl>
                                          <p:spTgt spid="3">
                                            <p:txEl>
                                              <p:pRg st="11" end="11"/>
                                            </p:txEl>
                                          </p:spTgt>
                                        </p:tgtEl>
                                        <p:attrNameLst>
                                          <p:attrName>style.visibility</p:attrName>
                                        </p:attrNameLst>
                                      </p:cBhvr>
                                      <p:to>
                                        <p:strVal val="visible"/>
                                      </p:to>
                                    </p:set>
                                    <p:animEffect transition="in" filter="fade">
                                      <p:cBhvr>
                                        <p:cTn id="50" dur="1000"/>
                                        <p:tgtEl>
                                          <p:spTgt spid="3">
                                            <p:txEl>
                                              <p:pRg st="11" end="11"/>
                                            </p:txEl>
                                          </p:spTgt>
                                        </p:tgtEl>
                                      </p:cBhvr>
                                    </p:animEffect>
                                    <p:anim calcmode="lin" valueType="num">
                                      <p:cBhvr>
                                        <p:cTn id="51" dur="1000" fill="hold"/>
                                        <p:tgtEl>
                                          <p:spTgt spid="3">
                                            <p:txEl>
                                              <p:pRg st="11" end="11"/>
                                            </p:txEl>
                                          </p:spTgt>
                                        </p:tgtEl>
                                        <p:attrNameLst>
                                          <p:attrName>ppt_x</p:attrName>
                                        </p:attrNameLst>
                                      </p:cBhvr>
                                      <p:tavLst>
                                        <p:tav tm="0">
                                          <p:val>
                                            <p:strVal val="#ppt_x"/>
                                          </p:val>
                                        </p:tav>
                                        <p:tav tm="100000">
                                          <p:val>
                                            <p:strVal val="#ppt_x"/>
                                          </p:val>
                                        </p:tav>
                                      </p:tavLst>
                                    </p:anim>
                                    <p:anim calcmode="lin" valueType="num">
                                      <p:cBhvr>
                                        <p:cTn id="52" dur="1000" fill="hold"/>
                                        <p:tgtEl>
                                          <p:spTgt spid="3">
                                            <p:txEl>
                                              <p:pRg st="11" end="11"/>
                                            </p:txEl>
                                          </p:spTgt>
                                        </p:tgtEl>
                                        <p:attrNameLst>
                                          <p:attrName>ppt_y</p:attrName>
                                        </p:attrNameLst>
                                      </p:cBhvr>
                                      <p:tavLst>
                                        <p:tav tm="0">
                                          <p:val>
                                            <p:strVal val="#ppt_y+.1"/>
                                          </p:val>
                                        </p:tav>
                                        <p:tav tm="100000">
                                          <p:val>
                                            <p:strVal val="#ppt_y"/>
                                          </p:val>
                                        </p:tav>
                                      </p:tavLst>
                                    </p:anim>
                                  </p:childTnLst>
                                </p:cTn>
                              </p:par>
                              <p:par>
                                <p:cTn id="53" presetID="42" presetClass="entr" presetSubtype="0" fill="hold" nodeType="withEffect">
                                  <p:stCondLst>
                                    <p:cond delay="0"/>
                                  </p:stCondLst>
                                  <p:childTnLst>
                                    <p:set>
                                      <p:cBhvr>
                                        <p:cTn id="54" dur="1" fill="hold">
                                          <p:stCondLst>
                                            <p:cond delay="0"/>
                                          </p:stCondLst>
                                        </p:cTn>
                                        <p:tgtEl>
                                          <p:spTgt spid="3">
                                            <p:txEl>
                                              <p:pRg st="12" end="12"/>
                                            </p:txEl>
                                          </p:spTgt>
                                        </p:tgtEl>
                                        <p:attrNameLst>
                                          <p:attrName>style.visibility</p:attrName>
                                        </p:attrNameLst>
                                      </p:cBhvr>
                                      <p:to>
                                        <p:strVal val="visible"/>
                                      </p:to>
                                    </p:set>
                                    <p:animEffect transition="in" filter="fade">
                                      <p:cBhvr>
                                        <p:cTn id="55" dur="1000"/>
                                        <p:tgtEl>
                                          <p:spTgt spid="3">
                                            <p:txEl>
                                              <p:pRg st="12" end="12"/>
                                            </p:txEl>
                                          </p:spTgt>
                                        </p:tgtEl>
                                      </p:cBhvr>
                                    </p:animEffect>
                                    <p:anim calcmode="lin" valueType="num">
                                      <p:cBhvr>
                                        <p:cTn id="56" dur="1000" fill="hold"/>
                                        <p:tgtEl>
                                          <p:spTgt spid="3">
                                            <p:txEl>
                                              <p:pRg st="12" end="12"/>
                                            </p:txEl>
                                          </p:spTgt>
                                        </p:tgtEl>
                                        <p:attrNameLst>
                                          <p:attrName>ppt_x</p:attrName>
                                        </p:attrNameLst>
                                      </p:cBhvr>
                                      <p:tavLst>
                                        <p:tav tm="0">
                                          <p:val>
                                            <p:strVal val="#ppt_x"/>
                                          </p:val>
                                        </p:tav>
                                        <p:tav tm="100000">
                                          <p:val>
                                            <p:strVal val="#ppt_x"/>
                                          </p:val>
                                        </p:tav>
                                      </p:tavLst>
                                    </p:anim>
                                    <p:anim calcmode="lin" valueType="num">
                                      <p:cBhvr>
                                        <p:cTn id="57" dur="1000" fill="hold"/>
                                        <p:tgtEl>
                                          <p:spTgt spid="3">
                                            <p:txEl>
                                              <p:pRg st="12" end="12"/>
                                            </p:txEl>
                                          </p:spTgt>
                                        </p:tgtEl>
                                        <p:attrNameLst>
                                          <p:attrName>ppt_y</p:attrName>
                                        </p:attrNameLst>
                                      </p:cBhvr>
                                      <p:tavLst>
                                        <p:tav tm="0">
                                          <p:val>
                                            <p:strVal val="#ppt_y+.1"/>
                                          </p:val>
                                        </p:tav>
                                        <p:tav tm="100000">
                                          <p:val>
                                            <p:strVal val="#ppt_y"/>
                                          </p:val>
                                        </p:tav>
                                      </p:tavLst>
                                    </p:anim>
                                  </p:childTnLst>
                                </p:cTn>
                              </p:par>
                              <p:par>
                                <p:cTn id="58" presetID="42" presetClass="entr" presetSubtype="0" fill="hold" nodeType="withEffect">
                                  <p:stCondLst>
                                    <p:cond delay="0"/>
                                  </p:stCondLst>
                                  <p:childTnLst>
                                    <p:set>
                                      <p:cBhvr>
                                        <p:cTn id="59" dur="1" fill="hold">
                                          <p:stCondLst>
                                            <p:cond delay="0"/>
                                          </p:stCondLst>
                                        </p:cTn>
                                        <p:tgtEl>
                                          <p:spTgt spid="3">
                                            <p:txEl>
                                              <p:pRg st="14" end="14"/>
                                            </p:txEl>
                                          </p:spTgt>
                                        </p:tgtEl>
                                        <p:attrNameLst>
                                          <p:attrName>style.visibility</p:attrName>
                                        </p:attrNameLst>
                                      </p:cBhvr>
                                      <p:to>
                                        <p:strVal val="visible"/>
                                      </p:to>
                                    </p:set>
                                    <p:animEffect transition="in" filter="fade">
                                      <p:cBhvr>
                                        <p:cTn id="60" dur="1000"/>
                                        <p:tgtEl>
                                          <p:spTgt spid="3">
                                            <p:txEl>
                                              <p:pRg st="14" end="14"/>
                                            </p:txEl>
                                          </p:spTgt>
                                        </p:tgtEl>
                                      </p:cBhvr>
                                    </p:animEffect>
                                    <p:anim calcmode="lin" valueType="num">
                                      <p:cBhvr>
                                        <p:cTn id="61" dur="1000" fill="hold"/>
                                        <p:tgtEl>
                                          <p:spTgt spid="3">
                                            <p:txEl>
                                              <p:pRg st="14" end="14"/>
                                            </p:txEl>
                                          </p:spTgt>
                                        </p:tgtEl>
                                        <p:attrNameLst>
                                          <p:attrName>ppt_x</p:attrName>
                                        </p:attrNameLst>
                                      </p:cBhvr>
                                      <p:tavLst>
                                        <p:tav tm="0">
                                          <p:val>
                                            <p:strVal val="#ppt_x"/>
                                          </p:val>
                                        </p:tav>
                                        <p:tav tm="100000">
                                          <p:val>
                                            <p:strVal val="#ppt_x"/>
                                          </p:val>
                                        </p:tav>
                                      </p:tavLst>
                                    </p:anim>
                                    <p:anim calcmode="lin" valueType="num">
                                      <p:cBhvr>
                                        <p:cTn id="62" dur="1000" fill="hold"/>
                                        <p:tgtEl>
                                          <p:spTgt spid="3">
                                            <p:txEl>
                                              <p:pRg st="14" end="1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R</a:t>
            </a:r>
            <a:r>
              <a:rPr lang="en-IE" dirty="0" smtClean="0"/>
              <a:t>elational</a:t>
            </a:r>
            <a:endParaRPr lang="en-IE" dirty="0"/>
          </a:p>
        </p:txBody>
      </p:sp>
      <p:sp>
        <p:nvSpPr>
          <p:cNvPr id="3" name="Content Placeholder 2"/>
          <p:cNvSpPr>
            <a:spLocks noGrp="1"/>
          </p:cNvSpPr>
          <p:nvPr>
            <p:ph idx="1"/>
          </p:nvPr>
        </p:nvSpPr>
        <p:spPr>
          <a:xfrm>
            <a:off x="1371600" y="1733550"/>
            <a:ext cx="9601200" cy="5124450"/>
          </a:xfrm>
        </p:spPr>
        <p:txBody>
          <a:bodyPr>
            <a:normAutofit/>
          </a:bodyPr>
          <a:lstStyle/>
          <a:p>
            <a:r>
              <a:rPr lang="en-IE" sz="2400" dirty="0" smtClean="0"/>
              <a:t>Dialogue and encourage others to dialogue </a:t>
            </a:r>
          </a:p>
          <a:p>
            <a:r>
              <a:rPr lang="en-IE" sz="2400" dirty="0" smtClean="0"/>
              <a:t>Respect </a:t>
            </a:r>
            <a:r>
              <a:rPr lang="en-IE" sz="2400" dirty="0"/>
              <a:t>for others </a:t>
            </a:r>
            <a:endParaRPr lang="en-IE" sz="2400" dirty="0" smtClean="0"/>
          </a:p>
          <a:p>
            <a:r>
              <a:rPr lang="en-IE" sz="2400" dirty="0" smtClean="0"/>
              <a:t>Care for others and their best interests</a:t>
            </a:r>
          </a:p>
          <a:p>
            <a:r>
              <a:rPr lang="en-IE" sz="2400" dirty="0" smtClean="0"/>
              <a:t>Forming </a:t>
            </a:r>
            <a:r>
              <a:rPr lang="en-IE" sz="2400" dirty="0"/>
              <a:t>collaborative learning </a:t>
            </a:r>
            <a:r>
              <a:rPr lang="en-IE" sz="2400" dirty="0" smtClean="0"/>
              <a:t>organisations</a:t>
            </a:r>
            <a:endParaRPr lang="en-IE" sz="2400" dirty="0"/>
          </a:p>
          <a:p>
            <a:r>
              <a:rPr lang="en-IE" sz="2400" dirty="0" smtClean="0"/>
              <a:t>A ‘way of being’; ‘in’ leadership: awareness and responsive (Giles &amp; Palmer, 2015)</a:t>
            </a:r>
          </a:p>
          <a:p>
            <a:r>
              <a:rPr lang="en-IE" sz="2400" dirty="0"/>
              <a:t>Examples? Pros/Cons?</a:t>
            </a:r>
          </a:p>
          <a:p>
            <a:endParaRPr lang="en-IE" sz="2400" dirty="0" smtClean="0"/>
          </a:p>
        </p:txBody>
      </p:sp>
    </p:spTree>
    <p:extLst>
      <p:ext uri="{BB962C8B-B14F-4D97-AF65-F5344CB8AC3E}">
        <p14:creationId xmlns:p14="http://schemas.microsoft.com/office/powerpoint/2010/main" val="1084970159"/>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Distributive</a:t>
            </a:r>
            <a:endParaRPr lang="en-IE" dirty="0"/>
          </a:p>
        </p:txBody>
      </p:sp>
      <p:sp>
        <p:nvSpPr>
          <p:cNvPr id="3" name="Content Placeholder 2"/>
          <p:cNvSpPr>
            <a:spLocks noGrp="1"/>
          </p:cNvSpPr>
          <p:nvPr>
            <p:ph idx="1"/>
          </p:nvPr>
        </p:nvSpPr>
        <p:spPr>
          <a:xfrm>
            <a:off x="1371600" y="2285999"/>
            <a:ext cx="9601200" cy="4486275"/>
          </a:xfrm>
        </p:spPr>
        <p:txBody>
          <a:bodyPr>
            <a:normAutofit/>
          </a:bodyPr>
          <a:lstStyle/>
          <a:p>
            <a:r>
              <a:rPr lang="en-IE" dirty="0" smtClean="0"/>
              <a:t>Shared approach to leadership: multiple leaders within a group </a:t>
            </a:r>
            <a:r>
              <a:rPr lang="en-IE" dirty="0"/>
              <a:t>(</a:t>
            </a:r>
            <a:r>
              <a:rPr lang="en-IE" dirty="0" err="1"/>
              <a:t>Mehra</a:t>
            </a:r>
            <a:r>
              <a:rPr lang="en-IE" dirty="0"/>
              <a:t> et al., 2006</a:t>
            </a:r>
            <a:r>
              <a:rPr lang="en-IE" dirty="0" smtClean="0"/>
              <a:t>).</a:t>
            </a:r>
          </a:p>
          <a:p>
            <a:endParaRPr lang="en-IE" dirty="0"/>
          </a:p>
          <a:p>
            <a:r>
              <a:rPr lang="en-IE" dirty="0" smtClean="0"/>
              <a:t>Sharing of power</a:t>
            </a:r>
          </a:p>
          <a:p>
            <a:endParaRPr lang="en-IE" dirty="0"/>
          </a:p>
          <a:p>
            <a:r>
              <a:rPr lang="en-IE" dirty="0" smtClean="0"/>
              <a:t>More team and collaborative approach to leadership </a:t>
            </a:r>
          </a:p>
          <a:p>
            <a:endParaRPr lang="en-IE" dirty="0" smtClean="0"/>
          </a:p>
          <a:p>
            <a:r>
              <a:rPr lang="en-IE" dirty="0" smtClean="0"/>
              <a:t>Trust in each other is very important (Barry, 1991</a:t>
            </a:r>
            <a:r>
              <a:rPr lang="en-IE" dirty="0"/>
              <a:t>) </a:t>
            </a:r>
            <a:endParaRPr lang="en-IE" dirty="0" smtClean="0"/>
          </a:p>
          <a:p>
            <a:endParaRPr lang="en-IE" dirty="0" smtClean="0"/>
          </a:p>
          <a:p>
            <a:r>
              <a:rPr lang="en-IE" dirty="0"/>
              <a:t>Examples? Pros/Cons?</a:t>
            </a:r>
          </a:p>
          <a:p>
            <a:endParaRPr lang="en-IE" dirty="0"/>
          </a:p>
        </p:txBody>
      </p:sp>
    </p:spTree>
    <p:extLst>
      <p:ext uri="{BB962C8B-B14F-4D97-AF65-F5344CB8AC3E}">
        <p14:creationId xmlns:p14="http://schemas.microsoft.com/office/powerpoint/2010/main" val="1617930085"/>
      </p:ext>
    </p:extLst>
  </p:cSld>
  <p:clrMapOvr>
    <a:masterClrMapping/>
  </p:clrMapOvr>
  <p:transition spd="slow">
    <p:push dir="u"/>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Pedagogical/instructional leadership</a:t>
            </a:r>
            <a:endParaRPr lang="en-IE" dirty="0"/>
          </a:p>
        </p:txBody>
      </p:sp>
      <p:sp>
        <p:nvSpPr>
          <p:cNvPr id="3" name="Content Placeholder 2"/>
          <p:cNvSpPr>
            <a:spLocks noGrp="1"/>
          </p:cNvSpPr>
          <p:nvPr>
            <p:ph idx="1"/>
          </p:nvPr>
        </p:nvSpPr>
        <p:spPr/>
        <p:txBody>
          <a:bodyPr/>
          <a:lstStyle/>
          <a:p>
            <a:r>
              <a:rPr lang="en-IE" dirty="0" smtClean="0"/>
              <a:t>Focus on setting clear educational goals</a:t>
            </a:r>
          </a:p>
          <a:p>
            <a:endParaRPr lang="en-IE" dirty="0"/>
          </a:p>
          <a:p>
            <a:r>
              <a:rPr lang="en-IE" dirty="0" smtClean="0"/>
              <a:t>Focus on curriculum planning</a:t>
            </a:r>
          </a:p>
          <a:p>
            <a:endParaRPr lang="en-IE" dirty="0"/>
          </a:p>
          <a:p>
            <a:r>
              <a:rPr lang="en-IE" dirty="0" smtClean="0"/>
              <a:t>Focus on teaching and learning and students outcomes</a:t>
            </a:r>
            <a:endParaRPr lang="en-IE" dirty="0"/>
          </a:p>
        </p:txBody>
      </p:sp>
    </p:spTree>
    <p:extLst>
      <p:ext uri="{BB962C8B-B14F-4D97-AF65-F5344CB8AC3E}">
        <p14:creationId xmlns:p14="http://schemas.microsoft.com/office/powerpoint/2010/main" val="528774453"/>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Considerations </a:t>
            </a:r>
            <a:endParaRPr lang="en-IE" dirty="0"/>
          </a:p>
        </p:txBody>
      </p:sp>
      <p:sp>
        <p:nvSpPr>
          <p:cNvPr id="3" name="Content Placeholder 2"/>
          <p:cNvSpPr>
            <a:spLocks noGrp="1"/>
          </p:cNvSpPr>
          <p:nvPr>
            <p:ph idx="1"/>
          </p:nvPr>
        </p:nvSpPr>
        <p:spPr/>
        <p:txBody>
          <a:bodyPr>
            <a:normAutofit/>
          </a:bodyPr>
          <a:lstStyle/>
          <a:p>
            <a:r>
              <a:rPr lang="en-IE" dirty="0" smtClean="0"/>
              <a:t>Who do we perceive will be leaders in the current project?</a:t>
            </a:r>
          </a:p>
          <a:p>
            <a:pPr marL="0" indent="0">
              <a:buNone/>
            </a:pPr>
            <a:endParaRPr lang="en-IE" dirty="0"/>
          </a:p>
          <a:p>
            <a:r>
              <a:rPr lang="en-IE" dirty="0" smtClean="0"/>
              <a:t>Describe the leadership style currently evident in most schools?</a:t>
            </a:r>
          </a:p>
          <a:p>
            <a:endParaRPr lang="en-IE" dirty="0"/>
          </a:p>
          <a:p>
            <a:r>
              <a:rPr lang="en-IE" dirty="0" smtClean="0"/>
              <a:t>Next: How can we change this, if needed?</a:t>
            </a:r>
            <a:endParaRPr lang="en-IE" dirty="0"/>
          </a:p>
          <a:p>
            <a:endParaRPr lang="en-IE" dirty="0" smtClean="0"/>
          </a:p>
        </p:txBody>
      </p:sp>
    </p:spTree>
    <p:extLst>
      <p:ext uri="{BB962C8B-B14F-4D97-AF65-F5344CB8AC3E}">
        <p14:creationId xmlns:p14="http://schemas.microsoft.com/office/powerpoint/2010/main" val="244407854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The conditions for leadership</a:t>
            </a:r>
            <a:endParaRPr lang="en-IE" dirty="0"/>
          </a:p>
        </p:txBody>
      </p:sp>
      <p:sp>
        <p:nvSpPr>
          <p:cNvPr id="3" name="Content Placeholder 2"/>
          <p:cNvSpPr>
            <a:spLocks noGrp="1"/>
          </p:cNvSpPr>
          <p:nvPr>
            <p:ph idx="1"/>
          </p:nvPr>
        </p:nvSpPr>
        <p:spPr/>
        <p:txBody>
          <a:bodyPr/>
          <a:lstStyle/>
          <a:p>
            <a:r>
              <a:rPr lang="en-IE" dirty="0" smtClean="0"/>
              <a:t>Consider the conditions that are required for the appropriate leadership styles to flourish in the current project:</a:t>
            </a:r>
          </a:p>
          <a:p>
            <a:endParaRPr lang="en-IE" dirty="0" smtClean="0"/>
          </a:p>
          <a:p>
            <a:pPr lvl="1"/>
            <a:r>
              <a:rPr lang="en-IE" dirty="0" smtClean="0"/>
              <a:t>What are these conditions?</a:t>
            </a:r>
          </a:p>
          <a:p>
            <a:pPr marL="530352" lvl="1" indent="0">
              <a:buNone/>
            </a:pPr>
            <a:endParaRPr lang="en-IE" dirty="0" smtClean="0"/>
          </a:p>
          <a:p>
            <a:pPr lvl="1"/>
            <a:r>
              <a:rPr lang="en-IE" dirty="0" smtClean="0"/>
              <a:t>What can we do to help create these conditions?</a:t>
            </a:r>
          </a:p>
          <a:p>
            <a:pPr marL="530352" lvl="1" indent="0">
              <a:buNone/>
            </a:pPr>
            <a:endParaRPr lang="en-IE" dirty="0" smtClean="0"/>
          </a:p>
          <a:p>
            <a:pPr lvl="1"/>
            <a:endParaRPr lang="en-IE" dirty="0"/>
          </a:p>
        </p:txBody>
      </p:sp>
    </p:spTree>
    <p:extLst>
      <p:ext uri="{BB962C8B-B14F-4D97-AF65-F5344CB8AC3E}">
        <p14:creationId xmlns:p14="http://schemas.microsoft.com/office/powerpoint/2010/main" val="4061367960"/>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Conditions for leadership</a:t>
            </a:r>
            <a:endParaRPr lang="en-IE" dirty="0"/>
          </a:p>
        </p:txBody>
      </p:sp>
      <p:sp>
        <p:nvSpPr>
          <p:cNvPr id="3" name="Content Placeholder 2"/>
          <p:cNvSpPr>
            <a:spLocks noGrp="1"/>
          </p:cNvSpPr>
          <p:nvPr>
            <p:ph idx="1"/>
          </p:nvPr>
        </p:nvSpPr>
        <p:spPr/>
        <p:txBody>
          <a:bodyPr/>
          <a:lstStyle/>
          <a:p>
            <a:endParaRPr lang="en-IE"/>
          </a:p>
        </p:txBody>
      </p:sp>
    </p:spTree>
    <p:extLst>
      <p:ext uri="{BB962C8B-B14F-4D97-AF65-F5344CB8AC3E}">
        <p14:creationId xmlns:p14="http://schemas.microsoft.com/office/powerpoint/2010/main" val="3741629082"/>
      </p:ext>
    </p:extLst>
  </p:cSld>
  <p:clrMapOvr>
    <a:masterClrMapping/>
  </p:clrMapOvr>
  <p:transition spd="slow">
    <p:wheel spokes="1"/>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lstStyle/>
          <a:p>
            <a:r>
              <a:rPr lang="en-IE" dirty="0" smtClean="0"/>
              <a:t>Plan for session</a:t>
            </a:r>
            <a:endParaRPr lang="en-IE" dirty="0"/>
          </a:p>
        </p:txBody>
      </p:sp>
      <p:sp>
        <p:nvSpPr>
          <p:cNvPr id="3" name="Content Placeholder 2"/>
          <p:cNvSpPr>
            <a:spLocks noGrp="1"/>
          </p:cNvSpPr>
          <p:nvPr>
            <p:ph idx="1"/>
          </p:nvPr>
        </p:nvSpPr>
        <p:spPr>
          <a:noFill/>
        </p:spPr>
        <p:txBody>
          <a:bodyPr>
            <a:normAutofit/>
          </a:bodyPr>
          <a:lstStyle/>
          <a:p>
            <a:r>
              <a:rPr lang="en-IE" dirty="0" smtClean="0"/>
              <a:t>We will identify and discuss some of the key characteristics of effective leadership</a:t>
            </a:r>
          </a:p>
          <a:p>
            <a:endParaRPr lang="en-IE" dirty="0"/>
          </a:p>
          <a:p>
            <a:r>
              <a:rPr lang="en-IE" dirty="0" smtClean="0"/>
              <a:t>We will explore some differing approaches and styles to leadership and discuss their application</a:t>
            </a:r>
          </a:p>
          <a:p>
            <a:pPr marL="0" indent="0">
              <a:buNone/>
            </a:pPr>
            <a:endParaRPr lang="en-IE" dirty="0"/>
          </a:p>
          <a:p>
            <a:r>
              <a:rPr lang="en-IE" dirty="0" smtClean="0"/>
              <a:t>We will relate the concept of leadership and leadership styles to ourselves and to the current project</a:t>
            </a:r>
            <a:endParaRPr lang="en-IE" dirty="0"/>
          </a:p>
        </p:txBody>
      </p:sp>
    </p:spTree>
    <p:extLst>
      <p:ext uri="{BB962C8B-B14F-4D97-AF65-F5344CB8AC3E}">
        <p14:creationId xmlns:p14="http://schemas.microsoft.com/office/powerpoint/2010/main" val="343351994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Scenarios</a:t>
            </a:r>
            <a:endParaRPr lang="en-IE" dirty="0"/>
          </a:p>
        </p:txBody>
      </p:sp>
      <p:sp>
        <p:nvSpPr>
          <p:cNvPr id="3" name="Content Placeholder 2"/>
          <p:cNvSpPr>
            <a:spLocks noGrp="1"/>
          </p:cNvSpPr>
          <p:nvPr>
            <p:ph idx="1"/>
          </p:nvPr>
        </p:nvSpPr>
        <p:spPr/>
        <p:txBody>
          <a:bodyPr/>
          <a:lstStyle/>
          <a:p>
            <a:r>
              <a:rPr lang="en-IE" dirty="0" smtClean="0"/>
              <a:t>In groups read the following scenarios</a:t>
            </a:r>
          </a:p>
          <a:p>
            <a:pPr lvl="1"/>
            <a:r>
              <a:rPr lang="en-IE" dirty="0" smtClean="0"/>
              <a:t>Identify the issue/problem</a:t>
            </a:r>
          </a:p>
          <a:p>
            <a:pPr lvl="1"/>
            <a:r>
              <a:rPr lang="en-IE" dirty="0" smtClean="0"/>
              <a:t>What ideally needs to change?</a:t>
            </a:r>
          </a:p>
          <a:p>
            <a:pPr lvl="1"/>
            <a:r>
              <a:rPr lang="en-IE" dirty="0" smtClean="0"/>
              <a:t>What leadership approaches could you draw on to solve/address this issue?</a:t>
            </a:r>
          </a:p>
          <a:p>
            <a:pPr lvl="1"/>
            <a:r>
              <a:rPr lang="en-IE" dirty="0" smtClean="0"/>
              <a:t>What conditions are needed to address this issue? How can these conditions be created?</a:t>
            </a:r>
          </a:p>
          <a:p>
            <a:pPr lvl="1"/>
            <a:r>
              <a:rPr lang="en-IE" dirty="0" smtClean="0"/>
              <a:t>How could you encourage the person/people to adopt a different leadership style if needed?</a:t>
            </a:r>
          </a:p>
          <a:p>
            <a:pPr lvl="1"/>
            <a:endParaRPr lang="en-IE" dirty="0"/>
          </a:p>
          <a:p>
            <a:pPr lvl="1"/>
            <a:r>
              <a:rPr lang="en-IE" dirty="0" smtClean="0"/>
              <a:t>Feedback to the larger group </a:t>
            </a:r>
            <a:endParaRPr lang="en-IE" dirty="0"/>
          </a:p>
        </p:txBody>
      </p:sp>
    </p:spTree>
    <p:extLst>
      <p:ext uri="{BB962C8B-B14F-4D97-AF65-F5344CB8AC3E}">
        <p14:creationId xmlns:p14="http://schemas.microsoft.com/office/powerpoint/2010/main" val="19330460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467436"/>
            <a:ext cx="9601200" cy="1485900"/>
          </a:xfrm>
        </p:spPr>
        <p:txBody>
          <a:bodyPr/>
          <a:lstStyle/>
          <a:p>
            <a:r>
              <a:rPr lang="en-IE" dirty="0" smtClean="0"/>
              <a:t>Feedback </a:t>
            </a:r>
            <a:endParaRPr lang="en-IE" dirty="0"/>
          </a:p>
        </p:txBody>
      </p:sp>
      <p:sp>
        <p:nvSpPr>
          <p:cNvPr id="3" name="Content Placeholder 2"/>
          <p:cNvSpPr>
            <a:spLocks noGrp="1"/>
          </p:cNvSpPr>
          <p:nvPr>
            <p:ph idx="1"/>
          </p:nvPr>
        </p:nvSpPr>
        <p:spPr>
          <a:xfrm>
            <a:off x="1371600" y="1364776"/>
            <a:ext cx="9601200" cy="4502624"/>
          </a:xfrm>
        </p:spPr>
        <p:txBody>
          <a:bodyPr>
            <a:normAutofit lnSpcReduction="10000"/>
          </a:bodyPr>
          <a:lstStyle/>
          <a:p>
            <a:r>
              <a:rPr lang="en-IE" dirty="0" smtClean="0"/>
              <a:t>Scenario 1</a:t>
            </a:r>
          </a:p>
          <a:p>
            <a:pPr marL="0" indent="0">
              <a:buNone/>
            </a:pPr>
            <a:r>
              <a:rPr lang="en-IE" dirty="0" smtClean="0"/>
              <a:t>1.The problem; leader is not systematic, no plan, cannot determine priorities </a:t>
            </a:r>
          </a:p>
          <a:p>
            <a:pPr marL="0" indent="0">
              <a:buNone/>
            </a:pPr>
            <a:r>
              <a:rPr lang="en-IE" dirty="0" smtClean="0"/>
              <a:t>The solution; determine problem at first, draft priorities, appreciate input and ideas of the group, empower teachers to research problem, </a:t>
            </a:r>
          </a:p>
          <a:p>
            <a:pPr marL="0" indent="0">
              <a:buNone/>
            </a:pPr>
            <a:endParaRPr lang="en-IE" dirty="0"/>
          </a:p>
          <a:p>
            <a:pPr marL="0" indent="0">
              <a:buNone/>
            </a:pPr>
            <a:r>
              <a:rPr lang="en-IE" dirty="0" smtClean="0"/>
              <a:t>2. </a:t>
            </a:r>
          </a:p>
          <a:p>
            <a:pPr marL="0" indent="0">
              <a:buNone/>
            </a:pPr>
            <a:endParaRPr lang="en-IE" dirty="0"/>
          </a:p>
          <a:p>
            <a:pPr marL="0" indent="0">
              <a:buNone/>
            </a:pPr>
            <a:r>
              <a:rPr lang="en-IE" dirty="0" smtClean="0"/>
              <a:t>3. Not a leader at the beginning – manager</a:t>
            </a:r>
          </a:p>
          <a:p>
            <a:pPr marL="0" indent="0">
              <a:buNone/>
            </a:pPr>
            <a:r>
              <a:rPr lang="en-IE" dirty="0" smtClean="0"/>
              <a:t>Priorities – leader needs to be decisive</a:t>
            </a:r>
          </a:p>
          <a:p>
            <a:pPr marL="0" indent="0">
              <a:buNone/>
            </a:pPr>
            <a:r>
              <a:rPr lang="en-IE" dirty="0" smtClean="0"/>
              <a:t>Teachers vote to choose to decide problem – democratic</a:t>
            </a:r>
          </a:p>
          <a:p>
            <a:pPr marL="0" indent="0">
              <a:buNone/>
            </a:pPr>
            <a:r>
              <a:rPr lang="en-IE" dirty="0" smtClean="0"/>
              <a:t>- Setting rules </a:t>
            </a:r>
            <a:endParaRPr lang="en-IE" dirty="0"/>
          </a:p>
        </p:txBody>
      </p:sp>
    </p:spTree>
    <p:extLst>
      <p:ext uri="{BB962C8B-B14F-4D97-AF65-F5344CB8AC3E}">
        <p14:creationId xmlns:p14="http://schemas.microsoft.com/office/powerpoint/2010/main" val="248992760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Reflective Task  </a:t>
            </a:r>
            <a:endParaRPr lang="en-IE" dirty="0"/>
          </a:p>
        </p:txBody>
      </p:sp>
      <p:sp>
        <p:nvSpPr>
          <p:cNvPr id="3" name="Content Placeholder 2"/>
          <p:cNvSpPr>
            <a:spLocks noGrp="1"/>
          </p:cNvSpPr>
          <p:nvPr>
            <p:ph idx="1"/>
          </p:nvPr>
        </p:nvSpPr>
        <p:spPr/>
        <p:txBody>
          <a:bodyPr>
            <a:normAutofit lnSpcReduction="10000"/>
          </a:bodyPr>
          <a:lstStyle/>
          <a:p>
            <a:pPr marL="0" indent="0">
              <a:buNone/>
            </a:pPr>
            <a:r>
              <a:rPr lang="en-IE" dirty="0" smtClean="0"/>
              <a:t>Think about yourself and your own leadership style. </a:t>
            </a:r>
          </a:p>
          <a:p>
            <a:pPr marL="0" indent="0">
              <a:buNone/>
            </a:pPr>
            <a:endParaRPr lang="en-IE" dirty="0"/>
          </a:p>
          <a:p>
            <a:pPr marL="0" indent="0">
              <a:buNone/>
            </a:pPr>
            <a:r>
              <a:rPr lang="en-IE" dirty="0" smtClean="0"/>
              <a:t>Identify the differing leadership characteristics you believe you possess. </a:t>
            </a:r>
          </a:p>
          <a:p>
            <a:pPr marL="0" indent="0">
              <a:buNone/>
            </a:pPr>
            <a:endParaRPr lang="en-IE" dirty="0"/>
          </a:p>
          <a:p>
            <a:pPr marL="0" indent="0">
              <a:buNone/>
            </a:pPr>
            <a:r>
              <a:rPr lang="en-IE" dirty="0" smtClean="0"/>
              <a:t>Looking at these, where would you position yourself in terms of the above leadership styles? Where/how could you improve?</a:t>
            </a:r>
          </a:p>
          <a:p>
            <a:pPr marL="0" indent="0">
              <a:buNone/>
            </a:pPr>
            <a:endParaRPr lang="en-IE" dirty="0"/>
          </a:p>
          <a:p>
            <a:pPr marL="0" indent="0">
              <a:buNone/>
            </a:pPr>
            <a:r>
              <a:rPr lang="en-IE" dirty="0" smtClean="0"/>
              <a:t>Does your style support the work of the current project and your work with teachers? If not, what can you change?</a:t>
            </a:r>
            <a:endParaRPr lang="en-IE" dirty="0"/>
          </a:p>
        </p:txBody>
      </p:sp>
    </p:spTree>
    <p:extLst>
      <p:ext uri="{BB962C8B-B14F-4D97-AF65-F5344CB8AC3E}">
        <p14:creationId xmlns:p14="http://schemas.microsoft.com/office/powerpoint/2010/main" val="111154627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IE" sz="5400" i="1" dirty="0"/>
              <a:t>Effective leaders always lead from the front </a:t>
            </a:r>
            <a:br>
              <a:rPr lang="en-IE" sz="5400" i="1" dirty="0"/>
            </a:br>
            <a:endParaRPr lang="en-IE" sz="5400" dirty="0"/>
          </a:p>
        </p:txBody>
      </p:sp>
      <p:sp>
        <p:nvSpPr>
          <p:cNvPr id="3" name="Content Placeholder 2"/>
          <p:cNvSpPr>
            <a:spLocks noGrp="1"/>
          </p:cNvSpPr>
          <p:nvPr>
            <p:ph idx="1"/>
          </p:nvPr>
        </p:nvSpPr>
        <p:spPr/>
        <p:txBody>
          <a:bodyPr>
            <a:normAutofit fontScale="70000" lnSpcReduction="20000"/>
          </a:bodyPr>
          <a:lstStyle/>
          <a:p>
            <a:pPr lvl="1"/>
            <a:endParaRPr lang="en-IE" sz="4800" i="0" dirty="0"/>
          </a:p>
          <a:p>
            <a:pPr lvl="1"/>
            <a:r>
              <a:rPr lang="en-IE" sz="4800" i="0" dirty="0" smtClean="0"/>
              <a:t>Is this true? </a:t>
            </a:r>
          </a:p>
          <a:p>
            <a:pPr lvl="1"/>
            <a:r>
              <a:rPr lang="en-IE" sz="4800" i="0" dirty="0" smtClean="0"/>
              <a:t>When does a leader need to lead from the front? </a:t>
            </a:r>
          </a:p>
          <a:p>
            <a:pPr lvl="1"/>
            <a:r>
              <a:rPr lang="en-IE" sz="4800" i="0" dirty="0" smtClean="0"/>
              <a:t>When do they need to lead from within the group?</a:t>
            </a:r>
          </a:p>
          <a:p>
            <a:pPr lvl="1"/>
            <a:r>
              <a:rPr lang="en-IE" sz="4800" i="0" dirty="0" smtClean="0"/>
              <a:t>How can a person still show leadership from within the group?</a:t>
            </a:r>
            <a:endParaRPr lang="en-IE" sz="4800" dirty="0"/>
          </a:p>
        </p:txBody>
      </p:sp>
    </p:spTree>
    <p:extLst>
      <p:ext uri="{BB962C8B-B14F-4D97-AF65-F5344CB8AC3E}">
        <p14:creationId xmlns:p14="http://schemas.microsoft.com/office/powerpoint/2010/main" val="247324136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71600" y="1045029"/>
            <a:ext cx="9601200" cy="4822371"/>
          </a:xfrm>
        </p:spPr>
        <p:txBody>
          <a:bodyPr>
            <a:normAutofit fontScale="92500"/>
          </a:bodyPr>
          <a:lstStyle/>
          <a:p>
            <a:r>
              <a:rPr lang="en-IE" sz="4900" b="1" i="1" dirty="0" smtClean="0"/>
              <a:t>“</a:t>
            </a:r>
            <a:r>
              <a:rPr lang="en-IE" sz="4900" b="1" i="1" dirty="0"/>
              <a:t>It is better to lead from behind and to put others in front, especially when you celebrate victory when nice things occur. You take the front line when there is danger. Then people will appreciate your leadership</a:t>
            </a:r>
            <a:r>
              <a:rPr lang="en-IE" sz="4900" b="1" i="1" dirty="0" smtClean="0"/>
              <a:t>.” </a:t>
            </a:r>
            <a:r>
              <a:rPr lang="en-IE" sz="4800" b="1" i="1" dirty="0" smtClean="0"/>
              <a:t>(Nelson Mandela)</a:t>
            </a:r>
            <a:endParaRPr lang="en-IE" sz="4800" i="1" dirty="0"/>
          </a:p>
        </p:txBody>
      </p:sp>
    </p:spTree>
    <p:extLst>
      <p:ext uri="{BB962C8B-B14F-4D97-AF65-F5344CB8AC3E}">
        <p14:creationId xmlns:p14="http://schemas.microsoft.com/office/powerpoint/2010/main" val="3536816993"/>
      </p:ext>
    </p:extLst>
  </p:cSld>
  <p:clrMapOvr>
    <a:masterClrMapping/>
  </p:clrMapOvr>
  <p:transition spd="slow">
    <p:randomBar dir="vert"/>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E"/>
          </a:p>
        </p:txBody>
      </p:sp>
      <p:sp>
        <p:nvSpPr>
          <p:cNvPr id="3" name="Content Placeholder 2"/>
          <p:cNvSpPr>
            <a:spLocks noGrp="1"/>
          </p:cNvSpPr>
          <p:nvPr>
            <p:ph idx="1"/>
          </p:nvPr>
        </p:nvSpPr>
        <p:spPr/>
        <p:txBody>
          <a:bodyPr>
            <a:normAutofit/>
          </a:bodyPr>
          <a:lstStyle/>
          <a:p>
            <a:pPr algn="just"/>
            <a:r>
              <a:rPr lang="en-IE" sz="4800" dirty="0" smtClean="0"/>
              <a:t>Great leaders don’t set out to be a leader…..they set out to make a difference. Its never about the role – always about the goal </a:t>
            </a:r>
            <a:endParaRPr lang="en-IE" sz="4800" dirty="0"/>
          </a:p>
        </p:txBody>
      </p:sp>
    </p:spTree>
    <p:extLst>
      <p:ext uri="{BB962C8B-B14F-4D97-AF65-F5344CB8AC3E}">
        <p14:creationId xmlns:p14="http://schemas.microsoft.com/office/powerpoint/2010/main" val="393777723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E"/>
          </a:p>
        </p:txBody>
      </p:sp>
      <p:sp>
        <p:nvSpPr>
          <p:cNvPr id="3" name="Content Placeholder 2"/>
          <p:cNvSpPr>
            <a:spLocks noGrp="1"/>
          </p:cNvSpPr>
          <p:nvPr>
            <p:ph idx="1"/>
          </p:nvPr>
        </p:nvSpPr>
        <p:spPr/>
        <p:txBody>
          <a:bodyPr>
            <a:normAutofit/>
          </a:bodyPr>
          <a:lstStyle/>
          <a:p>
            <a:pPr algn="just"/>
            <a:r>
              <a:rPr lang="en-IE" sz="4400" dirty="0" smtClean="0"/>
              <a:t>‘There </a:t>
            </a:r>
            <a:r>
              <a:rPr lang="en-IE" sz="4400" dirty="0"/>
              <a:t>is no </a:t>
            </a:r>
            <a:r>
              <a:rPr lang="en-IE" sz="4400" dirty="0" smtClean="0"/>
              <a:t>one-size-fits </a:t>
            </a:r>
            <a:r>
              <a:rPr lang="en-IE" sz="4400" dirty="0"/>
              <a:t>-all solution, but the choice of the most appropriate leadership style is </a:t>
            </a:r>
            <a:r>
              <a:rPr lang="en-IE" sz="4400" dirty="0" smtClean="0"/>
              <a:t>relative to </a:t>
            </a:r>
            <a:r>
              <a:rPr lang="en-IE" sz="4400" dirty="0"/>
              <a:t>the specific innovation goals to </a:t>
            </a:r>
            <a:r>
              <a:rPr lang="en-IE" sz="4400" dirty="0" smtClean="0"/>
              <a:t>achieve’ (</a:t>
            </a:r>
            <a:r>
              <a:rPr lang="en-IE" sz="4400" dirty="0" err="1" smtClean="0"/>
              <a:t>Kesting</a:t>
            </a:r>
            <a:r>
              <a:rPr lang="en-IE" sz="4400" dirty="0" smtClean="0"/>
              <a:t> et al. 2015, p.35)</a:t>
            </a:r>
            <a:endParaRPr lang="en-IE" sz="4400" dirty="0"/>
          </a:p>
        </p:txBody>
      </p:sp>
    </p:spTree>
    <p:extLst>
      <p:ext uri="{BB962C8B-B14F-4D97-AF65-F5344CB8AC3E}">
        <p14:creationId xmlns:p14="http://schemas.microsoft.com/office/powerpoint/2010/main" val="1841869885"/>
      </p:ext>
    </p:extLst>
  </p:cSld>
  <p:clrMapOvr>
    <a:masterClrMapping/>
  </p:clrMapOvr>
  <p:transition spd="slow">
    <p:pull/>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One Final Question to Consider</a:t>
            </a:r>
            <a:endParaRPr lang="en-IE" dirty="0"/>
          </a:p>
        </p:txBody>
      </p:sp>
      <p:sp>
        <p:nvSpPr>
          <p:cNvPr id="3" name="Content Placeholder 2"/>
          <p:cNvSpPr>
            <a:spLocks noGrp="1"/>
          </p:cNvSpPr>
          <p:nvPr>
            <p:ph idx="1"/>
          </p:nvPr>
        </p:nvSpPr>
        <p:spPr/>
        <p:txBody>
          <a:bodyPr>
            <a:normAutofit/>
          </a:bodyPr>
          <a:lstStyle/>
          <a:p>
            <a:r>
              <a:rPr lang="en-IE" sz="4400" dirty="0" smtClean="0"/>
              <a:t>Who are the leaders in this project?</a:t>
            </a:r>
            <a:endParaRPr lang="en-IE" sz="4400" dirty="0"/>
          </a:p>
        </p:txBody>
      </p:sp>
    </p:spTree>
    <p:extLst>
      <p:ext uri="{BB962C8B-B14F-4D97-AF65-F5344CB8AC3E}">
        <p14:creationId xmlns:p14="http://schemas.microsoft.com/office/powerpoint/2010/main" val="364906471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Identify key learning from this session</a:t>
            </a:r>
            <a:endParaRPr lang="en-IE" dirty="0"/>
          </a:p>
        </p:txBody>
      </p:sp>
      <p:sp>
        <p:nvSpPr>
          <p:cNvPr id="3" name="Content Placeholder 2"/>
          <p:cNvSpPr>
            <a:spLocks noGrp="1"/>
          </p:cNvSpPr>
          <p:nvPr>
            <p:ph idx="1"/>
          </p:nvPr>
        </p:nvSpPr>
        <p:spPr/>
        <p:txBody>
          <a:bodyPr/>
          <a:lstStyle/>
          <a:p>
            <a:endParaRPr lang="en-IE"/>
          </a:p>
        </p:txBody>
      </p:sp>
    </p:spTree>
    <p:extLst>
      <p:ext uri="{BB962C8B-B14F-4D97-AF65-F5344CB8AC3E}">
        <p14:creationId xmlns:p14="http://schemas.microsoft.com/office/powerpoint/2010/main" val="2410380258"/>
      </p:ext>
    </p:extLst>
  </p:cSld>
  <p:clrMapOvr>
    <a:masterClrMapping/>
  </p:clrMapOvr>
  <p:transition spd="slow">
    <p:randomBar dir="vert"/>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Considerations </a:t>
            </a:r>
            <a:endParaRPr lang="en-IE" dirty="0"/>
          </a:p>
        </p:txBody>
      </p:sp>
      <p:sp>
        <p:nvSpPr>
          <p:cNvPr id="3" name="Content Placeholder 2"/>
          <p:cNvSpPr>
            <a:spLocks noGrp="1"/>
          </p:cNvSpPr>
          <p:nvPr>
            <p:ph idx="1"/>
          </p:nvPr>
        </p:nvSpPr>
        <p:spPr/>
        <p:txBody>
          <a:bodyPr>
            <a:normAutofit/>
          </a:bodyPr>
          <a:lstStyle/>
          <a:p>
            <a:endParaRPr lang="en-IE" dirty="0"/>
          </a:p>
          <a:p>
            <a:r>
              <a:rPr lang="en-IE" dirty="0" smtClean="0"/>
              <a:t>Who do we perceive as being (will be) leaders in the current project?</a:t>
            </a:r>
          </a:p>
          <a:p>
            <a:endParaRPr lang="en-IE" dirty="0" smtClean="0"/>
          </a:p>
        </p:txBody>
      </p:sp>
    </p:spTree>
    <p:extLst>
      <p:ext uri="{BB962C8B-B14F-4D97-AF65-F5344CB8AC3E}">
        <p14:creationId xmlns:p14="http://schemas.microsoft.com/office/powerpoint/2010/main" val="57601389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Reflective Task  </a:t>
            </a:r>
            <a:endParaRPr lang="en-IE" dirty="0"/>
          </a:p>
        </p:txBody>
      </p:sp>
      <p:sp>
        <p:nvSpPr>
          <p:cNvPr id="3" name="Content Placeholder 2"/>
          <p:cNvSpPr>
            <a:spLocks noGrp="1"/>
          </p:cNvSpPr>
          <p:nvPr>
            <p:ph idx="1"/>
          </p:nvPr>
        </p:nvSpPr>
        <p:spPr/>
        <p:txBody>
          <a:bodyPr/>
          <a:lstStyle/>
          <a:p>
            <a:pPr marL="0" indent="0">
              <a:buNone/>
            </a:pPr>
            <a:r>
              <a:rPr lang="en-IE" dirty="0" smtClean="0"/>
              <a:t>Select a person you believe portrays effective leadership skills/styles. Think about this person for a few minutes: </a:t>
            </a:r>
          </a:p>
          <a:p>
            <a:pPr marL="0" indent="0">
              <a:buNone/>
            </a:pPr>
            <a:endParaRPr lang="en-IE" dirty="0" smtClean="0"/>
          </a:p>
          <a:p>
            <a:pPr marL="0" indent="0">
              <a:buNone/>
            </a:pPr>
            <a:r>
              <a:rPr lang="en-IE" dirty="0"/>
              <a:t>	</a:t>
            </a:r>
            <a:r>
              <a:rPr lang="en-IE" dirty="0" smtClean="0"/>
              <a:t>What characteristics does this person portray? </a:t>
            </a:r>
          </a:p>
          <a:p>
            <a:pPr marL="0" indent="0">
              <a:buNone/>
            </a:pPr>
            <a:endParaRPr lang="en-IE" dirty="0" smtClean="0"/>
          </a:p>
          <a:p>
            <a:pPr marL="0" indent="0">
              <a:buNone/>
            </a:pPr>
            <a:r>
              <a:rPr lang="en-IE" dirty="0"/>
              <a:t>	</a:t>
            </a:r>
            <a:r>
              <a:rPr lang="en-IE" dirty="0" smtClean="0"/>
              <a:t>Why do you perceive them as having an effective leadership style?</a:t>
            </a:r>
          </a:p>
          <a:p>
            <a:pPr marL="0" indent="0">
              <a:buNone/>
            </a:pPr>
            <a:endParaRPr lang="en-IE" dirty="0"/>
          </a:p>
          <a:p>
            <a:pPr marL="0" indent="0">
              <a:buNone/>
            </a:pPr>
            <a:r>
              <a:rPr lang="en-IE" dirty="0" smtClean="0"/>
              <a:t>	</a:t>
            </a:r>
            <a:endParaRPr lang="en-IE" dirty="0"/>
          </a:p>
        </p:txBody>
      </p:sp>
    </p:spTree>
    <p:extLst>
      <p:ext uri="{BB962C8B-B14F-4D97-AF65-F5344CB8AC3E}">
        <p14:creationId xmlns:p14="http://schemas.microsoft.com/office/powerpoint/2010/main" val="347735679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965579"/>
          </a:xfrm>
        </p:spPr>
        <p:txBody>
          <a:bodyPr/>
          <a:lstStyle/>
          <a:p>
            <a:pPr algn="ctr"/>
            <a:r>
              <a:rPr lang="en-IE" dirty="0" smtClean="0"/>
              <a:t>Characteristics of an effective leader</a:t>
            </a:r>
            <a:endParaRPr lang="en-IE" dirty="0"/>
          </a:p>
        </p:txBody>
      </p:sp>
      <p:sp>
        <p:nvSpPr>
          <p:cNvPr id="3" name="Content Placeholder 2"/>
          <p:cNvSpPr>
            <a:spLocks noGrp="1"/>
          </p:cNvSpPr>
          <p:nvPr>
            <p:ph idx="1"/>
          </p:nvPr>
        </p:nvSpPr>
        <p:spPr>
          <a:xfrm>
            <a:off x="1371600" y="1455313"/>
            <a:ext cx="4851779" cy="5402687"/>
          </a:xfrm>
        </p:spPr>
        <p:txBody>
          <a:bodyPr>
            <a:normAutofit fontScale="85000" lnSpcReduction="20000"/>
          </a:bodyPr>
          <a:lstStyle/>
          <a:p>
            <a:r>
              <a:rPr lang="en-IE" dirty="0" smtClean="0"/>
              <a:t>Reliable</a:t>
            </a:r>
          </a:p>
          <a:p>
            <a:r>
              <a:rPr lang="en-IE" dirty="0" smtClean="0"/>
              <a:t>Dependable</a:t>
            </a:r>
          </a:p>
          <a:p>
            <a:r>
              <a:rPr lang="en-IE" b="1" dirty="0" smtClean="0"/>
              <a:t>Human principles</a:t>
            </a:r>
          </a:p>
          <a:p>
            <a:r>
              <a:rPr lang="en-IE" dirty="0" smtClean="0"/>
              <a:t>Experienced/knowledgeable </a:t>
            </a:r>
          </a:p>
          <a:p>
            <a:r>
              <a:rPr lang="en-IE" dirty="0" smtClean="0"/>
              <a:t>Flexible </a:t>
            </a:r>
          </a:p>
          <a:p>
            <a:r>
              <a:rPr lang="en-IE" dirty="0" smtClean="0"/>
              <a:t>Realistic  </a:t>
            </a:r>
          </a:p>
          <a:p>
            <a:r>
              <a:rPr lang="en-IE" dirty="0" smtClean="0"/>
              <a:t>Self-confident /decisive </a:t>
            </a:r>
          </a:p>
          <a:p>
            <a:r>
              <a:rPr lang="en-IE" dirty="0" smtClean="0"/>
              <a:t>Personal</a:t>
            </a:r>
          </a:p>
          <a:p>
            <a:pPr lvl="1"/>
            <a:r>
              <a:rPr lang="en-IE" dirty="0" smtClean="0"/>
              <a:t>Charisma/confident</a:t>
            </a:r>
          </a:p>
          <a:p>
            <a:pPr lvl="1"/>
            <a:r>
              <a:rPr lang="en-IE" dirty="0" smtClean="0"/>
              <a:t>Objective</a:t>
            </a:r>
          </a:p>
          <a:p>
            <a:pPr lvl="1"/>
            <a:r>
              <a:rPr lang="en-IE" dirty="0" smtClean="0"/>
              <a:t>Creative/out of box</a:t>
            </a:r>
          </a:p>
          <a:p>
            <a:pPr marL="384048" lvl="1">
              <a:spcBef>
                <a:spcPts val="1000"/>
              </a:spcBef>
              <a:buFont typeface="Franklin Gothic Book" panose="020B0503020102020204" pitchFamily="34" charset="0"/>
              <a:buChar char="■"/>
            </a:pPr>
            <a:r>
              <a:rPr lang="en-IE" sz="2100" dirty="0"/>
              <a:t>Management </a:t>
            </a:r>
          </a:p>
          <a:p>
            <a:pPr lvl="1"/>
            <a:r>
              <a:rPr lang="en-IE" dirty="0" smtClean="0"/>
              <a:t>Communication</a:t>
            </a:r>
          </a:p>
          <a:p>
            <a:pPr lvl="1"/>
            <a:r>
              <a:rPr lang="en-IE" dirty="0" smtClean="0"/>
              <a:t>Evidence based</a:t>
            </a:r>
          </a:p>
          <a:p>
            <a:pPr lvl="1"/>
            <a:r>
              <a:rPr lang="en-IE" dirty="0" smtClean="0"/>
              <a:t>Willing to work with broader community </a:t>
            </a:r>
          </a:p>
          <a:p>
            <a:pPr lvl="1"/>
            <a:r>
              <a:rPr lang="en-IE" dirty="0" smtClean="0"/>
              <a:t>Administrative and contextually aware</a:t>
            </a:r>
            <a:endParaRPr lang="en-IE" dirty="0"/>
          </a:p>
        </p:txBody>
      </p:sp>
      <p:sp>
        <p:nvSpPr>
          <p:cNvPr id="4" name="Content Placeholder 2"/>
          <p:cNvSpPr txBox="1">
            <a:spLocks/>
          </p:cNvSpPr>
          <p:nvPr/>
        </p:nvSpPr>
        <p:spPr>
          <a:xfrm>
            <a:off x="6478137" y="1607713"/>
            <a:ext cx="4851779" cy="5402687"/>
          </a:xfrm>
          <a:prstGeom prst="rect">
            <a:avLst/>
          </a:prstGeom>
        </p:spPr>
        <p:txBody>
          <a:bodyPr vert="horz" lIns="91440" tIns="45720" rIns="91440" bIns="45720" rtlCol="0">
            <a:normAutofit/>
          </a:bodyPr>
          <a:lst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a:lstStyle>
          <a:p>
            <a:r>
              <a:rPr lang="en-IE" dirty="0" smtClean="0"/>
              <a:t>Systematic </a:t>
            </a:r>
          </a:p>
          <a:p>
            <a:r>
              <a:rPr lang="en-IE" dirty="0" smtClean="0"/>
              <a:t>Intelligent </a:t>
            </a:r>
          </a:p>
          <a:p>
            <a:r>
              <a:rPr lang="en-IE" dirty="0" smtClean="0"/>
              <a:t>Active</a:t>
            </a:r>
          </a:p>
          <a:p>
            <a:r>
              <a:rPr lang="en-IE" dirty="0" smtClean="0"/>
              <a:t>Accurate</a:t>
            </a:r>
          </a:p>
          <a:p>
            <a:r>
              <a:rPr lang="en-IE" dirty="0" smtClean="0"/>
              <a:t>Managing workload/delegate</a:t>
            </a:r>
          </a:p>
          <a:p>
            <a:r>
              <a:rPr lang="en-IE" dirty="0" smtClean="0"/>
              <a:t>Merciful/understanding</a:t>
            </a:r>
          </a:p>
          <a:p>
            <a:r>
              <a:rPr lang="en-IE" dirty="0" smtClean="0"/>
              <a:t>Firm but kind</a:t>
            </a:r>
          </a:p>
          <a:p>
            <a:r>
              <a:rPr lang="en-IE" dirty="0" smtClean="0"/>
              <a:t>Affective </a:t>
            </a:r>
            <a:endParaRPr lang="en-IE" dirty="0"/>
          </a:p>
        </p:txBody>
      </p:sp>
    </p:spTree>
    <p:extLst>
      <p:ext uri="{BB962C8B-B14F-4D97-AF65-F5344CB8AC3E}">
        <p14:creationId xmlns:p14="http://schemas.microsoft.com/office/powerpoint/2010/main" val="85703726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E" dirty="0"/>
              <a:t>A</a:t>
            </a:r>
            <a:r>
              <a:rPr lang="en-IE" dirty="0" smtClean="0"/>
              <a:t>utocratic</a:t>
            </a:r>
            <a:endParaRPr lang="en-IE" dirty="0"/>
          </a:p>
        </p:txBody>
      </p:sp>
      <p:sp>
        <p:nvSpPr>
          <p:cNvPr id="3" name="Content Placeholder 2"/>
          <p:cNvSpPr>
            <a:spLocks noGrp="1"/>
          </p:cNvSpPr>
          <p:nvPr>
            <p:ph idx="1"/>
          </p:nvPr>
        </p:nvSpPr>
        <p:spPr>
          <a:xfrm>
            <a:off x="1371600" y="1695450"/>
            <a:ext cx="9601200" cy="4171950"/>
          </a:xfrm>
        </p:spPr>
        <p:txBody>
          <a:bodyPr>
            <a:normAutofit/>
          </a:bodyPr>
          <a:lstStyle/>
          <a:p>
            <a:pPr algn="just"/>
            <a:r>
              <a:rPr lang="en-IE" dirty="0" smtClean="0"/>
              <a:t>Domineering </a:t>
            </a:r>
          </a:p>
          <a:p>
            <a:pPr algn="just"/>
            <a:r>
              <a:rPr lang="en-IE" dirty="0" smtClean="0"/>
              <a:t>Emphasis on control and power </a:t>
            </a:r>
          </a:p>
          <a:p>
            <a:pPr algn="just"/>
            <a:r>
              <a:rPr lang="en-IE" dirty="0" smtClean="0"/>
              <a:t>Close-minded</a:t>
            </a:r>
          </a:p>
          <a:p>
            <a:pPr algn="just"/>
            <a:r>
              <a:rPr lang="en-IE" dirty="0" smtClean="0"/>
              <a:t>Can work from afar</a:t>
            </a:r>
            <a:endParaRPr lang="en-IE" dirty="0"/>
          </a:p>
          <a:p>
            <a:pPr algn="just"/>
            <a:r>
              <a:rPr lang="en-IE" dirty="0" smtClean="0"/>
              <a:t>Makes all decisions </a:t>
            </a:r>
          </a:p>
          <a:p>
            <a:pPr algn="just"/>
            <a:r>
              <a:rPr lang="en-IE" dirty="0" smtClean="0"/>
              <a:t>Emphasis on obedience</a:t>
            </a:r>
            <a:r>
              <a:rPr lang="en-IE" dirty="0"/>
              <a:t>, loyalty, and </a:t>
            </a:r>
            <a:r>
              <a:rPr lang="en-IE" dirty="0" smtClean="0"/>
              <a:t>following the rules </a:t>
            </a:r>
          </a:p>
          <a:p>
            <a:pPr algn="just"/>
            <a:r>
              <a:rPr lang="en-IE" dirty="0" smtClean="0"/>
              <a:t>Ensure decisions have been carried out as requested </a:t>
            </a:r>
          </a:p>
          <a:p>
            <a:pPr algn="just"/>
            <a:r>
              <a:rPr lang="en-IE" dirty="0" smtClean="0"/>
              <a:t>Emphasis on punishment</a:t>
            </a:r>
            <a:r>
              <a:rPr lang="en-IE" dirty="0"/>
              <a:t>, threat, demands, </a:t>
            </a:r>
            <a:r>
              <a:rPr lang="en-IE" dirty="0" smtClean="0"/>
              <a:t>rules</a:t>
            </a:r>
            <a:endParaRPr lang="en-IE" dirty="0"/>
          </a:p>
          <a:p>
            <a:pPr marL="0" indent="0" algn="just">
              <a:buNone/>
            </a:pPr>
            <a:r>
              <a:rPr lang="en-IE" dirty="0" smtClean="0"/>
              <a:t>								</a:t>
            </a:r>
            <a:endParaRPr lang="en-IE" dirty="0"/>
          </a:p>
        </p:txBody>
      </p:sp>
    </p:spTree>
    <p:extLst>
      <p:ext uri="{BB962C8B-B14F-4D97-AF65-F5344CB8AC3E}">
        <p14:creationId xmlns:p14="http://schemas.microsoft.com/office/powerpoint/2010/main" val="3451529129"/>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Democratic</a:t>
            </a:r>
            <a:endParaRPr lang="en-IE" dirty="0"/>
          </a:p>
        </p:txBody>
      </p:sp>
      <p:sp>
        <p:nvSpPr>
          <p:cNvPr id="3" name="Content Placeholder 2"/>
          <p:cNvSpPr>
            <a:spLocks noGrp="1"/>
          </p:cNvSpPr>
          <p:nvPr>
            <p:ph idx="1"/>
          </p:nvPr>
        </p:nvSpPr>
        <p:spPr>
          <a:xfrm>
            <a:off x="1371600" y="1676400"/>
            <a:ext cx="9601200" cy="4191000"/>
          </a:xfrm>
        </p:spPr>
        <p:txBody>
          <a:bodyPr>
            <a:normAutofit lnSpcReduction="10000"/>
          </a:bodyPr>
          <a:lstStyle/>
          <a:p>
            <a:r>
              <a:rPr lang="en-IE" dirty="0" smtClean="0"/>
              <a:t>Emphasis on collective decision-making, active participation and distribution of power</a:t>
            </a:r>
          </a:p>
          <a:p>
            <a:endParaRPr lang="en-IE" dirty="0" smtClean="0"/>
          </a:p>
          <a:p>
            <a:r>
              <a:rPr lang="en-IE" dirty="0" smtClean="0"/>
              <a:t>Offer choices </a:t>
            </a:r>
            <a:r>
              <a:rPr lang="en-IE" dirty="0"/>
              <a:t>and </a:t>
            </a:r>
            <a:r>
              <a:rPr lang="en-IE" dirty="0" smtClean="0"/>
              <a:t>support</a:t>
            </a:r>
          </a:p>
          <a:p>
            <a:endParaRPr lang="en-IE" dirty="0" smtClean="0"/>
          </a:p>
          <a:p>
            <a:r>
              <a:rPr lang="en-IE" dirty="0" smtClean="0"/>
              <a:t>Reflects </a:t>
            </a:r>
            <a:r>
              <a:rPr lang="en-IE" dirty="0"/>
              <a:t>democratic principles and processes including </a:t>
            </a:r>
            <a:r>
              <a:rPr lang="en-IE" dirty="0" smtClean="0"/>
              <a:t>inclusion, equality, fairness and participation.</a:t>
            </a:r>
          </a:p>
          <a:p>
            <a:endParaRPr lang="en-IE" dirty="0" smtClean="0"/>
          </a:p>
          <a:p>
            <a:r>
              <a:rPr lang="en-IE" dirty="0" smtClean="0"/>
              <a:t>Empower and involve others</a:t>
            </a:r>
          </a:p>
          <a:p>
            <a:endParaRPr lang="en-IE" dirty="0" smtClean="0"/>
          </a:p>
          <a:p>
            <a:r>
              <a:rPr lang="en-IE" dirty="0" smtClean="0"/>
              <a:t>Autonomy</a:t>
            </a:r>
          </a:p>
          <a:p>
            <a:endParaRPr lang="en-IE" dirty="0" smtClean="0"/>
          </a:p>
          <a:p>
            <a:endParaRPr lang="en-IE" sz="3500" dirty="0"/>
          </a:p>
          <a:p>
            <a:endParaRPr lang="en-IE" dirty="0" smtClean="0"/>
          </a:p>
        </p:txBody>
      </p:sp>
    </p:spTree>
    <p:extLst>
      <p:ext uri="{BB962C8B-B14F-4D97-AF65-F5344CB8AC3E}">
        <p14:creationId xmlns:p14="http://schemas.microsoft.com/office/powerpoint/2010/main" val="449554569"/>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Task </a:t>
            </a:r>
            <a:endParaRPr lang="en-IE" dirty="0"/>
          </a:p>
        </p:txBody>
      </p:sp>
      <p:sp>
        <p:nvSpPr>
          <p:cNvPr id="3" name="Content Placeholder 2"/>
          <p:cNvSpPr>
            <a:spLocks noGrp="1"/>
          </p:cNvSpPr>
          <p:nvPr>
            <p:ph idx="1"/>
          </p:nvPr>
        </p:nvSpPr>
        <p:spPr/>
        <p:txBody>
          <a:bodyPr>
            <a:normAutofit/>
          </a:bodyPr>
          <a:lstStyle/>
          <a:p>
            <a:r>
              <a:rPr lang="en-IE" sz="3600" dirty="0" smtClean="0"/>
              <a:t>Consider times when you may need to adopt a democratic style?</a:t>
            </a:r>
          </a:p>
          <a:p>
            <a:pPr marL="0" indent="0">
              <a:buNone/>
            </a:pPr>
            <a:endParaRPr lang="en-IE" sz="3600" dirty="0" smtClean="0"/>
          </a:p>
          <a:p>
            <a:r>
              <a:rPr lang="en-IE" sz="3600" dirty="0"/>
              <a:t>Consider times when you </a:t>
            </a:r>
            <a:r>
              <a:rPr lang="en-IE" sz="3600" dirty="0" smtClean="0"/>
              <a:t>may </a:t>
            </a:r>
            <a:r>
              <a:rPr lang="en-IE" sz="3600" dirty="0"/>
              <a:t>need to adopt </a:t>
            </a:r>
            <a:r>
              <a:rPr lang="en-IE" sz="3600" dirty="0" smtClean="0"/>
              <a:t>an autocratic </a:t>
            </a:r>
            <a:r>
              <a:rPr lang="en-IE" sz="3600" dirty="0"/>
              <a:t>style?</a:t>
            </a:r>
          </a:p>
          <a:p>
            <a:endParaRPr lang="en-IE" sz="3600" dirty="0"/>
          </a:p>
        </p:txBody>
      </p:sp>
    </p:spTree>
    <p:extLst>
      <p:ext uri="{BB962C8B-B14F-4D97-AF65-F5344CB8AC3E}">
        <p14:creationId xmlns:p14="http://schemas.microsoft.com/office/powerpoint/2010/main" val="409747685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Activity</a:t>
            </a:r>
            <a:endParaRPr lang="en-IE" dirty="0"/>
          </a:p>
        </p:txBody>
      </p:sp>
      <p:sp>
        <p:nvSpPr>
          <p:cNvPr id="3" name="Content Placeholder 2"/>
          <p:cNvSpPr>
            <a:spLocks noGrp="1"/>
          </p:cNvSpPr>
          <p:nvPr>
            <p:ph idx="1"/>
          </p:nvPr>
        </p:nvSpPr>
        <p:spPr/>
        <p:txBody>
          <a:bodyPr>
            <a:normAutofit/>
          </a:bodyPr>
          <a:lstStyle/>
          <a:p>
            <a:r>
              <a:rPr lang="en-IE" dirty="0" smtClean="0"/>
              <a:t>Assign each group a leadership style </a:t>
            </a:r>
          </a:p>
          <a:p>
            <a:endParaRPr lang="en-IE" dirty="0"/>
          </a:p>
          <a:p>
            <a:r>
              <a:rPr lang="en-IE" dirty="0" smtClean="0"/>
              <a:t>Read the descriptions of some different leadership styles </a:t>
            </a:r>
          </a:p>
          <a:p>
            <a:pPr marL="0" indent="0">
              <a:buNone/>
            </a:pPr>
            <a:endParaRPr lang="en-IE" dirty="0"/>
          </a:p>
          <a:p>
            <a:r>
              <a:rPr lang="en-IE" dirty="0" smtClean="0"/>
              <a:t>Discuss each of the leadership styles and identify: </a:t>
            </a:r>
          </a:p>
          <a:p>
            <a:pPr lvl="1"/>
            <a:r>
              <a:rPr lang="en-IE" dirty="0"/>
              <a:t>Pros and Cons of this style</a:t>
            </a:r>
          </a:p>
          <a:p>
            <a:pPr lvl="1"/>
            <a:r>
              <a:rPr lang="en-IE" dirty="0" smtClean="0"/>
              <a:t>Can you provide any examples of people who portray this leadership style?</a:t>
            </a:r>
          </a:p>
        </p:txBody>
      </p:sp>
    </p:spTree>
    <p:extLst>
      <p:ext uri="{BB962C8B-B14F-4D97-AF65-F5344CB8AC3E}">
        <p14:creationId xmlns:p14="http://schemas.microsoft.com/office/powerpoint/2010/main" val="1962499366"/>
      </p:ext>
    </p:extLst>
  </p:cSld>
  <p:clrMapOvr>
    <a:masterClrMapping/>
  </p:clrMapOvr>
  <p:transition spd="slow">
    <p:pull/>
  </p:transition>
  <p:timing>
    <p:tnLst>
      <p:par>
        <p:cTn id="1" dur="indefinite" restart="never" nodeType="tmRoot"/>
      </p:par>
    </p:tnLst>
  </p:timing>
</p:sld>
</file>

<file path=ppt/theme/theme1.xml><?xml version="1.0" encoding="utf-8"?>
<a:theme xmlns:a="http://schemas.openxmlformats.org/drawingml/2006/main" name="Crop">
  <a:themeElements>
    <a:clrScheme name="Crop">
      <a:dk1>
        <a:sysClr val="windowText" lastClr="000000"/>
      </a:dk1>
      <a:lt1>
        <a:sysClr val="window" lastClr="FFFFFF"/>
      </a:lt1>
      <a:dk2>
        <a:srgbClr val="1A2E40"/>
      </a:dk2>
      <a:lt2>
        <a:srgbClr val="EBE7DD"/>
      </a:lt2>
      <a:accent1>
        <a:srgbClr val="69A1AB"/>
      </a:accent1>
      <a:accent2>
        <a:srgbClr val="F2C418"/>
      </a:accent2>
      <a:accent3>
        <a:srgbClr val="87492C"/>
      </a:accent3>
      <a:accent4>
        <a:srgbClr val="4A845E"/>
      </a:accent4>
      <a:accent5>
        <a:srgbClr val="DC9528"/>
      </a:accent5>
      <a:accent6>
        <a:srgbClr val="9A5D78"/>
      </a:accent6>
      <a:hlink>
        <a:srgbClr val="66C8E3"/>
      </a:hlink>
      <a:folHlink>
        <a:srgbClr val="B162A1"/>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17F9D331-421E-442F-B033-AF5B21A4485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Crop</Template>
  <TotalTime>1037</TotalTime>
  <Words>1851</Words>
  <Application>Microsoft Office PowerPoint</Application>
  <PresentationFormat>Widescreen</PresentationFormat>
  <Paragraphs>312</Paragraphs>
  <Slides>28</Slides>
  <Notes>16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28</vt:i4>
      </vt:variant>
    </vt:vector>
  </HeadingPairs>
  <TitlesOfParts>
    <vt:vector size="31" baseType="lpstr">
      <vt:lpstr>Calibri</vt:lpstr>
      <vt:lpstr>Franklin Gothic Book</vt:lpstr>
      <vt:lpstr>Crop</vt:lpstr>
      <vt:lpstr>Leadership</vt:lpstr>
      <vt:lpstr>Plan for session</vt:lpstr>
      <vt:lpstr>Considerations </vt:lpstr>
      <vt:lpstr>Reflective Task  </vt:lpstr>
      <vt:lpstr>Characteristics of an effective leader</vt:lpstr>
      <vt:lpstr>Autocratic</vt:lpstr>
      <vt:lpstr>Democratic</vt:lpstr>
      <vt:lpstr>Task </vt:lpstr>
      <vt:lpstr>Activity</vt:lpstr>
      <vt:lpstr>Charismatic</vt:lpstr>
      <vt:lpstr>Managerial</vt:lpstr>
      <vt:lpstr>Transactional </vt:lpstr>
      <vt:lpstr>Transformational</vt:lpstr>
      <vt:lpstr>Relational</vt:lpstr>
      <vt:lpstr>Distributive</vt:lpstr>
      <vt:lpstr>Pedagogical/instructional leadership</vt:lpstr>
      <vt:lpstr>Considerations </vt:lpstr>
      <vt:lpstr>The conditions for leadership</vt:lpstr>
      <vt:lpstr>Conditions for leadership</vt:lpstr>
      <vt:lpstr>Scenarios</vt:lpstr>
      <vt:lpstr>Feedback </vt:lpstr>
      <vt:lpstr>Reflective Task  </vt:lpstr>
      <vt:lpstr>Effective leaders always lead from the front  </vt:lpstr>
      <vt:lpstr>PowerPoint Presentation</vt:lpstr>
      <vt:lpstr>PowerPoint Presentation</vt:lpstr>
      <vt:lpstr>PowerPoint Presentation</vt:lpstr>
      <vt:lpstr>One Final Question to Consider</vt:lpstr>
      <vt:lpstr>Identify key learning from this session</vt:lpstr>
    </vt:vector>
  </TitlesOfParts>
  <Company>University of Limerick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Leadership</dc:title>
  <dc:creator>Orla.McCormack</dc:creator>
  <cp:lastModifiedBy>AUC</cp:lastModifiedBy>
  <cp:revision>77</cp:revision>
  <dcterms:created xsi:type="dcterms:W3CDTF">2017-11-20T11:01:27Z</dcterms:created>
  <dcterms:modified xsi:type="dcterms:W3CDTF">2017-12-21T07:15:21Z</dcterms:modified>
</cp:coreProperties>
</file>