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614" r:id="rId2"/>
    <p:sldId id="685" r:id="rId3"/>
    <p:sldId id="686" r:id="rId4"/>
    <p:sldId id="687" r:id="rId5"/>
    <p:sldId id="693" r:id="rId6"/>
    <p:sldId id="682" r:id="rId7"/>
    <p:sldId id="684" r:id="rId8"/>
    <p:sldId id="691" r:id="rId9"/>
    <p:sldId id="692" r:id="rId10"/>
    <p:sldId id="690" r:id="rId11"/>
    <p:sldId id="662" r:id="rId12"/>
    <p:sldId id="639" r:id="rId13"/>
    <p:sldId id="663" r:id="rId14"/>
    <p:sldId id="649" r:id="rId15"/>
    <p:sldId id="640" r:id="rId16"/>
    <p:sldId id="660" r:id="rId17"/>
    <p:sldId id="678" r:id="rId18"/>
    <p:sldId id="679" r:id="rId19"/>
    <p:sldId id="680" r:id="rId20"/>
    <p:sldId id="664" r:id="rId21"/>
    <p:sldId id="677" r:id="rId22"/>
    <p:sldId id="675" r:id="rId23"/>
    <p:sldId id="673" r:id="rId24"/>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Renner" initials="TR" lastIdx="8" clrIdx="0">
    <p:extLst>
      <p:ext uri="{19B8F6BF-5375-455C-9EA6-DF929625EA0E}">
        <p15:presenceInfo xmlns:p15="http://schemas.microsoft.com/office/powerpoint/2012/main" userId="Tom Ren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D03"/>
    <a:srgbClr val="0099CC"/>
    <a:srgbClr val="D3471B"/>
    <a:srgbClr val="CC3300"/>
    <a:srgbClr val="0033CC"/>
    <a:srgbClr val="FF3300"/>
    <a:srgbClr val="CC66FF"/>
    <a:srgbClr val="0F0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8" autoAdjust="0"/>
    <p:restoredTop sz="92121" autoAdjust="0"/>
  </p:normalViewPr>
  <p:slideViewPr>
    <p:cSldViewPr>
      <p:cViewPr varScale="1">
        <p:scale>
          <a:sx n="84" d="100"/>
          <a:sy n="84" d="100"/>
        </p:scale>
        <p:origin x="17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600"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6AF882A-7D79-4856-9172-91B30F08ED2E}" type="datetimeFigureOut">
              <a:rPr lang="en-US" smtClean="0"/>
              <a:pPr/>
              <a:t>1/8/2018</a:t>
            </a:fld>
            <a:endParaRPr lang="en-GB"/>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F93832C-4AF2-46AB-91FC-DB29A5AA6691}" type="slidenum">
              <a:rPr lang="en-GB" smtClean="0"/>
              <a:pPr/>
              <a:t>‹#›</a:t>
            </a:fld>
            <a:endParaRPr lang="en-GB"/>
          </a:p>
        </p:txBody>
      </p:sp>
    </p:spTree>
    <p:extLst>
      <p:ext uri="{BB962C8B-B14F-4D97-AF65-F5344CB8AC3E}">
        <p14:creationId xmlns:p14="http://schemas.microsoft.com/office/powerpoint/2010/main" val="368595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30F8CFF-36F3-46CB-8B24-3984A8D0157F}" type="datetimeFigureOut">
              <a:rPr lang="it-IT" smtClean="0"/>
              <a:pPr/>
              <a:t>08/01/2018</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AEA830F-4F49-4115-8168-28F9FFD9E2E7}" type="slidenum">
              <a:rPr lang="it-IT" smtClean="0"/>
              <a:pPr/>
              <a:t>‹#›</a:t>
            </a:fld>
            <a:endParaRPr lang="it-IT"/>
          </a:p>
        </p:txBody>
      </p:sp>
    </p:spTree>
    <p:extLst>
      <p:ext uri="{BB962C8B-B14F-4D97-AF65-F5344CB8AC3E}">
        <p14:creationId xmlns:p14="http://schemas.microsoft.com/office/powerpoint/2010/main" val="297593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1BEA13D6-3028-4ECB-8128-B0C47CFAC7AF}" type="datetimeFigureOut">
              <a:rPr lang="it-IT" smtClean="0"/>
              <a:pPr/>
              <a:t>08/01/2018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4D655DBB-ACAC-4EB5-B4B4-70CFADCBD20F}" type="slidenum">
              <a:rPr lang="it-IT" smtClean="0"/>
              <a:pPr/>
              <a:t>‹#›</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EA13D6-3028-4ECB-8128-B0C47CFAC7AF}" type="datetimeFigureOut">
              <a:rPr lang="it-IT" smtClean="0"/>
              <a:pPr/>
              <a:t>08/01/2018</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655DBB-ACAC-4EB5-B4B4-70CFADCBD20F}" type="slidenum">
              <a:rPr lang="it-IT" smtClean="0"/>
              <a:pPr/>
              <a:t>‹#›</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stablish-fp7.eu/resources/units/cosmetics.html" TargetMode="External"/><Relationship Id="rId2" Type="http://schemas.openxmlformats.org/officeDocument/2006/relationships/hyperlink" Target="http://www.establish-fp7.eu/resources/units/renewable-energy.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D2389-2687-45E5-AE90-852F12C0D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10" y="404664"/>
            <a:ext cx="8552781" cy="5878999"/>
          </a:xfrm>
          <a:prstGeom prst="rect">
            <a:avLst/>
          </a:prstGeom>
        </p:spPr>
      </p:pic>
    </p:spTree>
    <p:extLst>
      <p:ext uri="{BB962C8B-B14F-4D97-AF65-F5344CB8AC3E}">
        <p14:creationId xmlns:p14="http://schemas.microsoft.com/office/powerpoint/2010/main" val="157669334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03648" y="1908115"/>
            <a:ext cx="6696744" cy="4401205"/>
          </a:xfrm>
          <a:prstGeom prst="rect">
            <a:avLst/>
          </a:prstGeom>
          <a:noFill/>
        </p:spPr>
        <p:txBody>
          <a:bodyPr wrap="square" rtlCol="0">
            <a:spAutoFit/>
          </a:bodyPr>
          <a:lstStyle/>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Lave, J., &amp; Wenger, E. (1991). </a:t>
            </a:r>
            <a:r>
              <a:rPr lang="en-US" sz="2000" b="1" i="1" dirty="0">
                <a:solidFill>
                  <a:schemeClr val="accent3">
                    <a:lumMod val="60000"/>
                    <a:lumOff val="40000"/>
                  </a:schemeClr>
                </a:solidFill>
                <a:effectLst>
                  <a:outerShdw blurRad="38100" dist="38100" dir="2700000" algn="tl">
                    <a:srgbClr val="000000">
                      <a:alpha val="43137"/>
                    </a:srgbClr>
                  </a:outerShdw>
                </a:effectLst>
                <a:latin typeface="+mj-lt"/>
              </a:rPr>
              <a:t>Situated Learning: Legitimate Peripheral Participation</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Cambridge: Cambridge University Press.</a:t>
            </a:r>
          </a:p>
          <a:p>
            <a:endParaRPr lang="en-US"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Brown, J. S., &amp; </a:t>
            </a:r>
            <a:r>
              <a:rPr lang="en-US" sz="2000" b="1" dirty="0" err="1">
                <a:solidFill>
                  <a:schemeClr val="accent3">
                    <a:lumMod val="60000"/>
                    <a:lumOff val="40000"/>
                  </a:schemeClr>
                </a:solidFill>
                <a:effectLst>
                  <a:outerShdw blurRad="38100" dist="38100" dir="2700000" algn="tl">
                    <a:srgbClr val="000000">
                      <a:alpha val="43137"/>
                    </a:srgbClr>
                  </a:outerShdw>
                </a:effectLst>
                <a:latin typeface="+mj-lt"/>
              </a:rPr>
              <a:t>Duguid</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P. (1991). Organizational learning and communities-of-practice: Toward a unified view of working, learning, and innovation. </a:t>
            </a:r>
            <a:r>
              <a:rPr lang="en-US" sz="2000" b="1" i="1" dirty="0">
                <a:solidFill>
                  <a:schemeClr val="accent3">
                    <a:lumMod val="60000"/>
                    <a:lumOff val="40000"/>
                  </a:schemeClr>
                </a:solidFill>
                <a:effectLst>
                  <a:outerShdw blurRad="38100" dist="38100" dir="2700000" algn="tl">
                    <a:srgbClr val="000000">
                      <a:alpha val="43137"/>
                    </a:srgbClr>
                  </a:outerShdw>
                </a:effectLst>
                <a:latin typeface="+mj-lt"/>
              </a:rPr>
              <a:t>Organization Science</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a:t>
            </a:r>
            <a:r>
              <a:rPr lang="en-US" sz="2000" b="1" i="1" dirty="0">
                <a:solidFill>
                  <a:schemeClr val="accent3">
                    <a:lumMod val="60000"/>
                    <a:lumOff val="40000"/>
                  </a:schemeClr>
                </a:solidFill>
                <a:effectLst>
                  <a:outerShdw blurRad="38100" dist="38100" dir="2700000" algn="tl">
                    <a:srgbClr val="000000">
                      <a:alpha val="43137"/>
                    </a:srgbClr>
                  </a:outerShdw>
                </a:effectLst>
                <a:latin typeface="+mj-lt"/>
              </a:rPr>
              <a:t>2</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(1), 40–57.</a:t>
            </a:r>
          </a:p>
          <a:p>
            <a:endParaRPr lang="en-US"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Wenger, E. (1998). </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Communities of practice: learning, meaning, and identity.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Cambridge University Press.</a:t>
            </a:r>
          </a:p>
          <a:p>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Wenger, E., McDermott, R., &amp; Snyder, W. (2002). </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Cultivating communities of practice: a guide to managing knowledge.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Harvard Business School Press</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4" name="Titolo 1"/>
          <p:cNvSpPr txBox="1">
            <a:spLocks/>
          </p:cNvSpPr>
          <p:nvPr/>
        </p:nvSpPr>
        <p:spPr>
          <a:xfrm>
            <a:off x="2591780" y="701824"/>
            <a:ext cx="3960440"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Key </a:t>
            </a: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literature</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23628" y="1700808"/>
            <a:ext cx="6696744" cy="1631216"/>
          </a:xfrm>
          <a:prstGeom prst="rect">
            <a:avLst/>
          </a:prstGeom>
          <a:noFill/>
        </p:spPr>
        <p:txBody>
          <a:bodyPr wrap="square" rtlCol="0">
            <a:spAutoFit/>
          </a:bodyPr>
          <a:lstStyle/>
          <a:p>
            <a:pPr algn="just"/>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“Communities of practice are groups of people who share a concern, a set of problems, or a passion about a topic, and who deepen their knowledge and expertise in this area by interacting on an ongoing basis”</a:t>
            </a:r>
          </a:p>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(Wenger et al, 2002, p. 4)</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7" name="Titolo 1"/>
          <p:cNvSpPr txBox="1">
            <a:spLocks/>
          </p:cNvSpPr>
          <p:nvPr/>
        </p:nvSpPr>
        <p:spPr>
          <a:xfrm>
            <a:off x="3077834" y="701824"/>
            <a:ext cx="2988332"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err="1">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Definitions</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8" name="CasellaDiTesto 7"/>
          <p:cNvSpPr txBox="1"/>
          <p:nvPr/>
        </p:nvSpPr>
        <p:spPr>
          <a:xfrm>
            <a:off x="1259632" y="3473713"/>
            <a:ext cx="6696744" cy="1323439"/>
          </a:xfrm>
          <a:prstGeom prst="rect">
            <a:avLst/>
          </a:prstGeom>
          <a:noFill/>
        </p:spPr>
        <p:txBody>
          <a:bodyPr wrap="square" rtlCol="0">
            <a:spAutoFit/>
          </a:bodyPr>
          <a:lstStyle/>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“Communities of practice are formed by people who engage in a process of collective learning in a shared domain of human </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endeavor</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(Wenger, 2006, p. 1)</a:t>
            </a:r>
          </a:p>
        </p:txBody>
      </p:sp>
      <p:sp>
        <p:nvSpPr>
          <p:cNvPr id="9" name="CasellaDiTesto 8"/>
          <p:cNvSpPr txBox="1"/>
          <p:nvPr/>
        </p:nvSpPr>
        <p:spPr>
          <a:xfrm>
            <a:off x="1259632" y="4941168"/>
            <a:ext cx="6696744" cy="1631216"/>
          </a:xfrm>
          <a:prstGeom prst="rect">
            <a:avLst/>
          </a:prstGeom>
          <a:noFill/>
        </p:spPr>
        <p:txBody>
          <a:bodyPr wrap="square" rtlCol="0">
            <a:spAutoFit/>
          </a:bodyPr>
          <a:lstStyle/>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An effective professional learning community has the capacity to promote and sustain the learning of all professionals in the school community with the collective purpose of enhancing pupil learning.”</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a:p>
            <a:pPr algn="just"/>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GB" sz="2000" b="1" dirty="0" err="1">
                <a:solidFill>
                  <a:schemeClr val="accent3">
                    <a:lumMod val="60000"/>
                    <a:lumOff val="40000"/>
                  </a:schemeClr>
                </a:solidFill>
                <a:effectLst>
                  <a:outerShdw blurRad="38100" dist="38100" dir="2700000" algn="tl">
                    <a:srgbClr val="000000">
                      <a:alpha val="43137"/>
                    </a:srgbClr>
                  </a:outerShdw>
                </a:effectLst>
                <a:latin typeface="+mj-lt"/>
              </a:rPr>
              <a:t>Bolam</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 et al, 2005, p. iii)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rancesco\Desktop\Wenger1.png"/>
          <p:cNvPicPr>
            <a:picLocks noChangeAspect="1" noChangeArrowheads="1"/>
          </p:cNvPicPr>
          <p:nvPr/>
        </p:nvPicPr>
        <p:blipFill>
          <a:blip r:embed="rId3" cstate="print"/>
          <a:srcRect/>
          <a:stretch>
            <a:fillRect/>
          </a:stretch>
        </p:blipFill>
        <p:spPr bwMode="auto">
          <a:xfrm>
            <a:off x="413808" y="1101848"/>
            <a:ext cx="8316385" cy="5207472"/>
          </a:xfrm>
          <a:prstGeom prst="rect">
            <a:avLst/>
          </a:prstGeom>
          <a:noFill/>
        </p:spPr>
      </p:pic>
      <p:sp>
        <p:nvSpPr>
          <p:cNvPr id="3" name="CasellaDiTesto 2"/>
          <p:cNvSpPr txBox="1"/>
          <p:nvPr/>
        </p:nvSpPr>
        <p:spPr>
          <a:xfrm>
            <a:off x="6516216" y="6381328"/>
            <a:ext cx="2160240" cy="369332"/>
          </a:xfrm>
          <a:prstGeom prst="rect">
            <a:avLst/>
          </a:prstGeom>
          <a:noFill/>
        </p:spPr>
        <p:txBody>
          <a:bodyPr wrap="square" rtlCol="0">
            <a:spAutoFit/>
          </a:bodyPr>
          <a:lstStyle/>
          <a:p>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et al, 2002)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1560" y="1916832"/>
            <a:ext cx="7992888" cy="3416320"/>
          </a:xfrm>
          <a:prstGeom prst="rect">
            <a:avLst/>
          </a:prstGeom>
          <a:noFill/>
        </p:spPr>
        <p:txBody>
          <a:bodyPr wrap="square" rtlCol="0">
            <a:spAutoFit/>
          </a:bodyPr>
          <a:lstStyle/>
          <a:p>
            <a:r>
              <a:rPr lang="en-GB" sz="2400" b="1" dirty="0">
                <a:solidFill>
                  <a:schemeClr val="accent3">
                    <a:lumMod val="60000"/>
                    <a:lumOff val="40000"/>
                  </a:schemeClr>
                </a:solidFill>
                <a:effectLst>
                  <a:outerShdw blurRad="38100" dist="38100" dir="2700000" algn="tl">
                    <a:srgbClr val="000000">
                      <a:alpha val="43137"/>
                    </a:srgbClr>
                  </a:outerShdw>
                </a:effectLst>
                <a:latin typeface="+mj-lt"/>
              </a:rPr>
              <a:t>“A community of practice can be viewed as a social learning system. Arising out of learning, it exhibits many characteristics of systems more generally: </a:t>
            </a:r>
          </a:p>
          <a:p>
            <a:endParaRPr lang="en-GB" sz="2400" b="1" dirty="0">
              <a:solidFill>
                <a:schemeClr val="accent3">
                  <a:lumMod val="60000"/>
                  <a:lumOff val="40000"/>
                </a:schemeClr>
              </a:solidFill>
              <a:effectLst>
                <a:outerShdw blurRad="38100" dist="38100" dir="2700000" algn="tl">
                  <a:srgbClr val="000000">
                    <a:alpha val="43137"/>
                  </a:srgbClr>
                </a:outerShdw>
              </a:effectLst>
              <a:latin typeface="+mj-lt"/>
            </a:endParaRPr>
          </a:p>
          <a:p>
            <a:pPr marL="630238" indent="-269875">
              <a:buFont typeface="Arial" panose="020B0604020202020204" pitchFamily="34" charset="0"/>
              <a:buChar char="•"/>
            </a:pPr>
            <a:r>
              <a:rPr lang="en-GB" sz="2400" b="1" dirty="0">
                <a:solidFill>
                  <a:schemeClr val="accent3">
                    <a:lumMod val="60000"/>
                    <a:lumOff val="40000"/>
                  </a:schemeClr>
                </a:solidFill>
                <a:effectLst>
                  <a:outerShdw blurRad="38100" dist="38100" dir="2700000" algn="tl">
                    <a:srgbClr val="000000">
                      <a:alpha val="43137"/>
                    </a:srgbClr>
                  </a:outerShdw>
                </a:effectLst>
                <a:latin typeface="+mj-lt"/>
              </a:rPr>
              <a:t> emergent structure</a:t>
            </a:r>
          </a:p>
          <a:p>
            <a:pPr marL="630238" indent="-269875">
              <a:buFont typeface="Arial" panose="020B0604020202020204" pitchFamily="34" charset="0"/>
              <a:buChar char="•"/>
            </a:pPr>
            <a:r>
              <a:rPr lang="en-GB" sz="2400" b="1" dirty="0">
                <a:solidFill>
                  <a:schemeClr val="accent3">
                    <a:lumMod val="60000"/>
                    <a:lumOff val="40000"/>
                  </a:schemeClr>
                </a:solidFill>
                <a:effectLst>
                  <a:outerShdw blurRad="38100" dist="38100" dir="2700000" algn="tl">
                    <a:srgbClr val="000000">
                      <a:alpha val="43137"/>
                    </a:srgbClr>
                  </a:outerShdw>
                </a:effectLst>
                <a:latin typeface="+mj-lt"/>
              </a:rPr>
              <a:t> complex relationships</a:t>
            </a:r>
          </a:p>
          <a:p>
            <a:pPr marL="630238" indent="-269875">
              <a:buFont typeface="Arial" panose="020B0604020202020204" pitchFamily="34" charset="0"/>
              <a:buChar char="•"/>
            </a:pPr>
            <a:r>
              <a:rPr lang="en-GB" sz="2400" b="1" dirty="0">
                <a:solidFill>
                  <a:schemeClr val="accent3">
                    <a:lumMod val="60000"/>
                    <a:lumOff val="40000"/>
                  </a:schemeClr>
                </a:solidFill>
                <a:effectLst>
                  <a:outerShdw blurRad="38100" dist="38100" dir="2700000" algn="tl">
                    <a:srgbClr val="000000">
                      <a:alpha val="43137"/>
                    </a:srgbClr>
                  </a:outerShdw>
                </a:effectLst>
                <a:latin typeface="+mj-lt"/>
              </a:rPr>
              <a:t> self-organization</a:t>
            </a:r>
          </a:p>
          <a:p>
            <a:pPr marL="630238" indent="-269875">
              <a:buFont typeface="Arial" panose="020B0604020202020204" pitchFamily="34" charset="0"/>
              <a:buChar char="•"/>
            </a:pPr>
            <a:r>
              <a:rPr lang="en-GB" sz="2400" b="1" dirty="0">
                <a:solidFill>
                  <a:schemeClr val="accent3">
                    <a:lumMod val="60000"/>
                    <a:lumOff val="40000"/>
                  </a:schemeClr>
                </a:solidFill>
                <a:effectLst>
                  <a:outerShdw blurRad="38100" dist="38100" dir="2700000" algn="tl">
                    <a:srgbClr val="000000">
                      <a:alpha val="43137"/>
                    </a:srgbClr>
                  </a:outerShdw>
                </a:effectLst>
                <a:latin typeface="+mj-lt"/>
              </a:rPr>
              <a:t> dynamic boundaries</a:t>
            </a:r>
          </a:p>
          <a:p>
            <a:pPr marL="630238" indent="-269875">
              <a:buFont typeface="Arial" panose="020B0604020202020204" pitchFamily="34" charset="0"/>
              <a:buChar char="•"/>
            </a:pPr>
            <a:r>
              <a:rPr lang="en-GB" sz="2400" b="1" dirty="0">
                <a:solidFill>
                  <a:schemeClr val="accent3">
                    <a:lumMod val="60000"/>
                    <a:lumOff val="40000"/>
                  </a:schemeClr>
                </a:solidFill>
                <a:effectLst>
                  <a:outerShdw blurRad="38100" dist="38100" dir="2700000" algn="tl">
                    <a:srgbClr val="000000">
                      <a:alpha val="43137"/>
                    </a:srgbClr>
                  </a:outerShdw>
                </a:effectLst>
                <a:latin typeface="+mj-lt"/>
              </a:rPr>
              <a:t> ongoing negotiation of identity and cultural meaning.”</a:t>
            </a:r>
          </a:p>
        </p:txBody>
      </p:sp>
      <p:sp>
        <p:nvSpPr>
          <p:cNvPr id="4" name="CasellaDiTesto 3"/>
          <p:cNvSpPr txBox="1"/>
          <p:nvPr/>
        </p:nvSpPr>
        <p:spPr>
          <a:xfrm>
            <a:off x="5724128" y="6093296"/>
            <a:ext cx="2736304" cy="369332"/>
          </a:xfrm>
          <a:prstGeom prst="rect">
            <a:avLst/>
          </a:prstGeom>
          <a:noFill/>
        </p:spPr>
        <p:txBody>
          <a:bodyPr wrap="square" rtlCol="0">
            <a:spAutoFit/>
          </a:bodyPr>
          <a:lstStyle/>
          <a:p>
            <a:pPr algn="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(Wenger, 2010, p. 179-80)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23628" y="1700808"/>
            <a:ext cx="6696744" cy="1938992"/>
          </a:xfrm>
          <a:prstGeom prst="rect">
            <a:avLst/>
          </a:prstGeom>
          <a:noFill/>
        </p:spPr>
        <p:txBody>
          <a:bodyPr wrap="square" rtlCol="0">
            <a:spAutoFit/>
          </a:bodyPr>
          <a:lstStyle/>
          <a:p>
            <a:pPr algn="just"/>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The project’s working definition offers a practical basis for staff in schools wishing to promote an effective PLC. In so doing, they should take account of the issues associated with the components of that definition (…) in particular, relate the definition to their own context.</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p>
          <a:p>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r>
              <a:rPr lang="en-US" sz="2000" b="1" dirty="0" err="1">
                <a:solidFill>
                  <a:schemeClr val="accent3">
                    <a:lumMod val="60000"/>
                    <a:lumOff val="40000"/>
                  </a:schemeClr>
                </a:solidFill>
                <a:effectLst>
                  <a:outerShdw blurRad="38100" dist="38100" dir="2700000" algn="tl">
                    <a:srgbClr val="000000">
                      <a:alpha val="43137"/>
                    </a:srgbClr>
                  </a:outerShdw>
                </a:effectLst>
                <a:latin typeface="+mj-lt"/>
              </a:rPr>
              <a:t>Bolam</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et al, 2005, p. </a:t>
            </a:r>
            <a:r>
              <a:rPr lang="en-US" sz="2000" b="1" dirty="0" err="1">
                <a:solidFill>
                  <a:schemeClr val="accent3">
                    <a:lumMod val="60000"/>
                    <a:lumOff val="40000"/>
                  </a:schemeClr>
                </a:solidFill>
                <a:effectLst>
                  <a:outerShdw blurRad="38100" dist="38100" dir="2700000" algn="tl">
                    <a:srgbClr val="000000">
                      <a:alpha val="43137"/>
                    </a:srgbClr>
                  </a:outerShdw>
                </a:effectLst>
                <a:latin typeface="+mj-lt"/>
              </a:rPr>
              <a:t>i</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6" name="Titolo 1"/>
          <p:cNvSpPr txBox="1">
            <a:spLocks/>
          </p:cNvSpPr>
          <p:nvPr/>
        </p:nvSpPr>
        <p:spPr>
          <a:xfrm>
            <a:off x="2600781" y="701824"/>
            <a:ext cx="3942438"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A working</a:t>
            </a:r>
            <a:r>
              <a:rPr kumimoji="0" lang="it-IT" sz="3200" b="1" i="0" u="none" strike="noStrike" kern="1200" cap="none" spc="0" normalizeH="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 d</a:t>
            </a:r>
            <a:r>
              <a:rPr kumimoji="0" lang="it-IT"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efinition?</a:t>
            </a:r>
            <a:endParaRPr kumimoji="0" lang="en-GB" sz="32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CasellaDiTesto 3"/>
          <p:cNvSpPr txBox="1"/>
          <p:nvPr/>
        </p:nvSpPr>
        <p:spPr>
          <a:xfrm>
            <a:off x="1229828" y="3866272"/>
            <a:ext cx="6696744" cy="1323439"/>
          </a:xfrm>
          <a:prstGeom prst="rect">
            <a:avLst/>
          </a:prstGeom>
          <a:noFill/>
        </p:spPr>
        <p:txBody>
          <a:bodyPr wrap="square" rtlCol="0">
            <a:spAutoFit/>
          </a:bodyPr>
          <a:lstStyle/>
          <a:p>
            <a:pPr algn="just"/>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Bolan et al. (2005) suggest that it is very necessary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to make explicit use of the idea of a PLC, and the terminology, and to seek a shared understanding of it in order to promote and sustain a PLC.</a:t>
            </a:r>
            <a:r>
              <a:rPr lang="en-US" sz="2000" b="1" dirty="0">
                <a:solidFill>
                  <a:schemeClr val="accent3">
                    <a:lumMod val="60000"/>
                    <a:lumOff val="40000"/>
                  </a:schemeClr>
                </a:solidFill>
                <a:effectLst>
                  <a:outerShdw blurRad="38100" dist="38100" dir="2700000" algn="tl">
                    <a:srgbClr val="000000">
                      <a:alpha val="43137"/>
                    </a:srgbClr>
                  </a:outerShdw>
                </a:effectLst>
                <a:latin typeface="+mj-lt"/>
              </a:rPr>
              <a:t>” (p. vii)</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8" name="CasellaDiTesto 3"/>
          <p:cNvSpPr txBox="1"/>
          <p:nvPr/>
        </p:nvSpPr>
        <p:spPr>
          <a:xfrm>
            <a:off x="1231496" y="5201905"/>
            <a:ext cx="6696744" cy="1015663"/>
          </a:xfrm>
          <a:prstGeom prst="rect">
            <a:avLst/>
          </a:prstGeom>
          <a:noFill/>
        </p:spPr>
        <p:txBody>
          <a:bodyPr wrap="square" rtlCol="0">
            <a:spAutoFit/>
          </a:bodyPr>
          <a:lstStyle/>
          <a:p>
            <a:pPr algn="just"/>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And that “</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each school staff will probably need to formulate its own working definition of a PLC.” (</a:t>
            </a:r>
            <a:r>
              <a:rPr lang="en-GB" sz="2000" b="1" i="1" dirty="0">
                <a:solidFill>
                  <a:schemeClr val="accent3">
                    <a:lumMod val="60000"/>
                    <a:lumOff val="40000"/>
                  </a:schemeClr>
                </a:solidFill>
                <a:effectLst>
                  <a:outerShdw blurRad="38100" dist="38100" dir="2700000" algn="tl">
                    <a:srgbClr val="000000">
                      <a:alpha val="43137"/>
                    </a:srgbClr>
                  </a:outerShdw>
                </a:effectLst>
                <a:latin typeface="+mj-lt"/>
              </a:rPr>
              <a:t>Ib.</a:t>
            </a:r>
            <a:r>
              <a:rPr lang="en-GB" sz="2000" b="1" dirty="0">
                <a:solidFill>
                  <a:schemeClr val="accent3">
                    <a:lumMod val="60000"/>
                    <a:lumOff val="40000"/>
                  </a:schemeClr>
                </a:solidFill>
                <a:effectLst>
                  <a:outerShdw blurRad="38100" dist="38100" dir="2700000" algn="tl">
                    <a:srgbClr val="000000">
                      <a:alpha val="43137"/>
                    </a:srgbClr>
                  </a:outerShdw>
                </a:effectLst>
                <a:latin typeface="+mj-lt"/>
              </a:rPr>
              <a:t>)</a:t>
            </a:r>
          </a:p>
          <a:p>
            <a:pPr algn="just"/>
            <a:r>
              <a:rPr lang="it-IT" sz="2000" b="1" dirty="0">
                <a:solidFill>
                  <a:schemeClr val="accent3">
                    <a:lumMod val="60000"/>
                    <a:lumOff val="40000"/>
                  </a:schemeClr>
                </a:solidFill>
                <a:effectLst>
                  <a:outerShdw blurRad="38100" dist="38100" dir="2700000" algn="tl">
                    <a:srgbClr val="000000">
                      <a:alpha val="43137"/>
                    </a:srgbClr>
                  </a:outerShdw>
                </a:effectLst>
                <a:latin typeface="+mj-lt"/>
              </a:rPr>
              <a:t>(Situated character of professional learning)</a:t>
            </a:r>
            <a:endParaRPr lang="en-GB" sz="2000" b="1" dirty="0">
              <a:solidFill>
                <a:schemeClr val="accent3">
                  <a:lumMod val="60000"/>
                  <a:lumOff val="40000"/>
                </a:schemeClr>
              </a:solidFill>
              <a:effectLst>
                <a:outerShdw blurRad="38100" dist="38100" dir="2700000" algn="tl">
                  <a:srgbClr val="000000">
                    <a:alpha val="43137"/>
                  </a:srgbClr>
                </a:outerShdw>
              </a:effectLst>
              <a:latin typeface="+mj-lt"/>
            </a:endParaRPr>
          </a:p>
        </p:txBody>
      </p:sp>
      <p:sp>
        <p:nvSpPr>
          <p:cNvPr id="9" name="CasellaDiTesto 8"/>
          <p:cNvSpPr txBox="1"/>
          <p:nvPr/>
        </p:nvSpPr>
        <p:spPr>
          <a:xfrm>
            <a:off x="5724128" y="6156012"/>
            <a:ext cx="2736304" cy="369332"/>
          </a:xfrm>
          <a:prstGeom prst="rect">
            <a:avLst/>
          </a:prstGeom>
          <a:noFill/>
        </p:spPr>
        <p:txBody>
          <a:bodyPr wrap="square" rtlCol="0">
            <a:spAutoFit/>
          </a:bodyPr>
          <a:lstStyle/>
          <a:p>
            <a:pPr algn="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r>
              <a:rPr lang="de-DE"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Bolam</a:t>
            </a:r>
            <a:r>
              <a:rPr lang="de-DE"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et al, 2005)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1700808"/>
            <a:ext cx="8424936" cy="452431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sz="2400" dirty="0"/>
              <a:t>Grossman, </a:t>
            </a:r>
            <a:r>
              <a:rPr lang="en-GB" sz="2400" dirty="0" err="1"/>
              <a:t>Wineburg</a:t>
            </a:r>
            <a:r>
              <a:rPr lang="en-GB" sz="2400" dirty="0"/>
              <a:t> and Woolworth’s (2001) model for the formation of teacher professional community has four dimensions</a:t>
            </a:r>
          </a:p>
          <a:p>
            <a:endParaRPr lang="en-GB" sz="2400" dirty="0"/>
          </a:p>
          <a:p>
            <a:pPr marL="449263" indent="-269875">
              <a:buFont typeface="Arial" panose="020B0604020202020204" pitchFamily="34" charset="0"/>
              <a:buChar char="•"/>
            </a:pPr>
            <a:r>
              <a:rPr lang="en-GB" sz="2400" dirty="0"/>
              <a:t>formation of group identity and norms of interaction</a:t>
            </a:r>
          </a:p>
          <a:p>
            <a:pPr marL="449263" indent="-269875">
              <a:buFont typeface="Arial" panose="020B0604020202020204" pitchFamily="34" charset="0"/>
              <a:buChar char="•"/>
            </a:pPr>
            <a:r>
              <a:rPr lang="en-GB" sz="2400" dirty="0"/>
              <a:t>understanding difference/navigating fault lines; </a:t>
            </a:r>
          </a:p>
          <a:p>
            <a:pPr marL="449263" indent="-269875">
              <a:buFont typeface="Arial" panose="020B0604020202020204" pitchFamily="34" charset="0"/>
              <a:buChar char="•"/>
            </a:pPr>
            <a:r>
              <a:rPr lang="en-GB" sz="2400" dirty="0"/>
              <a:t>negotiating tension</a:t>
            </a:r>
          </a:p>
          <a:p>
            <a:pPr marL="449263" indent="-269875">
              <a:buFont typeface="Arial" panose="020B0604020202020204" pitchFamily="34" charset="0"/>
              <a:buChar char="•"/>
            </a:pPr>
            <a:r>
              <a:rPr lang="en-GB" sz="2400" dirty="0"/>
              <a:t>taking communal responsibility for individuals’ growth. </a:t>
            </a:r>
          </a:p>
          <a:p>
            <a:endParaRPr lang="en-GB" sz="2400" dirty="0"/>
          </a:p>
          <a:p>
            <a:r>
              <a:rPr lang="en-GB" sz="2400" dirty="0"/>
              <a:t>These four dimensions point to a necessity for teachers to find a common language with which to create a collective vision for their work.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10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10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9552" y="1988840"/>
            <a:ext cx="8424936" cy="3416320"/>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it-IT" sz="2400" dirty="0"/>
              <a:t>Wenger (1998) identifies four components that define meaningful Communities of Practice</a:t>
            </a:r>
          </a:p>
          <a:p>
            <a:pPr marL="342900" indent="-342900">
              <a:buFont typeface="Arial" panose="020B0604020202020204" pitchFamily="34" charset="0"/>
              <a:buChar char="•"/>
            </a:pPr>
            <a:endParaRPr lang="en-GB" sz="2400" dirty="0"/>
          </a:p>
          <a:p>
            <a:pPr marL="360363" indent="-179388">
              <a:buFont typeface="Arial" panose="020B0604020202020204" pitchFamily="34" charset="0"/>
              <a:buChar char="•"/>
            </a:pPr>
            <a:r>
              <a:rPr lang="en-GB" sz="2400" dirty="0"/>
              <a:t> Making </a:t>
            </a:r>
            <a:r>
              <a:rPr lang="en-GB" sz="2400" dirty="0">
                <a:solidFill>
                  <a:srgbClr val="FF0000"/>
                </a:solidFill>
              </a:rPr>
              <a:t>meaning</a:t>
            </a:r>
            <a:r>
              <a:rPr lang="en-GB" sz="2400" dirty="0"/>
              <a:t> from experiences</a:t>
            </a:r>
          </a:p>
          <a:p>
            <a:pPr marL="360363" indent="-179388">
              <a:buFont typeface="Arial" panose="020B0604020202020204" pitchFamily="34" charset="0"/>
              <a:buChar char="•"/>
            </a:pPr>
            <a:r>
              <a:rPr lang="en-GB" sz="2400" dirty="0"/>
              <a:t> Actively engage in </a:t>
            </a:r>
            <a:r>
              <a:rPr lang="en-GB" sz="2400" dirty="0">
                <a:solidFill>
                  <a:srgbClr val="FF0000"/>
                </a:solidFill>
              </a:rPr>
              <a:t>practice</a:t>
            </a:r>
            <a:r>
              <a:rPr lang="en-GB" sz="2400" dirty="0"/>
              <a:t> as part of a team toward community goals</a:t>
            </a:r>
          </a:p>
          <a:p>
            <a:pPr marL="360363" indent="-179388">
              <a:buFont typeface="Arial" panose="020B0604020202020204" pitchFamily="34" charset="0"/>
              <a:buChar char="•"/>
            </a:pPr>
            <a:r>
              <a:rPr lang="en-GB" sz="2400" dirty="0">
                <a:solidFill>
                  <a:schemeClr val="accent2">
                    <a:lumMod val="60000"/>
                    <a:lumOff val="40000"/>
                  </a:schemeClr>
                </a:solidFill>
              </a:rPr>
              <a:t> </a:t>
            </a:r>
            <a:r>
              <a:rPr lang="en-GB" sz="2400" dirty="0">
                <a:solidFill>
                  <a:srgbClr val="FF0000"/>
                </a:solidFill>
              </a:rPr>
              <a:t>Community</a:t>
            </a:r>
            <a:r>
              <a:rPr lang="en-GB" sz="2400" dirty="0"/>
              <a:t> is best characterized by groups working together in addition to a social component</a:t>
            </a:r>
          </a:p>
          <a:p>
            <a:pPr marL="360363" indent="-179388">
              <a:buFont typeface="Arial" panose="020B0604020202020204" pitchFamily="34" charset="0"/>
              <a:buChar char="•"/>
            </a:pPr>
            <a:r>
              <a:rPr lang="en-GB" sz="2400" dirty="0">
                <a:solidFill>
                  <a:schemeClr val="accent2">
                    <a:lumMod val="60000"/>
                    <a:lumOff val="40000"/>
                  </a:schemeClr>
                </a:solidFill>
              </a:rPr>
              <a:t> </a:t>
            </a:r>
            <a:r>
              <a:rPr lang="en-GB" sz="2400" dirty="0">
                <a:solidFill>
                  <a:srgbClr val="FF0000"/>
                </a:solidFill>
              </a:rPr>
              <a:t>Identity</a:t>
            </a:r>
            <a:r>
              <a:rPr lang="en-GB" sz="2400" dirty="0"/>
              <a:t> is positive, continuous and full engagement by all</a:t>
            </a:r>
          </a:p>
        </p:txBody>
      </p:sp>
    </p:spTree>
    <p:extLst>
      <p:ext uri="{BB962C8B-B14F-4D97-AF65-F5344CB8AC3E}">
        <p14:creationId xmlns:p14="http://schemas.microsoft.com/office/powerpoint/2010/main" val="2620300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10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27584" y="836712"/>
            <a:ext cx="7488832" cy="523220"/>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it-IT" sz="2800" dirty="0"/>
              <a:t>Developmental stages of Community of Practice</a:t>
            </a:r>
          </a:p>
        </p:txBody>
      </p:sp>
      <p:pic>
        <p:nvPicPr>
          <p:cNvPr id="3" name="Content Placeholder 2">
            <a:extLst>
              <a:ext uri="{FF2B5EF4-FFF2-40B4-BE49-F238E27FC236}">
                <a16:creationId xmlns:a16="http://schemas.microsoft.com/office/drawing/2014/main" id="{454D0282-6ECB-4680-BB35-8951AFEE04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1857" y="1556792"/>
            <a:ext cx="7180287" cy="5031590"/>
          </a:xfrm>
          <a:noFill/>
        </p:spPr>
      </p:pic>
    </p:spTree>
    <p:extLst>
      <p:ext uri="{BB962C8B-B14F-4D97-AF65-F5344CB8AC3E}">
        <p14:creationId xmlns:p14="http://schemas.microsoft.com/office/powerpoint/2010/main" val="1039244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33D0F86-3F31-484A-8C2C-E226A8BCBE91}"/>
              </a:ext>
            </a:extLst>
          </p:cNvPr>
          <p:cNvSpPr>
            <a:spLocks noGrp="1"/>
          </p:cNvSpPr>
          <p:nvPr>
            <p:ph type="title"/>
          </p:nvPr>
        </p:nvSpPr>
        <p:spPr/>
        <p:txBody>
          <a:bodyPr/>
          <a:lstStyle/>
          <a:p>
            <a:endParaRPr lang="en-IE" altLang="en-US"/>
          </a:p>
        </p:txBody>
      </p:sp>
      <p:pic>
        <p:nvPicPr>
          <p:cNvPr id="29699" name="Picture 2">
            <a:extLst>
              <a:ext uri="{FF2B5EF4-FFF2-40B4-BE49-F238E27FC236}">
                <a16:creationId xmlns:a16="http://schemas.microsoft.com/office/drawing/2014/main" id="{1AD9066D-B571-43FE-952A-1C85EFC156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0" y="438151"/>
            <a:ext cx="8784981" cy="6156080"/>
          </a:xfrm>
          <a:noFill/>
        </p:spPr>
      </p:pic>
    </p:spTree>
    <p:extLst>
      <p:ext uri="{BB962C8B-B14F-4D97-AF65-F5344CB8AC3E}">
        <p14:creationId xmlns:p14="http://schemas.microsoft.com/office/powerpoint/2010/main" val="61171358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60955B8-8E44-4A9A-902C-FEB3A51FE922}"/>
              </a:ext>
            </a:extLst>
          </p:cNvPr>
          <p:cNvSpPr txBox="1">
            <a:spLocks/>
          </p:cNvSpPr>
          <p:nvPr/>
        </p:nvSpPr>
        <p:spPr>
          <a:xfrm>
            <a:off x="1529662" y="2276872"/>
            <a:ext cx="6084676" cy="92697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60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Researching PLC</a:t>
            </a:r>
            <a:endParaRPr kumimoji="0" lang="en-GB" sz="60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41285835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27584" y="1477228"/>
            <a:ext cx="7920880" cy="4832092"/>
          </a:xfrm>
          <a:prstGeom prst="rect">
            <a:avLst/>
          </a:prstGeom>
          <a:noFill/>
        </p:spPr>
        <p:txBody>
          <a:bodyPr wrap="square" rtlCol="0">
            <a:spAutoFit/>
          </a:bodyPr>
          <a:lstStyle/>
          <a:p>
            <a:pPr algn="just"/>
            <a:r>
              <a:rPr lang="it-IT" sz="2200" b="1" dirty="0">
                <a:solidFill>
                  <a:schemeClr val="accent3">
                    <a:lumMod val="60000"/>
                    <a:lumOff val="40000"/>
                  </a:schemeClr>
                </a:solidFill>
                <a:effectLst>
                  <a:outerShdw blurRad="38100" dist="38100" dir="2700000" algn="tl">
                    <a:srgbClr val="000000">
                      <a:alpha val="43137"/>
                    </a:srgbClr>
                  </a:outerShdw>
                </a:effectLst>
                <a:latin typeface="+mj-lt"/>
              </a:rPr>
              <a:t>Bolam et al. (2005) identify 12 dimensions of PLC development</a:t>
            </a:r>
          </a:p>
          <a:p>
            <a:pPr algn="just"/>
            <a:endParaRPr lang="it-IT" sz="2200" b="1" dirty="0">
              <a:solidFill>
                <a:schemeClr val="accent3">
                  <a:lumMod val="60000"/>
                  <a:lumOff val="40000"/>
                </a:schemeClr>
              </a:solidFill>
              <a:effectLst>
                <a:outerShdw blurRad="38100" dist="38100" dir="2700000" algn="tl">
                  <a:srgbClr val="000000">
                    <a:alpha val="43137"/>
                  </a:srgbClr>
                </a:outerShdw>
              </a:effectLst>
              <a:latin typeface="+mj-lt"/>
            </a:endParaRP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1. Shared values and vision</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2. Collective responsibility for pupils’ learning</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3. Collaboration focused on learning</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4. Professional learning: individual and collective</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5. Reflective professional enquiry</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6. Openness, networks and partnerships</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7. Inclusive membership</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8. Mutual trust, respect and support</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9. Optimising resources and structures to promote the PLC</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10. Promoting professional learning: individual and collective</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11. Evaluating and sustaining the PLC</a:t>
            </a:r>
          </a:p>
          <a:p>
            <a:pPr algn="just"/>
            <a:r>
              <a:rPr lang="en-GB" sz="2200" b="1" dirty="0">
                <a:solidFill>
                  <a:schemeClr val="accent3">
                    <a:lumMod val="60000"/>
                    <a:lumOff val="40000"/>
                  </a:schemeClr>
                </a:solidFill>
                <a:effectLst>
                  <a:outerShdw blurRad="38100" dist="38100" dir="2700000" algn="tl">
                    <a:srgbClr val="000000">
                      <a:alpha val="43137"/>
                    </a:srgbClr>
                  </a:outerShdw>
                </a:effectLst>
                <a:latin typeface="+mj-lt"/>
              </a:rPr>
              <a:t>12. Leading and managing the PLC</a:t>
            </a:r>
          </a:p>
        </p:txBody>
      </p:sp>
    </p:spTree>
    <p:extLst>
      <p:ext uri="{BB962C8B-B14F-4D97-AF65-F5344CB8AC3E}">
        <p14:creationId xmlns:p14="http://schemas.microsoft.com/office/powerpoint/2010/main" val="3325186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10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0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10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1000"/>
                                        <p:tgtEl>
                                          <p:spTgt spid="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1000"/>
                                        <p:tgtEl>
                                          <p:spTgt spid="4">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1000"/>
                                        <p:tgtEl>
                                          <p:spTgt spid="4">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fade">
                                      <p:cBhvr>
                                        <p:cTn id="31" dur="1000"/>
                                        <p:tgtEl>
                                          <p:spTgt spid="4">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fade">
                                      <p:cBhvr>
                                        <p:cTn id="34" dur="1000"/>
                                        <p:tgtEl>
                                          <p:spTgt spid="4">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1000"/>
                                        <p:tgtEl>
                                          <p:spTgt spid="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1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85900" y="1188041"/>
            <a:ext cx="6372200" cy="58477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3200" dirty="0"/>
              <a:t>POSSIBLE INDICATORS</a:t>
            </a:r>
          </a:p>
        </p:txBody>
      </p:sp>
      <p:sp>
        <p:nvSpPr>
          <p:cNvPr id="5" name="CasellaDiTesto 4"/>
          <p:cNvSpPr txBox="1"/>
          <p:nvPr/>
        </p:nvSpPr>
        <p:spPr>
          <a:xfrm>
            <a:off x="755576" y="2060848"/>
            <a:ext cx="8064896" cy="4493538"/>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US" sz="2200" dirty="0"/>
              <a:t>•  Taking needs into account</a:t>
            </a:r>
          </a:p>
          <a:p>
            <a:r>
              <a:rPr lang="en-US" sz="2200" dirty="0"/>
              <a:t>•  Taking opinions into account</a:t>
            </a:r>
          </a:p>
          <a:p>
            <a:r>
              <a:rPr lang="en-US" sz="2200" dirty="0"/>
              <a:t>•  Managing conflict</a:t>
            </a:r>
          </a:p>
          <a:p>
            <a:r>
              <a:rPr lang="en-US" sz="2200" dirty="0"/>
              <a:t>•  Valuing difference</a:t>
            </a:r>
          </a:p>
          <a:p>
            <a:r>
              <a:rPr lang="en-US" sz="2200" dirty="0"/>
              <a:t>•  Availability of tools for effective collaboration</a:t>
            </a:r>
          </a:p>
          <a:p>
            <a:r>
              <a:rPr lang="en-US" sz="2200" dirty="0"/>
              <a:t>          - online platform for sharing digital media</a:t>
            </a:r>
          </a:p>
          <a:p>
            <a:r>
              <a:rPr lang="en-US" sz="2200" dirty="0"/>
              <a:t>          - physical repository for documents, literature and teaching materials</a:t>
            </a:r>
          </a:p>
          <a:p>
            <a:r>
              <a:rPr lang="en-US" sz="2200" dirty="0"/>
              <a:t>          - online communication tools (email, forum, chat, blog)</a:t>
            </a:r>
          </a:p>
          <a:p>
            <a:r>
              <a:rPr lang="en-US" sz="2200" dirty="0"/>
              <a:t>•  Availability of space and time resources</a:t>
            </a:r>
          </a:p>
          <a:p>
            <a:r>
              <a:rPr lang="en-US" sz="2200" dirty="0"/>
              <a:t>•  Respondent’s disposition to collaborate w colleagues</a:t>
            </a:r>
          </a:p>
          <a:p>
            <a:r>
              <a:rPr lang="en-US" sz="2200" dirty="0"/>
              <a:t>•  Colleagues disposition to collaborate</a:t>
            </a:r>
          </a:p>
          <a:p>
            <a:r>
              <a:rPr lang="en-US" sz="2200" dirty="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Zenon\Desktop\Erasmus logo.png"/>
          <p:cNvPicPr>
            <a:picLocks noChangeAspect="1" noChangeArrowheads="1"/>
          </p:cNvPicPr>
          <p:nvPr/>
        </p:nvPicPr>
        <p:blipFill>
          <a:blip r:embed="rId2" cstate="print"/>
          <a:srcRect/>
          <a:stretch>
            <a:fillRect/>
          </a:stretch>
        </p:blipFill>
        <p:spPr bwMode="auto">
          <a:xfrm>
            <a:off x="2411760" y="5295218"/>
            <a:ext cx="4320480" cy="1208753"/>
          </a:xfrm>
          <a:prstGeom prst="rect">
            <a:avLst/>
          </a:prstGeom>
          <a:noFill/>
        </p:spPr>
      </p:pic>
      <p:sp>
        <p:nvSpPr>
          <p:cNvPr id="4" name="CasellaDiTesto 3"/>
          <p:cNvSpPr txBox="1"/>
          <p:nvPr/>
        </p:nvSpPr>
        <p:spPr>
          <a:xfrm>
            <a:off x="1385900" y="1268760"/>
            <a:ext cx="6372200" cy="3046988"/>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2400" dirty="0"/>
              <a:t>DISCLAIMER</a:t>
            </a:r>
          </a:p>
          <a:p>
            <a:pPr algn="ctr"/>
            <a:endParaRPr lang="it-IT" sz="2400" dirty="0"/>
          </a:p>
          <a:p>
            <a:pPr algn="ctr"/>
            <a:r>
              <a:rPr lang="en-US" sz="2400" i="1"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sz="2400" dirty="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4F4D221F-623B-417E-A5E7-DD1B37709B71}"/>
              </a:ext>
            </a:extLst>
          </p:cNvPr>
          <p:cNvSpPr txBox="1"/>
          <p:nvPr/>
        </p:nvSpPr>
        <p:spPr>
          <a:xfrm>
            <a:off x="971600" y="2479536"/>
            <a:ext cx="7488832" cy="3108543"/>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marL="457200" indent="-457200">
              <a:buFont typeface="Arial" panose="020B0604020202020204" pitchFamily="34" charset="0"/>
              <a:buChar char="•"/>
            </a:pPr>
            <a:r>
              <a:rPr lang="en-IE" sz="2800" dirty="0" smtClean="0"/>
              <a:t>Learning </a:t>
            </a:r>
            <a:r>
              <a:rPr lang="en-IE" sz="2800" dirty="0"/>
              <a:t>about you!</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Group analysis of the existing research tools</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Plenary discussion of analysis outcomes</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endParaRPr lang="en-IE" sz="2800" dirty="0"/>
          </a:p>
        </p:txBody>
      </p:sp>
      <p:sp>
        <p:nvSpPr>
          <p:cNvPr id="7" name="Titolo 1">
            <a:extLst>
              <a:ext uri="{FF2B5EF4-FFF2-40B4-BE49-F238E27FC236}">
                <a16:creationId xmlns:a16="http://schemas.microsoft.com/office/drawing/2014/main" id="{F23E2581-A71D-424B-ADB7-3E6AA713F5BB}"/>
              </a:ext>
            </a:extLst>
          </p:cNvPr>
          <p:cNvSpPr txBox="1">
            <a:spLocks/>
          </p:cNvSpPr>
          <p:nvPr/>
        </p:nvSpPr>
        <p:spPr>
          <a:xfrm>
            <a:off x="2591780" y="845840"/>
            <a:ext cx="3960440"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PLAN</a:t>
            </a:r>
            <a:endParaRPr kumimoji="0" lang="en-GB"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688321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4F4D221F-623B-417E-A5E7-DD1B37709B71}"/>
              </a:ext>
            </a:extLst>
          </p:cNvPr>
          <p:cNvSpPr txBox="1"/>
          <p:nvPr/>
        </p:nvSpPr>
        <p:spPr>
          <a:xfrm>
            <a:off x="971600" y="1844824"/>
            <a:ext cx="7488832" cy="4832092"/>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marL="457200" indent="-457200">
              <a:buFont typeface="Arial" panose="020B0604020202020204" pitchFamily="34" charset="0"/>
              <a:buChar char="•"/>
            </a:pPr>
            <a:r>
              <a:rPr lang="en-IE" sz="2800" dirty="0"/>
              <a:t>Pupils communities</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Pupil/Teacher communities</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Teacher communities</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Teacher/AINSU community</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AINSU community</a:t>
            </a:r>
          </a:p>
          <a:p>
            <a:pPr marL="457200" indent="-457200">
              <a:buFont typeface="Arial" panose="020B0604020202020204" pitchFamily="34" charset="0"/>
              <a:buChar char="•"/>
            </a:pPr>
            <a:endParaRPr lang="en-IE" sz="2800" dirty="0"/>
          </a:p>
          <a:p>
            <a:pPr marL="457200" indent="-457200">
              <a:buFont typeface="Arial" panose="020B0604020202020204" pitchFamily="34" charset="0"/>
              <a:buChar char="•"/>
            </a:pPr>
            <a:r>
              <a:rPr lang="en-IE" sz="2800" dirty="0"/>
              <a:t>AINSU/UL community</a:t>
            </a:r>
          </a:p>
        </p:txBody>
      </p:sp>
      <p:sp>
        <p:nvSpPr>
          <p:cNvPr id="7" name="Titolo 1">
            <a:extLst>
              <a:ext uri="{FF2B5EF4-FFF2-40B4-BE49-F238E27FC236}">
                <a16:creationId xmlns:a16="http://schemas.microsoft.com/office/drawing/2014/main" id="{F23E2581-A71D-424B-ADB7-3E6AA713F5BB}"/>
              </a:ext>
            </a:extLst>
          </p:cNvPr>
          <p:cNvSpPr txBox="1">
            <a:spLocks/>
          </p:cNvSpPr>
          <p:nvPr/>
        </p:nvSpPr>
        <p:spPr>
          <a:xfrm>
            <a:off x="2591780" y="845840"/>
            <a:ext cx="3960440"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LEVELS OF PLC</a:t>
            </a:r>
            <a:endParaRPr kumimoji="0" lang="en-GB"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794097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2254220"/>
            <a:ext cx="8424936" cy="3046988"/>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sz="2400" dirty="0"/>
              <a:t>What is your idea of PLC?</a:t>
            </a:r>
          </a:p>
          <a:p>
            <a:endParaRPr lang="en-GB" sz="2400" dirty="0"/>
          </a:p>
          <a:p>
            <a:r>
              <a:rPr lang="en-GB" sz="2400" dirty="0"/>
              <a:t>What is your vision about learning from your colleagues? Does this happen in your everyday experience? How does this happen? What is missing? What would promote the process?</a:t>
            </a:r>
          </a:p>
          <a:p>
            <a:endParaRPr lang="en-GB" sz="2400" dirty="0"/>
          </a:p>
          <a:p>
            <a:r>
              <a:rPr lang="en-GB" sz="2400" dirty="0"/>
              <a:t>How do you imagine the learning relationship with external experts </a:t>
            </a:r>
            <a:r>
              <a:rPr lang="en-GB" sz="2400" dirty="0" smtClean="0"/>
              <a:t>(Europe)? </a:t>
            </a:r>
            <a:r>
              <a:rPr lang="en-GB" sz="2400" dirty="0"/>
              <a:t>What do you expect from it?</a:t>
            </a:r>
          </a:p>
        </p:txBody>
      </p:sp>
      <p:sp>
        <p:nvSpPr>
          <p:cNvPr id="3" name="Titolo 1">
            <a:extLst>
              <a:ext uri="{FF2B5EF4-FFF2-40B4-BE49-F238E27FC236}">
                <a16:creationId xmlns:a16="http://schemas.microsoft.com/office/drawing/2014/main" id="{260955B8-8E44-4A9A-902C-FEB3A51FE922}"/>
              </a:ext>
            </a:extLst>
          </p:cNvPr>
          <p:cNvSpPr txBox="1">
            <a:spLocks/>
          </p:cNvSpPr>
          <p:nvPr/>
        </p:nvSpPr>
        <p:spPr>
          <a:xfrm>
            <a:off x="2357754" y="845840"/>
            <a:ext cx="4428492" cy="926976"/>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3600" b="1" dirty="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LEARNING ABOUT YOU</a:t>
            </a:r>
            <a:endParaRPr kumimoji="0" lang="en-GB"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20587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1844824"/>
            <a:ext cx="8424936" cy="4524315"/>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sz="2400" dirty="0"/>
              <a:t>Are the questions/indicators appropriate to research PLCs at the four different levels? Which are (in)appropriate for what level? What important indicators are missing?</a:t>
            </a:r>
          </a:p>
          <a:p>
            <a:endParaRPr lang="en-GB" sz="2400" dirty="0"/>
          </a:p>
          <a:p>
            <a:r>
              <a:rPr lang="en-GB" sz="2400" dirty="0"/>
              <a:t>What are the core indicators for the different levels? Are there differences?</a:t>
            </a:r>
          </a:p>
          <a:p>
            <a:endParaRPr lang="en-GB" sz="2400" dirty="0"/>
          </a:p>
          <a:p>
            <a:r>
              <a:rPr lang="en-GB" sz="2400" dirty="0"/>
              <a:t>What would be the different forms of evidence you could collect in schools in relation to the indicators? What methods/approaches could to collect this evidence (e.g., questionnaire, interview, focus group) and what are the advantages and disadvantages of each approach?</a:t>
            </a:r>
          </a:p>
        </p:txBody>
      </p:sp>
      <p:sp>
        <p:nvSpPr>
          <p:cNvPr id="3" name="Titolo 1">
            <a:extLst>
              <a:ext uri="{FF2B5EF4-FFF2-40B4-BE49-F238E27FC236}">
                <a16:creationId xmlns:a16="http://schemas.microsoft.com/office/drawing/2014/main" id="{260955B8-8E44-4A9A-902C-FEB3A51FE922}"/>
              </a:ext>
            </a:extLst>
          </p:cNvPr>
          <p:cNvSpPr txBox="1">
            <a:spLocks/>
          </p:cNvSpPr>
          <p:nvPr/>
        </p:nvSpPr>
        <p:spPr>
          <a:xfrm>
            <a:off x="2591780" y="845840"/>
            <a:ext cx="3960440"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3600" b="1" dirty="0">
                <a:solidFill>
                  <a:schemeClr val="accent3">
                    <a:lumMod val="60000"/>
                    <a:lumOff val="40000"/>
                  </a:schemeClr>
                </a:solidFill>
                <a:effectLst>
                  <a:outerShdw blurRad="38100" dist="38100" dir="2700000" algn="tl">
                    <a:srgbClr val="000000">
                      <a:alpha val="43137"/>
                    </a:srgbClr>
                  </a:outerShdw>
                </a:effectLst>
                <a:latin typeface="+mj-lt"/>
                <a:ea typeface="+mj-ea"/>
                <a:cs typeface="+mj-cs"/>
              </a:rPr>
              <a:t>ANALYSIS TOPICS</a:t>
            </a:r>
            <a:endParaRPr kumimoji="0" lang="en-GB"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73737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2408689"/>
            <a:ext cx="7632848" cy="3108543"/>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sz="2800" dirty="0"/>
              <a:t>What are the possible weaknesses of these tools? </a:t>
            </a:r>
          </a:p>
          <a:p>
            <a:endParaRPr lang="en-GB" sz="2800" dirty="0"/>
          </a:p>
          <a:p>
            <a:r>
              <a:rPr lang="en-GB" sz="2800" dirty="0"/>
              <a:t>What are the possible barriers to effective data collection? </a:t>
            </a:r>
          </a:p>
          <a:p>
            <a:endParaRPr lang="en-GB" sz="2800" dirty="0"/>
          </a:p>
          <a:p>
            <a:r>
              <a:rPr lang="en-GB" sz="2800" dirty="0"/>
              <a:t>What do you plan to do with the data you collect? </a:t>
            </a:r>
          </a:p>
          <a:p>
            <a:r>
              <a:rPr lang="en-GB" sz="2800" dirty="0"/>
              <a:t>How will it inform your future work with schools?</a:t>
            </a:r>
          </a:p>
        </p:txBody>
      </p:sp>
      <p:sp>
        <p:nvSpPr>
          <p:cNvPr id="4" name="Titolo 1">
            <a:extLst>
              <a:ext uri="{FF2B5EF4-FFF2-40B4-BE49-F238E27FC236}">
                <a16:creationId xmlns:a16="http://schemas.microsoft.com/office/drawing/2014/main" id="{C04BAECF-BBF7-4E81-9FA3-8D9689C71AFE}"/>
              </a:ext>
            </a:extLst>
          </p:cNvPr>
          <p:cNvSpPr txBox="1">
            <a:spLocks/>
          </p:cNvSpPr>
          <p:nvPr/>
        </p:nvSpPr>
        <p:spPr>
          <a:xfrm>
            <a:off x="1565666" y="845840"/>
            <a:ext cx="6012668"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FURTHER DISCUSSION TOPICS</a:t>
            </a:r>
            <a:endParaRPr kumimoji="0" lang="en-GB"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156846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79712" y="2956010"/>
            <a:ext cx="5256584" cy="2677656"/>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it-IT" sz="2800" dirty="0"/>
              <a:t>P</a:t>
            </a:r>
            <a:r>
              <a:rPr lang="en-GB" sz="2800" dirty="0"/>
              <a:t>ERSONAL CODE:</a:t>
            </a:r>
          </a:p>
          <a:p>
            <a:r>
              <a:rPr lang="en-GB" sz="2800" dirty="0"/>
              <a:t>S (for AINSU)</a:t>
            </a:r>
          </a:p>
          <a:p>
            <a:r>
              <a:rPr lang="en-GB" sz="2800" dirty="0"/>
              <a:t>MOTHER’S DAY OF BIRTH (XX)</a:t>
            </a:r>
          </a:p>
          <a:p>
            <a:r>
              <a:rPr lang="en-GB" sz="2800" dirty="0"/>
              <a:t>MOTHER’S MONTH OF BIRTH (XX)</a:t>
            </a:r>
          </a:p>
          <a:p>
            <a:r>
              <a:rPr lang="en-GB" sz="2800" dirty="0"/>
              <a:t>MOTHER’S YEAR OF BIRTH (XX)</a:t>
            </a:r>
          </a:p>
          <a:p>
            <a:r>
              <a:rPr lang="en-GB" sz="2800" dirty="0"/>
              <a:t>NUMBER OF SIBLINGS (XX)</a:t>
            </a:r>
          </a:p>
        </p:txBody>
      </p:sp>
      <p:sp>
        <p:nvSpPr>
          <p:cNvPr id="4" name="Titolo 1">
            <a:extLst>
              <a:ext uri="{FF2B5EF4-FFF2-40B4-BE49-F238E27FC236}">
                <a16:creationId xmlns:a16="http://schemas.microsoft.com/office/drawing/2014/main" id="{C04BAECF-BBF7-4E81-9FA3-8D9689C71AFE}"/>
              </a:ext>
            </a:extLst>
          </p:cNvPr>
          <p:cNvSpPr txBox="1">
            <a:spLocks/>
          </p:cNvSpPr>
          <p:nvPr/>
        </p:nvSpPr>
        <p:spPr>
          <a:xfrm>
            <a:off x="1565666" y="845840"/>
            <a:ext cx="6012668"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HOMEWORK</a:t>
            </a:r>
            <a:endParaRPr kumimoji="0" lang="en-GB"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6" name="CasellaDiTesto 4">
            <a:extLst>
              <a:ext uri="{FF2B5EF4-FFF2-40B4-BE49-F238E27FC236}">
                <a16:creationId xmlns:a16="http://schemas.microsoft.com/office/drawing/2014/main" id="{0EF5B1C8-134C-4F21-A487-3E79D226F61B}"/>
              </a:ext>
            </a:extLst>
          </p:cNvPr>
          <p:cNvSpPr txBox="1"/>
          <p:nvPr/>
        </p:nvSpPr>
        <p:spPr>
          <a:xfrm>
            <a:off x="907976" y="1916832"/>
            <a:ext cx="7632848" cy="646331"/>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3600" i="1" dirty="0"/>
              <a:t>Let’s try the quantitative tool!</a:t>
            </a:r>
          </a:p>
        </p:txBody>
      </p:sp>
      <p:sp>
        <p:nvSpPr>
          <p:cNvPr id="7" name="CasellaDiTesto 4">
            <a:extLst>
              <a:ext uri="{FF2B5EF4-FFF2-40B4-BE49-F238E27FC236}">
                <a16:creationId xmlns:a16="http://schemas.microsoft.com/office/drawing/2014/main" id="{94167D40-745B-4A86-BE76-A73470F6E59A}"/>
              </a:ext>
            </a:extLst>
          </p:cNvPr>
          <p:cNvSpPr txBox="1"/>
          <p:nvPr/>
        </p:nvSpPr>
        <p:spPr>
          <a:xfrm>
            <a:off x="6579332" y="2983592"/>
            <a:ext cx="2025116" cy="2677656"/>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it-IT" sz="2800" i="1" dirty="0">
                <a:solidFill>
                  <a:srgbClr val="FF0000"/>
                </a:solidFill>
              </a:rPr>
              <a:t>Francesco</a:t>
            </a:r>
            <a:r>
              <a:rPr lang="it-IT" sz="2800" dirty="0">
                <a:solidFill>
                  <a:srgbClr val="FF0000"/>
                </a:solidFill>
              </a:rPr>
              <a:t>:</a:t>
            </a:r>
            <a:endParaRPr lang="en-GB" sz="2800" dirty="0">
              <a:solidFill>
                <a:srgbClr val="FF0000"/>
              </a:solidFill>
            </a:endParaRPr>
          </a:p>
          <a:p>
            <a:r>
              <a:rPr lang="en-GB" sz="2800" dirty="0" smtClean="0">
                <a:solidFill>
                  <a:srgbClr val="FF0000"/>
                </a:solidFill>
              </a:rPr>
              <a:t>ASU</a:t>
            </a:r>
            <a:endParaRPr lang="en-GB" sz="2800" dirty="0">
              <a:solidFill>
                <a:srgbClr val="FF0000"/>
              </a:solidFill>
            </a:endParaRPr>
          </a:p>
          <a:p>
            <a:r>
              <a:rPr lang="en-GB" sz="2800" dirty="0">
                <a:solidFill>
                  <a:srgbClr val="FF0000"/>
                </a:solidFill>
              </a:rPr>
              <a:t>26</a:t>
            </a:r>
          </a:p>
          <a:p>
            <a:r>
              <a:rPr lang="en-GB" sz="2800" dirty="0">
                <a:solidFill>
                  <a:srgbClr val="FF0000"/>
                </a:solidFill>
              </a:rPr>
              <a:t>03</a:t>
            </a:r>
          </a:p>
          <a:p>
            <a:r>
              <a:rPr lang="en-GB" sz="2800" dirty="0">
                <a:solidFill>
                  <a:srgbClr val="FF0000"/>
                </a:solidFill>
              </a:rPr>
              <a:t>40</a:t>
            </a:r>
          </a:p>
          <a:p>
            <a:r>
              <a:rPr lang="en-GB" sz="2800" dirty="0">
                <a:solidFill>
                  <a:srgbClr val="FF0000"/>
                </a:solidFill>
              </a:rPr>
              <a:t>01</a:t>
            </a:r>
          </a:p>
        </p:txBody>
      </p:sp>
      <p:sp>
        <p:nvSpPr>
          <p:cNvPr id="8" name="CasellaDiTesto 4">
            <a:extLst>
              <a:ext uri="{FF2B5EF4-FFF2-40B4-BE49-F238E27FC236}">
                <a16:creationId xmlns:a16="http://schemas.microsoft.com/office/drawing/2014/main" id="{FC756E1C-A97D-4C75-B1DA-DA49330049CE}"/>
              </a:ext>
            </a:extLst>
          </p:cNvPr>
          <p:cNvSpPr txBox="1"/>
          <p:nvPr/>
        </p:nvSpPr>
        <p:spPr>
          <a:xfrm>
            <a:off x="2594930" y="5764903"/>
            <a:ext cx="3954140" cy="523220"/>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it-IT" sz="2800" i="1" dirty="0">
                <a:solidFill>
                  <a:srgbClr val="FF0000"/>
                </a:solidFill>
              </a:rPr>
              <a:t>Francesco</a:t>
            </a:r>
            <a:r>
              <a:rPr lang="it-IT" sz="2800" dirty="0">
                <a:solidFill>
                  <a:srgbClr val="FF0000"/>
                </a:solidFill>
              </a:rPr>
              <a:t>: </a:t>
            </a:r>
            <a:r>
              <a:rPr lang="en-GB" sz="2800" dirty="0">
                <a:solidFill>
                  <a:srgbClr val="FF0000"/>
                </a:solidFill>
              </a:rPr>
              <a:t>S26034001</a:t>
            </a:r>
          </a:p>
        </p:txBody>
      </p:sp>
    </p:spTree>
    <p:extLst>
      <p:ext uri="{BB962C8B-B14F-4D97-AF65-F5344CB8AC3E}">
        <p14:creationId xmlns:p14="http://schemas.microsoft.com/office/powerpoint/2010/main" val="2153693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1" nodeType="clickEffect">
                                  <p:stCondLst>
                                    <p:cond delay="0"/>
                                  </p:stCondLst>
                                  <p:childTnLst>
                                    <p:animMotion origin="layout" path="M 5.55556E-7 2.59259E-6 L -0.10625 -0.00023 " pathEditMode="relative" rAng="0" ptsTypes="AA">
                                      <p:cBhvr>
                                        <p:cTn id="16" dur="2000" fill="hold"/>
                                        <p:tgtEl>
                                          <p:spTgt spid="5"/>
                                        </p:tgtEl>
                                        <p:attrNameLst>
                                          <p:attrName>ppt_x</p:attrName>
                                          <p:attrName>ppt_y</p:attrName>
                                        </p:attrNameLst>
                                      </p:cBhvr>
                                      <p:rCtr x="-5313" y="-23"/>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500"/>
                                        <p:tgtEl>
                                          <p:spTgt spid="7">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55085" y="2707179"/>
            <a:ext cx="7416824" cy="4832092"/>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it-IT" sz="2800" dirty="0"/>
              <a:t>ESTABLISH PROJECT MATERIALS</a:t>
            </a:r>
          </a:p>
          <a:p>
            <a:endParaRPr lang="it-IT" sz="2800" dirty="0"/>
          </a:p>
          <a:p>
            <a:r>
              <a:rPr lang="it-IT" sz="2800" dirty="0"/>
              <a:t>Renewable Energy</a:t>
            </a:r>
          </a:p>
          <a:p>
            <a:r>
              <a:rPr lang="en-GB" sz="2800" dirty="0">
                <a:hlinkClick r:id="rId2"/>
              </a:rPr>
              <a:t>http://www.establish-fp7.eu/resources/units/renewable-energy.html</a:t>
            </a:r>
            <a:endParaRPr lang="en-GB" sz="2800" dirty="0"/>
          </a:p>
          <a:p>
            <a:endParaRPr lang="it-IT" sz="2800" dirty="0"/>
          </a:p>
          <a:p>
            <a:r>
              <a:rPr lang="it-IT" sz="2800" dirty="0"/>
              <a:t>Cosmetics</a:t>
            </a:r>
          </a:p>
          <a:p>
            <a:r>
              <a:rPr lang="en-GB" sz="2800" dirty="0">
                <a:hlinkClick r:id="rId3"/>
              </a:rPr>
              <a:t>http://www.establish-fp7.eu/resources/units/cosmetics.html</a:t>
            </a:r>
            <a:endParaRPr lang="en-GB" sz="2800" dirty="0"/>
          </a:p>
          <a:p>
            <a:endParaRPr lang="en-GB" sz="2800" dirty="0"/>
          </a:p>
          <a:p>
            <a:endParaRPr lang="en-GB" sz="2800" dirty="0"/>
          </a:p>
        </p:txBody>
      </p:sp>
      <p:sp>
        <p:nvSpPr>
          <p:cNvPr id="4" name="Titolo 1">
            <a:extLst>
              <a:ext uri="{FF2B5EF4-FFF2-40B4-BE49-F238E27FC236}">
                <a16:creationId xmlns:a16="http://schemas.microsoft.com/office/drawing/2014/main" id="{C04BAECF-BBF7-4E81-9FA3-8D9689C71AFE}"/>
              </a:ext>
            </a:extLst>
          </p:cNvPr>
          <p:cNvSpPr txBox="1">
            <a:spLocks/>
          </p:cNvSpPr>
          <p:nvPr/>
        </p:nvSpPr>
        <p:spPr>
          <a:xfrm>
            <a:off x="1565666" y="845840"/>
            <a:ext cx="6012668" cy="92697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rPr>
              <a:t>HOMEWORK</a:t>
            </a:r>
            <a:endParaRPr kumimoji="0" lang="en-GB" sz="3600" b="1" i="0" u="none" strike="noStrike" kern="1200"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6" name="CasellaDiTesto 4">
            <a:extLst>
              <a:ext uri="{FF2B5EF4-FFF2-40B4-BE49-F238E27FC236}">
                <a16:creationId xmlns:a16="http://schemas.microsoft.com/office/drawing/2014/main" id="{0EF5B1C8-134C-4F21-A487-3E79D226F61B}"/>
              </a:ext>
            </a:extLst>
          </p:cNvPr>
          <p:cNvSpPr txBox="1"/>
          <p:nvPr/>
        </p:nvSpPr>
        <p:spPr>
          <a:xfrm>
            <a:off x="907976" y="1916832"/>
            <a:ext cx="7632848" cy="646331"/>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pPr algn="ctr"/>
            <a:r>
              <a:rPr lang="en-GB" sz="3600" i="1" dirty="0"/>
              <a:t>Let</a:t>
            </a:r>
            <a:r>
              <a:rPr lang="it-IT" sz="3600" i="1" dirty="0"/>
              <a:t>’s check existing STEM materials</a:t>
            </a:r>
            <a:r>
              <a:rPr lang="en-GB" sz="3600" i="1" dirty="0"/>
              <a:t>!</a:t>
            </a:r>
          </a:p>
        </p:txBody>
      </p:sp>
    </p:spTree>
    <p:extLst>
      <p:ext uri="{BB962C8B-B14F-4D97-AF65-F5344CB8AC3E}">
        <p14:creationId xmlns:p14="http://schemas.microsoft.com/office/powerpoint/2010/main" val="2365390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none" rtlCol="0">
        <a:spAutoFit/>
      </a:bodyPr>
      <a:lstStyle>
        <a:defPPr>
          <a:buFont typeface="Arial" pitchFamily="34" charset="0"/>
          <a:buChar char="•"/>
          <a:defRPr sz="22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1128</Words>
  <Application>Microsoft Office PowerPoint</Application>
  <PresentationFormat>On-screen Show (4:3)</PresentationFormat>
  <Paragraphs>141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Constantia</vt:lpstr>
      <vt:lpstr>Wingdings 2</vt:lpstr>
      <vt:lpstr>Equinozio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formal and informal   Lessons learnt in the  framework of PENCIL</dc:title>
  <dc:creator>zenon</dc:creator>
  <cp:lastModifiedBy>AUC</cp:lastModifiedBy>
  <cp:revision>876</cp:revision>
  <dcterms:created xsi:type="dcterms:W3CDTF">2007-11-12T18:11:56Z</dcterms:created>
  <dcterms:modified xsi:type="dcterms:W3CDTF">2018-01-08T11:48:41Z</dcterms:modified>
</cp:coreProperties>
</file>