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314" r:id="rId3"/>
    <p:sldId id="257" r:id="rId4"/>
    <p:sldId id="269" r:id="rId5"/>
    <p:sldId id="274" r:id="rId6"/>
    <p:sldId id="277" r:id="rId7"/>
    <p:sldId id="282" r:id="rId8"/>
    <p:sldId id="280" r:id="rId9"/>
    <p:sldId id="281" r:id="rId10"/>
    <p:sldId id="283" r:id="rId11"/>
    <p:sldId id="297" r:id="rId12"/>
    <p:sldId id="285" r:id="rId13"/>
    <p:sldId id="306" r:id="rId14"/>
    <p:sldId id="303" r:id="rId15"/>
    <p:sldId id="272" r:id="rId16"/>
    <p:sldId id="279" r:id="rId17"/>
    <p:sldId id="294" r:id="rId18"/>
    <p:sldId id="299" r:id="rId19"/>
    <p:sldId id="302" r:id="rId20"/>
    <p:sldId id="298" r:id="rId21"/>
    <p:sldId id="316" r:id="rId22"/>
    <p:sldId id="307" r:id="rId23"/>
    <p:sldId id="308" r:id="rId24"/>
    <p:sldId id="309" r:id="rId25"/>
    <p:sldId id="310" r:id="rId26"/>
    <p:sldId id="296" r:id="rId27"/>
    <p:sldId id="317" r:id="rId28"/>
    <p:sldId id="305" r:id="rId29"/>
    <p:sldId id="26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11" autoAdjust="0"/>
  </p:normalViewPr>
  <p:slideViewPr>
    <p:cSldViewPr>
      <p:cViewPr varScale="1">
        <p:scale>
          <a:sx n="57" d="100"/>
          <a:sy n="57" d="100"/>
        </p:scale>
        <p:origin x="2364" y="6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A7B77-EABA-4D89-9BD4-52A5872B54BB}" type="doc">
      <dgm:prSet loTypeId="urn:microsoft.com/office/officeart/2005/8/layout/cycle8" loCatId="cycle" qsTypeId="urn:microsoft.com/office/officeart/2005/8/quickstyle/simple1" qsCatId="simple" csTypeId="urn:microsoft.com/office/officeart/2005/8/colors/accent1_2" csCatId="accent1" phldr="1"/>
      <dgm:spPr/>
    </dgm:pt>
    <dgm:pt modelId="{66A29B9F-E332-4E2B-AEEA-AA347D4774BB}">
      <dgm:prSet phldrT="[Text]"/>
      <dgm:spPr>
        <a:solidFill>
          <a:schemeClr val="accent2">
            <a:lumMod val="75000"/>
          </a:schemeClr>
        </a:solidFill>
      </dgm:spPr>
      <dgm:t>
        <a:bodyPr/>
        <a:lstStyle/>
        <a:p>
          <a:r>
            <a:rPr lang="en-IE" dirty="0" smtClean="0"/>
            <a:t>Practice</a:t>
          </a:r>
          <a:endParaRPr lang="en-IE" dirty="0"/>
        </a:p>
      </dgm:t>
    </dgm:pt>
    <dgm:pt modelId="{11E13FF6-5D20-4382-A5E4-7A68569438C3}" type="parTrans" cxnId="{DD0DCDF4-9C10-47CB-86A8-149BAA325FBD}">
      <dgm:prSet/>
      <dgm:spPr/>
      <dgm:t>
        <a:bodyPr/>
        <a:lstStyle/>
        <a:p>
          <a:endParaRPr lang="en-IE"/>
        </a:p>
      </dgm:t>
    </dgm:pt>
    <dgm:pt modelId="{AFBF858D-2147-4BA8-B3D7-B30610EBE389}" type="sibTrans" cxnId="{DD0DCDF4-9C10-47CB-86A8-149BAA325FBD}">
      <dgm:prSet/>
      <dgm:spPr/>
      <dgm:t>
        <a:bodyPr/>
        <a:lstStyle/>
        <a:p>
          <a:endParaRPr lang="en-IE"/>
        </a:p>
      </dgm:t>
    </dgm:pt>
    <dgm:pt modelId="{0C3C53AD-C735-4E15-AD6B-0CA9AA79691F}">
      <dgm:prSet phldrT="[Text]"/>
      <dgm:spPr>
        <a:solidFill>
          <a:schemeClr val="accent2">
            <a:lumMod val="50000"/>
          </a:schemeClr>
        </a:solidFill>
      </dgm:spPr>
      <dgm:t>
        <a:bodyPr/>
        <a:lstStyle/>
        <a:p>
          <a:r>
            <a:rPr lang="en-IE" dirty="0" smtClean="0"/>
            <a:t>Beliefs and Values</a:t>
          </a:r>
          <a:endParaRPr lang="en-IE" dirty="0"/>
        </a:p>
      </dgm:t>
    </dgm:pt>
    <dgm:pt modelId="{F070BC66-A082-4770-977F-069F12C67062}" type="parTrans" cxnId="{1E100C02-18D2-4380-9955-EF42F91562D0}">
      <dgm:prSet/>
      <dgm:spPr/>
      <dgm:t>
        <a:bodyPr/>
        <a:lstStyle/>
        <a:p>
          <a:endParaRPr lang="en-IE"/>
        </a:p>
      </dgm:t>
    </dgm:pt>
    <dgm:pt modelId="{B3483732-EF17-44D8-AC2C-6C4AA39822B2}" type="sibTrans" cxnId="{1E100C02-18D2-4380-9955-EF42F91562D0}">
      <dgm:prSet/>
      <dgm:spPr/>
      <dgm:t>
        <a:bodyPr/>
        <a:lstStyle/>
        <a:p>
          <a:endParaRPr lang="en-IE"/>
        </a:p>
      </dgm:t>
    </dgm:pt>
    <dgm:pt modelId="{3429670E-B232-4818-B37A-FC58B66F5762}">
      <dgm:prSet phldrT="[Text]"/>
      <dgm:spPr>
        <a:solidFill>
          <a:schemeClr val="accent2">
            <a:lumMod val="40000"/>
            <a:lumOff val="60000"/>
          </a:schemeClr>
        </a:solidFill>
      </dgm:spPr>
      <dgm:t>
        <a:bodyPr/>
        <a:lstStyle/>
        <a:p>
          <a:r>
            <a:rPr lang="en-IE" dirty="0" smtClean="0"/>
            <a:t>Content	</a:t>
          </a:r>
          <a:endParaRPr lang="en-IE" dirty="0"/>
        </a:p>
      </dgm:t>
    </dgm:pt>
    <dgm:pt modelId="{E10089E8-BAE4-4103-85ED-D527D9FC7752}" type="parTrans" cxnId="{5B05D476-807E-4163-9FC8-BF0511A763CB}">
      <dgm:prSet/>
      <dgm:spPr/>
      <dgm:t>
        <a:bodyPr/>
        <a:lstStyle/>
        <a:p>
          <a:endParaRPr lang="en-IE"/>
        </a:p>
      </dgm:t>
    </dgm:pt>
    <dgm:pt modelId="{15909ECF-E4F5-4E3D-AD2A-3F029073895A}" type="sibTrans" cxnId="{5B05D476-807E-4163-9FC8-BF0511A763CB}">
      <dgm:prSet/>
      <dgm:spPr/>
      <dgm:t>
        <a:bodyPr/>
        <a:lstStyle/>
        <a:p>
          <a:endParaRPr lang="en-IE"/>
        </a:p>
      </dgm:t>
    </dgm:pt>
    <dgm:pt modelId="{5FD8E559-C3FA-44ED-A2B4-8CEC2C42CA4B}" type="pres">
      <dgm:prSet presAssocID="{ACCA7B77-EABA-4D89-9BD4-52A5872B54BB}" presName="compositeShape" presStyleCnt="0">
        <dgm:presLayoutVars>
          <dgm:chMax val="7"/>
          <dgm:dir/>
          <dgm:resizeHandles val="exact"/>
        </dgm:presLayoutVars>
      </dgm:prSet>
      <dgm:spPr/>
    </dgm:pt>
    <dgm:pt modelId="{F7517D11-1FF4-4A57-947E-427AE5669CFD}" type="pres">
      <dgm:prSet presAssocID="{ACCA7B77-EABA-4D89-9BD4-52A5872B54BB}" presName="wedge1" presStyleLbl="node1" presStyleIdx="0" presStyleCnt="3"/>
      <dgm:spPr/>
      <dgm:t>
        <a:bodyPr/>
        <a:lstStyle/>
        <a:p>
          <a:endParaRPr lang="en-IE"/>
        </a:p>
      </dgm:t>
    </dgm:pt>
    <dgm:pt modelId="{55A6E388-E45A-46BD-BEA4-A3AF9383EECB}" type="pres">
      <dgm:prSet presAssocID="{ACCA7B77-EABA-4D89-9BD4-52A5872B54BB}" presName="dummy1a" presStyleCnt="0"/>
      <dgm:spPr/>
    </dgm:pt>
    <dgm:pt modelId="{30A18890-691F-4815-901F-B633066A8B0E}" type="pres">
      <dgm:prSet presAssocID="{ACCA7B77-EABA-4D89-9BD4-52A5872B54BB}" presName="dummy1b" presStyleCnt="0"/>
      <dgm:spPr/>
    </dgm:pt>
    <dgm:pt modelId="{B8DF36F0-9BE1-4041-8793-D6CEB7D5CEF1}" type="pres">
      <dgm:prSet presAssocID="{ACCA7B77-EABA-4D89-9BD4-52A5872B54BB}" presName="wedge1Tx" presStyleLbl="node1" presStyleIdx="0" presStyleCnt="3">
        <dgm:presLayoutVars>
          <dgm:chMax val="0"/>
          <dgm:chPref val="0"/>
          <dgm:bulletEnabled val="1"/>
        </dgm:presLayoutVars>
      </dgm:prSet>
      <dgm:spPr/>
      <dgm:t>
        <a:bodyPr/>
        <a:lstStyle/>
        <a:p>
          <a:endParaRPr lang="en-IE"/>
        </a:p>
      </dgm:t>
    </dgm:pt>
    <dgm:pt modelId="{ACF61C3A-50F0-4D99-A14F-984E5B929D86}" type="pres">
      <dgm:prSet presAssocID="{ACCA7B77-EABA-4D89-9BD4-52A5872B54BB}" presName="wedge2" presStyleLbl="node1" presStyleIdx="1" presStyleCnt="3"/>
      <dgm:spPr/>
      <dgm:t>
        <a:bodyPr/>
        <a:lstStyle/>
        <a:p>
          <a:endParaRPr lang="en-IE"/>
        </a:p>
      </dgm:t>
    </dgm:pt>
    <dgm:pt modelId="{615C00B9-3AA6-4581-8A41-39EC64AB9EBB}" type="pres">
      <dgm:prSet presAssocID="{ACCA7B77-EABA-4D89-9BD4-52A5872B54BB}" presName="dummy2a" presStyleCnt="0"/>
      <dgm:spPr/>
    </dgm:pt>
    <dgm:pt modelId="{2992A7FE-331E-4B6D-9F55-98E8E2897587}" type="pres">
      <dgm:prSet presAssocID="{ACCA7B77-EABA-4D89-9BD4-52A5872B54BB}" presName="dummy2b" presStyleCnt="0"/>
      <dgm:spPr/>
    </dgm:pt>
    <dgm:pt modelId="{1BAF4E1C-0F06-4CB4-AE5A-E20D7E6A7CA0}" type="pres">
      <dgm:prSet presAssocID="{ACCA7B77-EABA-4D89-9BD4-52A5872B54BB}" presName="wedge2Tx" presStyleLbl="node1" presStyleIdx="1" presStyleCnt="3">
        <dgm:presLayoutVars>
          <dgm:chMax val="0"/>
          <dgm:chPref val="0"/>
          <dgm:bulletEnabled val="1"/>
        </dgm:presLayoutVars>
      </dgm:prSet>
      <dgm:spPr/>
      <dgm:t>
        <a:bodyPr/>
        <a:lstStyle/>
        <a:p>
          <a:endParaRPr lang="en-IE"/>
        </a:p>
      </dgm:t>
    </dgm:pt>
    <dgm:pt modelId="{27297831-9BE9-43D9-B4AE-07EEF24A5ADA}" type="pres">
      <dgm:prSet presAssocID="{ACCA7B77-EABA-4D89-9BD4-52A5872B54BB}" presName="wedge3" presStyleLbl="node1" presStyleIdx="2" presStyleCnt="3"/>
      <dgm:spPr/>
      <dgm:t>
        <a:bodyPr/>
        <a:lstStyle/>
        <a:p>
          <a:endParaRPr lang="en-IE"/>
        </a:p>
      </dgm:t>
    </dgm:pt>
    <dgm:pt modelId="{3A9F4344-7D7D-40A8-9EB1-831CEAF2B089}" type="pres">
      <dgm:prSet presAssocID="{ACCA7B77-EABA-4D89-9BD4-52A5872B54BB}" presName="dummy3a" presStyleCnt="0"/>
      <dgm:spPr/>
    </dgm:pt>
    <dgm:pt modelId="{BD87778F-932B-42B0-BF84-D4605750AAAD}" type="pres">
      <dgm:prSet presAssocID="{ACCA7B77-EABA-4D89-9BD4-52A5872B54BB}" presName="dummy3b" presStyleCnt="0"/>
      <dgm:spPr/>
    </dgm:pt>
    <dgm:pt modelId="{03D7E59E-3869-4274-B05C-C28EC8BA68C5}" type="pres">
      <dgm:prSet presAssocID="{ACCA7B77-EABA-4D89-9BD4-52A5872B54BB}" presName="wedge3Tx" presStyleLbl="node1" presStyleIdx="2" presStyleCnt="3">
        <dgm:presLayoutVars>
          <dgm:chMax val="0"/>
          <dgm:chPref val="0"/>
          <dgm:bulletEnabled val="1"/>
        </dgm:presLayoutVars>
      </dgm:prSet>
      <dgm:spPr/>
      <dgm:t>
        <a:bodyPr/>
        <a:lstStyle/>
        <a:p>
          <a:endParaRPr lang="en-IE"/>
        </a:p>
      </dgm:t>
    </dgm:pt>
    <dgm:pt modelId="{0DB97DD5-25C3-448F-8B7C-5D1C8493503A}" type="pres">
      <dgm:prSet presAssocID="{AFBF858D-2147-4BA8-B3D7-B30610EBE389}" presName="arrowWedge1" presStyleLbl="fgSibTrans2D1" presStyleIdx="0" presStyleCnt="3"/>
      <dgm:spPr/>
    </dgm:pt>
    <dgm:pt modelId="{197B1FB6-859D-45FC-89D1-DDB7B4D7D79E}" type="pres">
      <dgm:prSet presAssocID="{B3483732-EF17-44D8-AC2C-6C4AA39822B2}" presName="arrowWedge2" presStyleLbl="fgSibTrans2D1" presStyleIdx="1" presStyleCnt="3"/>
      <dgm:spPr/>
    </dgm:pt>
    <dgm:pt modelId="{3087A0B6-EF6F-411D-B2FF-0DB52680F1D4}" type="pres">
      <dgm:prSet presAssocID="{15909ECF-E4F5-4E3D-AD2A-3F029073895A}" presName="arrowWedge3" presStyleLbl="fgSibTrans2D1" presStyleIdx="2" presStyleCnt="3"/>
      <dgm:spPr>
        <a:ln>
          <a:solidFill>
            <a:schemeClr val="accent2">
              <a:lumMod val="20000"/>
              <a:lumOff val="80000"/>
            </a:schemeClr>
          </a:solidFill>
        </a:ln>
      </dgm:spPr>
    </dgm:pt>
  </dgm:ptLst>
  <dgm:cxnLst>
    <dgm:cxn modelId="{4ACEBFC2-B0A9-474E-9396-25E541549F7D}" type="presOf" srcId="{66A29B9F-E332-4E2B-AEEA-AA347D4774BB}" destId="{F7517D11-1FF4-4A57-947E-427AE5669CFD}" srcOrd="0" destOrd="0" presId="urn:microsoft.com/office/officeart/2005/8/layout/cycle8"/>
    <dgm:cxn modelId="{DD0DCDF4-9C10-47CB-86A8-149BAA325FBD}" srcId="{ACCA7B77-EABA-4D89-9BD4-52A5872B54BB}" destId="{66A29B9F-E332-4E2B-AEEA-AA347D4774BB}" srcOrd="0" destOrd="0" parTransId="{11E13FF6-5D20-4382-A5E4-7A68569438C3}" sibTransId="{AFBF858D-2147-4BA8-B3D7-B30610EBE389}"/>
    <dgm:cxn modelId="{F216505A-F122-4100-A6F4-0888A621C669}" type="presOf" srcId="{ACCA7B77-EABA-4D89-9BD4-52A5872B54BB}" destId="{5FD8E559-C3FA-44ED-A2B4-8CEC2C42CA4B}" srcOrd="0" destOrd="0" presId="urn:microsoft.com/office/officeart/2005/8/layout/cycle8"/>
    <dgm:cxn modelId="{1E100C02-18D2-4380-9955-EF42F91562D0}" srcId="{ACCA7B77-EABA-4D89-9BD4-52A5872B54BB}" destId="{0C3C53AD-C735-4E15-AD6B-0CA9AA79691F}" srcOrd="1" destOrd="0" parTransId="{F070BC66-A082-4770-977F-069F12C67062}" sibTransId="{B3483732-EF17-44D8-AC2C-6C4AA39822B2}"/>
    <dgm:cxn modelId="{5B05D476-807E-4163-9FC8-BF0511A763CB}" srcId="{ACCA7B77-EABA-4D89-9BD4-52A5872B54BB}" destId="{3429670E-B232-4818-B37A-FC58B66F5762}" srcOrd="2" destOrd="0" parTransId="{E10089E8-BAE4-4103-85ED-D527D9FC7752}" sibTransId="{15909ECF-E4F5-4E3D-AD2A-3F029073895A}"/>
    <dgm:cxn modelId="{0CECAE51-240E-424B-93EC-A9F3B15F41BC}" type="presOf" srcId="{3429670E-B232-4818-B37A-FC58B66F5762}" destId="{03D7E59E-3869-4274-B05C-C28EC8BA68C5}" srcOrd="1" destOrd="0" presId="urn:microsoft.com/office/officeart/2005/8/layout/cycle8"/>
    <dgm:cxn modelId="{C37D8AF0-BBA6-4B10-B02E-DB146E66D590}" type="presOf" srcId="{0C3C53AD-C735-4E15-AD6B-0CA9AA79691F}" destId="{ACF61C3A-50F0-4D99-A14F-984E5B929D86}" srcOrd="0" destOrd="0" presId="urn:microsoft.com/office/officeart/2005/8/layout/cycle8"/>
    <dgm:cxn modelId="{C678D25C-ED46-48E2-A948-E7F4655B091D}" type="presOf" srcId="{66A29B9F-E332-4E2B-AEEA-AA347D4774BB}" destId="{B8DF36F0-9BE1-4041-8793-D6CEB7D5CEF1}" srcOrd="1" destOrd="0" presId="urn:microsoft.com/office/officeart/2005/8/layout/cycle8"/>
    <dgm:cxn modelId="{4B091423-10CE-47E2-9E04-751DA32C060C}" type="presOf" srcId="{3429670E-B232-4818-B37A-FC58B66F5762}" destId="{27297831-9BE9-43D9-B4AE-07EEF24A5ADA}" srcOrd="0" destOrd="0" presId="urn:microsoft.com/office/officeart/2005/8/layout/cycle8"/>
    <dgm:cxn modelId="{49BFDBD4-F974-4215-9E02-7B51F596C878}" type="presOf" srcId="{0C3C53AD-C735-4E15-AD6B-0CA9AA79691F}" destId="{1BAF4E1C-0F06-4CB4-AE5A-E20D7E6A7CA0}" srcOrd="1" destOrd="0" presId="urn:microsoft.com/office/officeart/2005/8/layout/cycle8"/>
    <dgm:cxn modelId="{2AAC4A75-7236-4A7C-9E38-5135D7C53C05}" type="presParOf" srcId="{5FD8E559-C3FA-44ED-A2B4-8CEC2C42CA4B}" destId="{F7517D11-1FF4-4A57-947E-427AE5669CFD}" srcOrd="0" destOrd="0" presId="urn:microsoft.com/office/officeart/2005/8/layout/cycle8"/>
    <dgm:cxn modelId="{8E5AF54A-C0D5-4248-A037-71E3E1C1256D}" type="presParOf" srcId="{5FD8E559-C3FA-44ED-A2B4-8CEC2C42CA4B}" destId="{55A6E388-E45A-46BD-BEA4-A3AF9383EECB}" srcOrd="1" destOrd="0" presId="urn:microsoft.com/office/officeart/2005/8/layout/cycle8"/>
    <dgm:cxn modelId="{A7866D42-386D-4F85-9452-0A33DB087714}" type="presParOf" srcId="{5FD8E559-C3FA-44ED-A2B4-8CEC2C42CA4B}" destId="{30A18890-691F-4815-901F-B633066A8B0E}" srcOrd="2" destOrd="0" presId="urn:microsoft.com/office/officeart/2005/8/layout/cycle8"/>
    <dgm:cxn modelId="{D4EC6219-16E5-43C8-91FC-99EEFA51B8FE}" type="presParOf" srcId="{5FD8E559-C3FA-44ED-A2B4-8CEC2C42CA4B}" destId="{B8DF36F0-9BE1-4041-8793-D6CEB7D5CEF1}" srcOrd="3" destOrd="0" presId="urn:microsoft.com/office/officeart/2005/8/layout/cycle8"/>
    <dgm:cxn modelId="{580F6112-A0F6-447A-B5B3-524F59C35A98}" type="presParOf" srcId="{5FD8E559-C3FA-44ED-A2B4-8CEC2C42CA4B}" destId="{ACF61C3A-50F0-4D99-A14F-984E5B929D86}" srcOrd="4" destOrd="0" presId="urn:microsoft.com/office/officeart/2005/8/layout/cycle8"/>
    <dgm:cxn modelId="{06264EEF-D0BF-4650-834F-5F59AD1F7E0E}" type="presParOf" srcId="{5FD8E559-C3FA-44ED-A2B4-8CEC2C42CA4B}" destId="{615C00B9-3AA6-4581-8A41-39EC64AB9EBB}" srcOrd="5" destOrd="0" presId="urn:microsoft.com/office/officeart/2005/8/layout/cycle8"/>
    <dgm:cxn modelId="{4F312474-CE72-49CF-A7F9-404D28B94BEA}" type="presParOf" srcId="{5FD8E559-C3FA-44ED-A2B4-8CEC2C42CA4B}" destId="{2992A7FE-331E-4B6D-9F55-98E8E2897587}" srcOrd="6" destOrd="0" presId="urn:microsoft.com/office/officeart/2005/8/layout/cycle8"/>
    <dgm:cxn modelId="{D2DC622C-D69C-42C8-810A-32A34D482853}" type="presParOf" srcId="{5FD8E559-C3FA-44ED-A2B4-8CEC2C42CA4B}" destId="{1BAF4E1C-0F06-4CB4-AE5A-E20D7E6A7CA0}" srcOrd="7" destOrd="0" presId="urn:microsoft.com/office/officeart/2005/8/layout/cycle8"/>
    <dgm:cxn modelId="{2CDD1A19-75E7-4D4D-9474-B5E2E9802122}" type="presParOf" srcId="{5FD8E559-C3FA-44ED-A2B4-8CEC2C42CA4B}" destId="{27297831-9BE9-43D9-B4AE-07EEF24A5ADA}" srcOrd="8" destOrd="0" presId="urn:microsoft.com/office/officeart/2005/8/layout/cycle8"/>
    <dgm:cxn modelId="{8F9D9F04-411E-4DF4-A3DE-1A3FA618C1DC}" type="presParOf" srcId="{5FD8E559-C3FA-44ED-A2B4-8CEC2C42CA4B}" destId="{3A9F4344-7D7D-40A8-9EB1-831CEAF2B089}" srcOrd="9" destOrd="0" presId="urn:microsoft.com/office/officeart/2005/8/layout/cycle8"/>
    <dgm:cxn modelId="{4A24E90C-4B47-4E75-BA79-70EE1199D276}" type="presParOf" srcId="{5FD8E559-C3FA-44ED-A2B4-8CEC2C42CA4B}" destId="{BD87778F-932B-42B0-BF84-D4605750AAAD}" srcOrd="10" destOrd="0" presId="urn:microsoft.com/office/officeart/2005/8/layout/cycle8"/>
    <dgm:cxn modelId="{375E32E9-506A-4243-A0B3-CC1481845BED}" type="presParOf" srcId="{5FD8E559-C3FA-44ED-A2B4-8CEC2C42CA4B}" destId="{03D7E59E-3869-4274-B05C-C28EC8BA68C5}" srcOrd="11" destOrd="0" presId="urn:microsoft.com/office/officeart/2005/8/layout/cycle8"/>
    <dgm:cxn modelId="{C8A0D176-50E6-4ABF-88E1-EC95126BAEA6}" type="presParOf" srcId="{5FD8E559-C3FA-44ED-A2B4-8CEC2C42CA4B}" destId="{0DB97DD5-25C3-448F-8B7C-5D1C8493503A}" srcOrd="12" destOrd="0" presId="urn:microsoft.com/office/officeart/2005/8/layout/cycle8"/>
    <dgm:cxn modelId="{B418717B-31ED-4888-863F-2210FB5E6A43}" type="presParOf" srcId="{5FD8E559-C3FA-44ED-A2B4-8CEC2C42CA4B}" destId="{197B1FB6-859D-45FC-89D1-DDB7B4D7D79E}" srcOrd="13" destOrd="0" presId="urn:microsoft.com/office/officeart/2005/8/layout/cycle8"/>
    <dgm:cxn modelId="{57D7AB5E-AF02-4EB8-8F1A-09BEB32749A4}" type="presParOf" srcId="{5FD8E559-C3FA-44ED-A2B4-8CEC2C42CA4B}" destId="{3087A0B6-EF6F-411D-B2FF-0DB52680F1D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25C93B-139D-4489-A2A8-2C4C3DF5B85F}" type="doc">
      <dgm:prSet loTypeId="urn:microsoft.com/office/officeart/2005/8/layout/gear1" loCatId="process" qsTypeId="urn:microsoft.com/office/officeart/2005/8/quickstyle/simple1" qsCatId="simple" csTypeId="urn:microsoft.com/office/officeart/2005/8/colors/accent1_2" csCatId="accent1" phldr="1"/>
      <dgm:spPr/>
    </dgm:pt>
    <dgm:pt modelId="{48AC97AF-CD22-41E2-99CA-AF5E1E03A525}">
      <dgm:prSet phldrT="[Text]"/>
      <dgm:spPr/>
      <dgm:t>
        <a:bodyPr/>
        <a:lstStyle/>
        <a:p>
          <a:r>
            <a:rPr lang="en-IE" dirty="0" smtClean="0"/>
            <a:t>Phase 3: Personal Change: begins with an inner change to beliefs</a:t>
          </a:r>
          <a:endParaRPr lang="en-IE" dirty="0"/>
        </a:p>
      </dgm:t>
    </dgm:pt>
    <dgm:pt modelId="{9D212A89-04B9-4D39-A5B0-520082B40A07}" type="parTrans" cxnId="{5D7DD26A-A826-4964-8653-581AA4EDA206}">
      <dgm:prSet/>
      <dgm:spPr/>
      <dgm:t>
        <a:bodyPr/>
        <a:lstStyle/>
        <a:p>
          <a:endParaRPr lang="en-IE"/>
        </a:p>
      </dgm:t>
    </dgm:pt>
    <dgm:pt modelId="{7EEA1E6A-D76F-4ED9-BD9F-CF5D95C6E422}" type="sibTrans" cxnId="{5D7DD26A-A826-4964-8653-581AA4EDA206}">
      <dgm:prSet/>
      <dgm:spPr/>
      <dgm:t>
        <a:bodyPr/>
        <a:lstStyle/>
        <a:p>
          <a:endParaRPr lang="en-IE"/>
        </a:p>
      </dgm:t>
    </dgm:pt>
    <dgm:pt modelId="{8D066E2D-8C90-4ECB-BC40-A41F0C505BA0}">
      <dgm:prSet phldrT="[Text]"/>
      <dgm:spPr/>
      <dgm:t>
        <a:bodyPr/>
        <a:lstStyle/>
        <a:p>
          <a:r>
            <a:rPr lang="en-IE" dirty="0" smtClean="0"/>
            <a:t>Phase 2: External change</a:t>
          </a:r>
          <a:endParaRPr lang="en-IE" dirty="0"/>
        </a:p>
      </dgm:t>
    </dgm:pt>
    <dgm:pt modelId="{38F7B97C-8CA3-468C-BA8D-35B05FC3BD0A}" type="parTrans" cxnId="{709132A4-2E69-403B-BBE1-3CC97C3BF8C6}">
      <dgm:prSet/>
      <dgm:spPr/>
      <dgm:t>
        <a:bodyPr/>
        <a:lstStyle/>
        <a:p>
          <a:endParaRPr lang="en-IE"/>
        </a:p>
      </dgm:t>
    </dgm:pt>
    <dgm:pt modelId="{EFF04606-1C79-4ED9-BA8E-CF01D1A3FC99}" type="sibTrans" cxnId="{709132A4-2E69-403B-BBE1-3CC97C3BF8C6}">
      <dgm:prSet/>
      <dgm:spPr/>
      <dgm:t>
        <a:bodyPr/>
        <a:lstStyle/>
        <a:p>
          <a:endParaRPr lang="en-IE"/>
        </a:p>
      </dgm:t>
    </dgm:pt>
    <dgm:pt modelId="{C1D6EB63-4567-4DC8-91D1-AE99D7795EA8}">
      <dgm:prSet phldrT="[Text]"/>
      <dgm:spPr/>
      <dgm:t>
        <a:bodyPr/>
        <a:lstStyle/>
        <a:p>
          <a:r>
            <a:rPr lang="en-IE" dirty="0" smtClean="0"/>
            <a:t>Phase 1: Internal Change</a:t>
          </a:r>
          <a:endParaRPr lang="en-IE" dirty="0"/>
        </a:p>
      </dgm:t>
    </dgm:pt>
    <dgm:pt modelId="{F211515B-5C82-4414-BB4D-BED2F1B4EBB5}" type="parTrans" cxnId="{C244D118-2BA6-4C07-9CA9-2D51662C2D7F}">
      <dgm:prSet/>
      <dgm:spPr/>
      <dgm:t>
        <a:bodyPr/>
        <a:lstStyle/>
        <a:p>
          <a:endParaRPr lang="en-IE"/>
        </a:p>
      </dgm:t>
    </dgm:pt>
    <dgm:pt modelId="{0879CC36-0654-431F-8C49-0D7D8E0BADFD}" type="sibTrans" cxnId="{C244D118-2BA6-4C07-9CA9-2D51662C2D7F}">
      <dgm:prSet/>
      <dgm:spPr/>
      <dgm:t>
        <a:bodyPr/>
        <a:lstStyle/>
        <a:p>
          <a:endParaRPr lang="en-IE"/>
        </a:p>
      </dgm:t>
    </dgm:pt>
    <dgm:pt modelId="{92476DA2-A12B-4554-924D-82FCE266D634}" type="pres">
      <dgm:prSet presAssocID="{2725C93B-139D-4489-A2A8-2C4C3DF5B85F}" presName="composite" presStyleCnt="0">
        <dgm:presLayoutVars>
          <dgm:chMax val="3"/>
          <dgm:animLvl val="lvl"/>
          <dgm:resizeHandles val="exact"/>
        </dgm:presLayoutVars>
      </dgm:prSet>
      <dgm:spPr/>
    </dgm:pt>
    <dgm:pt modelId="{1B124484-A8F9-4C83-8E77-2767FD8EDAD8}" type="pres">
      <dgm:prSet presAssocID="{48AC97AF-CD22-41E2-99CA-AF5E1E03A525}" presName="gear1" presStyleLbl="node1" presStyleIdx="0" presStyleCnt="3">
        <dgm:presLayoutVars>
          <dgm:chMax val="1"/>
          <dgm:bulletEnabled val="1"/>
        </dgm:presLayoutVars>
      </dgm:prSet>
      <dgm:spPr/>
      <dgm:t>
        <a:bodyPr/>
        <a:lstStyle/>
        <a:p>
          <a:endParaRPr lang="en-IE"/>
        </a:p>
      </dgm:t>
    </dgm:pt>
    <dgm:pt modelId="{4E097B1E-1F2E-4977-A9B2-EAE3007F3B06}" type="pres">
      <dgm:prSet presAssocID="{48AC97AF-CD22-41E2-99CA-AF5E1E03A525}" presName="gear1srcNode" presStyleLbl="node1" presStyleIdx="0" presStyleCnt="3"/>
      <dgm:spPr/>
      <dgm:t>
        <a:bodyPr/>
        <a:lstStyle/>
        <a:p>
          <a:endParaRPr lang="en-IE"/>
        </a:p>
      </dgm:t>
    </dgm:pt>
    <dgm:pt modelId="{C3703633-455D-4E50-A6C3-5CA3C79A0BB3}" type="pres">
      <dgm:prSet presAssocID="{48AC97AF-CD22-41E2-99CA-AF5E1E03A525}" presName="gear1dstNode" presStyleLbl="node1" presStyleIdx="0" presStyleCnt="3"/>
      <dgm:spPr/>
      <dgm:t>
        <a:bodyPr/>
        <a:lstStyle/>
        <a:p>
          <a:endParaRPr lang="en-IE"/>
        </a:p>
      </dgm:t>
    </dgm:pt>
    <dgm:pt modelId="{496675D5-DAE4-45AE-9466-4BA8FD7946BF}" type="pres">
      <dgm:prSet presAssocID="{8D066E2D-8C90-4ECB-BC40-A41F0C505BA0}" presName="gear2" presStyleLbl="node1" presStyleIdx="1" presStyleCnt="3">
        <dgm:presLayoutVars>
          <dgm:chMax val="1"/>
          <dgm:bulletEnabled val="1"/>
        </dgm:presLayoutVars>
      </dgm:prSet>
      <dgm:spPr/>
      <dgm:t>
        <a:bodyPr/>
        <a:lstStyle/>
        <a:p>
          <a:endParaRPr lang="en-IE"/>
        </a:p>
      </dgm:t>
    </dgm:pt>
    <dgm:pt modelId="{9424E641-853D-4E4A-AAB8-BDE4719EC4DF}" type="pres">
      <dgm:prSet presAssocID="{8D066E2D-8C90-4ECB-BC40-A41F0C505BA0}" presName="gear2srcNode" presStyleLbl="node1" presStyleIdx="1" presStyleCnt="3"/>
      <dgm:spPr/>
      <dgm:t>
        <a:bodyPr/>
        <a:lstStyle/>
        <a:p>
          <a:endParaRPr lang="en-IE"/>
        </a:p>
      </dgm:t>
    </dgm:pt>
    <dgm:pt modelId="{69BDA2DF-FB7B-48B5-B90B-A625F72658C7}" type="pres">
      <dgm:prSet presAssocID="{8D066E2D-8C90-4ECB-BC40-A41F0C505BA0}" presName="gear2dstNode" presStyleLbl="node1" presStyleIdx="1" presStyleCnt="3"/>
      <dgm:spPr/>
      <dgm:t>
        <a:bodyPr/>
        <a:lstStyle/>
        <a:p>
          <a:endParaRPr lang="en-IE"/>
        </a:p>
      </dgm:t>
    </dgm:pt>
    <dgm:pt modelId="{5A38453F-918D-4AE5-BB5D-DFEF791FA16B}" type="pres">
      <dgm:prSet presAssocID="{C1D6EB63-4567-4DC8-91D1-AE99D7795EA8}" presName="gear3" presStyleLbl="node1" presStyleIdx="2" presStyleCnt="3"/>
      <dgm:spPr/>
      <dgm:t>
        <a:bodyPr/>
        <a:lstStyle/>
        <a:p>
          <a:endParaRPr lang="en-IE"/>
        </a:p>
      </dgm:t>
    </dgm:pt>
    <dgm:pt modelId="{98CEAA9E-E30B-456A-8512-EC5F163B0BCC}" type="pres">
      <dgm:prSet presAssocID="{C1D6EB63-4567-4DC8-91D1-AE99D7795EA8}" presName="gear3tx" presStyleLbl="node1" presStyleIdx="2" presStyleCnt="3">
        <dgm:presLayoutVars>
          <dgm:chMax val="1"/>
          <dgm:bulletEnabled val="1"/>
        </dgm:presLayoutVars>
      </dgm:prSet>
      <dgm:spPr/>
      <dgm:t>
        <a:bodyPr/>
        <a:lstStyle/>
        <a:p>
          <a:endParaRPr lang="en-IE"/>
        </a:p>
      </dgm:t>
    </dgm:pt>
    <dgm:pt modelId="{7D7B8EF4-7F4D-4392-8705-5BC133CD209D}" type="pres">
      <dgm:prSet presAssocID="{C1D6EB63-4567-4DC8-91D1-AE99D7795EA8}" presName="gear3srcNode" presStyleLbl="node1" presStyleIdx="2" presStyleCnt="3"/>
      <dgm:spPr/>
      <dgm:t>
        <a:bodyPr/>
        <a:lstStyle/>
        <a:p>
          <a:endParaRPr lang="en-IE"/>
        </a:p>
      </dgm:t>
    </dgm:pt>
    <dgm:pt modelId="{8DFC3768-0131-4B71-92CE-7F5091DFAB1E}" type="pres">
      <dgm:prSet presAssocID="{C1D6EB63-4567-4DC8-91D1-AE99D7795EA8}" presName="gear3dstNode" presStyleLbl="node1" presStyleIdx="2" presStyleCnt="3"/>
      <dgm:spPr/>
      <dgm:t>
        <a:bodyPr/>
        <a:lstStyle/>
        <a:p>
          <a:endParaRPr lang="en-IE"/>
        </a:p>
      </dgm:t>
    </dgm:pt>
    <dgm:pt modelId="{720DB9FF-1D52-4049-9336-77E643B96D5A}" type="pres">
      <dgm:prSet presAssocID="{7EEA1E6A-D76F-4ED9-BD9F-CF5D95C6E422}" presName="connector1" presStyleLbl="sibTrans2D1" presStyleIdx="0" presStyleCnt="3"/>
      <dgm:spPr/>
      <dgm:t>
        <a:bodyPr/>
        <a:lstStyle/>
        <a:p>
          <a:endParaRPr lang="en-IE"/>
        </a:p>
      </dgm:t>
    </dgm:pt>
    <dgm:pt modelId="{23651573-EFCD-414A-AD83-E0AC9425BB30}" type="pres">
      <dgm:prSet presAssocID="{EFF04606-1C79-4ED9-BA8E-CF01D1A3FC99}" presName="connector2" presStyleLbl="sibTrans2D1" presStyleIdx="1" presStyleCnt="3"/>
      <dgm:spPr/>
      <dgm:t>
        <a:bodyPr/>
        <a:lstStyle/>
        <a:p>
          <a:endParaRPr lang="en-IE"/>
        </a:p>
      </dgm:t>
    </dgm:pt>
    <dgm:pt modelId="{A1156306-1DE3-4096-9D91-A279655A2330}" type="pres">
      <dgm:prSet presAssocID="{0879CC36-0654-431F-8C49-0D7D8E0BADFD}" presName="connector3" presStyleLbl="sibTrans2D1" presStyleIdx="2" presStyleCnt="3"/>
      <dgm:spPr/>
      <dgm:t>
        <a:bodyPr/>
        <a:lstStyle/>
        <a:p>
          <a:endParaRPr lang="en-IE"/>
        </a:p>
      </dgm:t>
    </dgm:pt>
  </dgm:ptLst>
  <dgm:cxnLst>
    <dgm:cxn modelId="{6568A159-61ED-409A-9D85-1A29AFFAD8C1}" type="presOf" srcId="{EFF04606-1C79-4ED9-BA8E-CF01D1A3FC99}" destId="{23651573-EFCD-414A-AD83-E0AC9425BB30}" srcOrd="0" destOrd="0" presId="urn:microsoft.com/office/officeart/2005/8/layout/gear1"/>
    <dgm:cxn modelId="{5D7DD26A-A826-4964-8653-581AA4EDA206}" srcId="{2725C93B-139D-4489-A2A8-2C4C3DF5B85F}" destId="{48AC97AF-CD22-41E2-99CA-AF5E1E03A525}" srcOrd="0" destOrd="0" parTransId="{9D212A89-04B9-4D39-A5B0-520082B40A07}" sibTransId="{7EEA1E6A-D76F-4ED9-BD9F-CF5D95C6E422}"/>
    <dgm:cxn modelId="{0768B229-5B0E-48CE-9CBE-EC3F9BFB9FA7}" type="presOf" srcId="{7EEA1E6A-D76F-4ED9-BD9F-CF5D95C6E422}" destId="{720DB9FF-1D52-4049-9336-77E643B96D5A}" srcOrd="0" destOrd="0" presId="urn:microsoft.com/office/officeart/2005/8/layout/gear1"/>
    <dgm:cxn modelId="{6041145D-6284-44C7-8A76-FB393AFD34E8}" type="presOf" srcId="{48AC97AF-CD22-41E2-99CA-AF5E1E03A525}" destId="{4E097B1E-1F2E-4977-A9B2-EAE3007F3B06}" srcOrd="1" destOrd="0" presId="urn:microsoft.com/office/officeart/2005/8/layout/gear1"/>
    <dgm:cxn modelId="{5923225C-93A0-4E08-A9F0-0B2964EB4889}" type="presOf" srcId="{C1D6EB63-4567-4DC8-91D1-AE99D7795EA8}" destId="{98CEAA9E-E30B-456A-8512-EC5F163B0BCC}" srcOrd="1" destOrd="0" presId="urn:microsoft.com/office/officeart/2005/8/layout/gear1"/>
    <dgm:cxn modelId="{BD360FD4-DB4D-4647-AD7D-9234A7BF3FB3}" type="presOf" srcId="{48AC97AF-CD22-41E2-99CA-AF5E1E03A525}" destId="{C3703633-455D-4E50-A6C3-5CA3C79A0BB3}" srcOrd="2" destOrd="0" presId="urn:microsoft.com/office/officeart/2005/8/layout/gear1"/>
    <dgm:cxn modelId="{A793D955-127D-48B0-B77D-C59A6E5632B9}" type="presOf" srcId="{C1D6EB63-4567-4DC8-91D1-AE99D7795EA8}" destId="{5A38453F-918D-4AE5-BB5D-DFEF791FA16B}" srcOrd="0" destOrd="0" presId="urn:microsoft.com/office/officeart/2005/8/layout/gear1"/>
    <dgm:cxn modelId="{51DE38C7-0841-4671-9FB5-7A2B68F4493D}" type="presOf" srcId="{C1D6EB63-4567-4DC8-91D1-AE99D7795EA8}" destId="{7D7B8EF4-7F4D-4392-8705-5BC133CD209D}" srcOrd="2" destOrd="0" presId="urn:microsoft.com/office/officeart/2005/8/layout/gear1"/>
    <dgm:cxn modelId="{C244D118-2BA6-4C07-9CA9-2D51662C2D7F}" srcId="{2725C93B-139D-4489-A2A8-2C4C3DF5B85F}" destId="{C1D6EB63-4567-4DC8-91D1-AE99D7795EA8}" srcOrd="2" destOrd="0" parTransId="{F211515B-5C82-4414-BB4D-BED2F1B4EBB5}" sibTransId="{0879CC36-0654-431F-8C49-0D7D8E0BADFD}"/>
    <dgm:cxn modelId="{7FE13C24-6E98-419F-92C6-44AC4B3B57D1}" type="presOf" srcId="{8D066E2D-8C90-4ECB-BC40-A41F0C505BA0}" destId="{9424E641-853D-4E4A-AAB8-BDE4719EC4DF}" srcOrd="1" destOrd="0" presId="urn:microsoft.com/office/officeart/2005/8/layout/gear1"/>
    <dgm:cxn modelId="{9722BCB7-6C95-462A-BF1C-CF23C787F62E}" type="presOf" srcId="{C1D6EB63-4567-4DC8-91D1-AE99D7795EA8}" destId="{8DFC3768-0131-4B71-92CE-7F5091DFAB1E}" srcOrd="3" destOrd="0" presId="urn:microsoft.com/office/officeart/2005/8/layout/gear1"/>
    <dgm:cxn modelId="{F301B9FF-F654-4868-9C95-E85399AEA309}" type="presOf" srcId="{2725C93B-139D-4489-A2A8-2C4C3DF5B85F}" destId="{92476DA2-A12B-4554-924D-82FCE266D634}" srcOrd="0" destOrd="0" presId="urn:microsoft.com/office/officeart/2005/8/layout/gear1"/>
    <dgm:cxn modelId="{D886D990-2233-4FB9-8E69-6E1E59DDD583}" type="presOf" srcId="{0879CC36-0654-431F-8C49-0D7D8E0BADFD}" destId="{A1156306-1DE3-4096-9D91-A279655A2330}" srcOrd="0" destOrd="0" presId="urn:microsoft.com/office/officeart/2005/8/layout/gear1"/>
    <dgm:cxn modelId="{709132A4-2E69-403B-BBE1-3CC97C3BF8C6}" srcId="{2725C93B-139D-4489-A2A8-2C4C3DF5B85F}" destId="{8D066E2D-8C90-4ECB-BC40-A41F0C505BA0}" srcOrd="1" destOrd="0" parTransId="{38F7B97C-8CA3-468C-BA8D-35B05FC3BD0A}" sibTransId="{EFF04606-1C79-4ED9-BA8E-CF01D1A3FC99}"/>
    <dgm:cxn modelId="{7D784F05-1F54-4400-ABC6-F5AB59A768A3}" type="presOf" srcId="{8D066E2D-8C90-4ECB-BC40-A41F0C505BA0}" destId="{69BDA2DF-FB7B-48B5-B90B-A625F72658C7}" srcOrd="2" destOrd="0" presId="urn:microsoft.com/office/officeart/2005/8/layout/gear1"/>
    <dgm:cxn modelId="{FD872DA5-006F-4F3A-A304-BF46D25B2E0F}" type="presOf" srcId="{48AC97AF-CD22-41E2-99CA-AF5E1E03A525}" destId="{1B124484-A8F9-4C83-8E77-2767FD8EDAD8}" srcOrd="0" destOrd="0" presId="urn:microsoft.com/office/officeart/2005/8/layout/gear1"/>
    <dgm:cxn modelId="{2AB3388A-A222-45B2-A2B1-74DCD5D83C2E}" type="presOf" srcId="{8D066E2D-8C90-4ECB-BC40-A41F0C505BA0}" destId="{496675D5-DAE4-45AE-9466-4BA8FD7946BF}" srcOrd="0" destOrd="0" presId="urn:microsoft.com/office/officeart/2005/8/layout/gear1"/>
    <dgm:cxn modelId="{7F2584F6-FBB8-41FD-8F9E-6BEC03F5232D}" type="presParOf" srcId="{92476DA2-A12B-4554-924D-82FCE266D634}" destId="{1B124484-A8F9-4C83-8E77-2767FD8EDAD8}" srcOrd="0" destOrd="0" presId="urn:microsoft.com/office/officeart/2005/8/layout/gear1"/>
    <dgm:cxn modelId="{3BB1240A-63B8-483B-A833-3C7E5B01C9C7}" type="presParOf" srcId="{92476DA2-A12B-4554-924D-82FCE266D634}" destId="{4E097B1E-1F2E-4977-A9B2-EAE3007F3B06}" srcOrd="1" destOrd="0" presId="urn:microsoft.com/office/officeart/2005/8/layout/gear1"/>
    <dgm:cxn modelId="{9DB3BCC0-327A-40F3-BE9C-86E7B8F00EA0}" type="presParOf" srcId="{92476DA2-A12B-4554-924D-82FCE266D634}" destId="{C3703633-455D-4E50-A6C3-5CA3C79A0BB3}" srcOrd="2" destOrd="0" presId="urn:microsoft.com/office/officeart/2005/8/layout/gear1"/>
    <dgm:cxn modelId="{D6BFDFFC-F8F1-4C54-96FE-C72218D5924F}" type="presParOf" srcId="{92476DA2-A12B-4554-924D-82FCE266D634}" destId="{496675D5-DAE4-45AE-9466-4BA8FD7946BF}" srcOrd="3" destOrd="0" presId="urn:microsoft.com/office/officeart/2005/8/layout/gear1"/>
    <dgm:cxn modelId="{FC080CC2-6012-482C-80A4-AC3EB43E4D6F}" type="presParOf" srcId="{92476DA2-A12B-4554-924D-82FCE266D634}" destId="{9424E641-853D-4E4A-AAB8-BDE4719EC4DF}" srcOrd="4" destOrd="0" presId="urn:microsoft.com/office/officeart/2005/8/layout/gear1"/>
    <dgm:cxn modelId="{E889CBA5-B134-4590-A956-37137DDE9A95}" type="presParOf" srcId="{92476DA2-A12B-4554-924D-82FCE266D634}" destId="{69BDA2DF-FB7B-48B5-B90B-A625F72658C7}" srcOrd="5" destOrd="0" presId="urn:microsoft.com/office/officeart/2005/8/layout/gear1"/>
    <dgm:cxn modelId="{3C6CC13A-1762-4A69-8BCD-46D1015D8C51}" type="presParOf" srcId="{92476DA2-A12B-4554-924D-82FCE266D634}" destId="{5A38453F-918D-4AE5-BB5D-DFEF791FA16B}" srcOrd="6" destOrd="0" presId="urn:microsoft.com/office/officeart/2005/8/layout/gear1"/>
    <dgm:cxn modelId="{F5D4F86A-760C-457E-9698-EDDA80C83CB4}" type="presParOf" srcId="{92476DA2-A12B-4554-924D-82FCE266D634}" destId="{98CEAA9E-E30B-456A-8512-EC5F163B0BCC}" srcOrd="7" destOrd="0" presId="urn:microsoft.com/office/officeart/2005/8/layout/gear1"/>
    <dgm:cxn modelId="{11783D9C-45B2-4A66-8BB6-35446BA08968}" type="presParOf" srcId="{92476DA2-A12B-4554-924D-82FCE266D634}" destId="{7D7B8EF4-7F4D-4392-8705-5BC133CD209D}" srcOrd="8" destOrd="0" presId="urn:microsoft.com/office/officeart/2005/8/layout/gear1"/>
    <dgm:cxn modelId="{B38905AD-4361-4134-8A30-B991288AD1C1}" type="presParOf" srcId="{92476DA2-A12B-4554-924D-82FCE266D634}" destId="{8DFC3768-0131-4B71-92CE-7F5091DFAB1E}" srcOrd="9" destOrd="0" presId="urn:microsoft.com/office/officeart/2005/8/layout/gear1"/>
    <dgm:cxn modelId="{000E4F9F-F5D1-4247-8ED2-89A0FB980D01}" type="presParOf" srcId="{92476DA2-A12B-4554-924D-82FCE266D634}" destId="{720DB9FF-1D52-4049-9336-77E643B96D5A}" srcOrd="10" destOrd="0" presId="urn:microsoft.com/office/officeart/2005/8/layout/gear1"/>
    <dgm:cxn modelId="{01C2EFFD-61C8-4FF9-8AD3-1E1303A3BD42}" type="presParOf" srcId="{92476DA2-A12B-4554-924D-82FCE266D634}" destId="{23651573-EFCD-414A-AD83-E0AC9425BB30}" srcOrd="11" destOrd="0" presId="urn:microsoft.com/office/officeart/2005/8/layout/gear1"/>
    <dgm:cxn modelId="{22F5B176-07FF-4C67-AC87-6F56DC5210BE}" type="presParOf" srcId="{92476DA2-A12B-4554-924D-82FCE266D634}" destId="{A1156306-1DE3-4096-9D91-A279655A233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17D11-1FF4-4A57-947E-427AE5669CFD}">
      <dsp:nvSpPr>
        <dsp:cNvPr id="0" name=""/>
        <dsp:cNvSpPr/>
      </dsp:nvSpPr>
      <dsp:spPr>
        <a:xfrm>
          <a:off x="3934990" y="264159"/>
          <a:ext cx="3413760" cy="3413760"/>
        </a:xfrm>
        <a:prstGeom prst="pie">
          <a:avLst>
            <a:gd name="adj1" fmla="val 16200000"/>
            <a:gd name="adj2" fmla="val 1800000"/>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E" sz="2300" kern="1200" dirty="0" smtClean="0"/>
            <a:t>Practice</a:t>
          </a:r>
          <a:endParaRPr lang="en-IE" sz="2300" kern="1200" dirty="0"/>
        </a:p>
      </dsp:txBody>
      <dsp:txXfrm>
        <a:off x="5734123" y="987551"/>
        <a:ext cx="1219200" cy="1016000"/>
      </dsp:txXfrm>
    </dsp:sp>
    <dsp:sp modelId="{ACF61C3A-50F0-4D99-A14F-984E5B929D86}">
      <dsp:nvSpPr>
        <dsp:cNvPr id="0" name=""/>
        <dsp:cNvSpPr/>
      </dsp:nvSpPr>
      <dsp:spPr>
        <a:xfrm>
          <a:off x="3864683" y="386079"/>
          <a:ext cx="3413760" cy="3413760"/>
        </a:xfrm>
        <a:prstGeom prst="pie">
          <a:avLst>
            <a:gd name="adj1" fmla="val 1800000"/>
            <a:gd name="adj2" fmla="val 9000000"/>
          </a:avLst>
        </a:prstGeom>
        <a:solidFill>
          <a:schemeClr val="accent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E" sz="2300" kern="1200" dirty="0" smtClean="0"/>
            <a:t>Beliefs and Values</a:t>
          </a:r>
          <a:endParaRPr lang="en-IE" sz="2300" kern="1200" dirty="0"/>
        </a:p>
      </dsp:txBody>
      <dsp:txXfrm>
        <a:off x="4677483" y="2600960"/>
        <a:ext cx="1828800" cy="894080"/>
      </dsp:txXfrm>
    </dsp:sp>
    <dsp:sp modelId="{27297831-9BE9-43D9-B4AE-07EEF24A5ADA}">
      <dsp:nvSpPr>
        <dsp:cNvPr id="0" name=""/>
        <dsp:cNvSpPr/>
      </dsp:nvSpPr>
      <dsp:spPr>
        <a:xfrm>
          <a:off x="3794375" y="264159"/>
          <a:ext cx="3413760" cy="3413760"/>
        </a:xfrm>
        <a:prstGeom prst="pie">
          <a:avLst>
            <a:gd name="adj1" fmla="val 9000000"/>
            <a:gd name="adj2" fmla="val 16200000"/>
          </a:avLst>
        </a:prstGeom>
        <a:solidFill>
          <a:schemeClr val="accent2">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E" sz="2300" kern="1200" dirty="0" smtClean="0"/>
            <a:t>Content	</a:t>
          </a:r>
          <a:endParaRPr lang="en-IE" sz="2300" kern="1200" dirty="0"/>
        </a:p>
      </dsp:txBody>
      <dsp:txXfrm>
        <a:off x="4189803" y="987551"/>
        <a:ext cx="1219200" cy="1016000"/>
      </dsp:txXfrm>
    </dsp:sp>
    <dsp:sp modelId="{0DB97DD5-25C3-448F-8B7C-5D1C8493503A}">
      <dsp:nvSpPr>
        <dsp:cNvPr id="0" name=""/>
        <dsp:cNvSpPr/>
      </dsp:nvSpPr>
      <dsp:spPr>
        <a:xfrm>
          <a:off x="3723943"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7B1FB6-859D-45FC-89D1-DDB7B4D7D79E}">
      <dsp:nvSpPr>
        <dsp:cNvPr id="0" name=""/>
        <dsp:cNvSpPr/>
      </dsp:nvSpPr>
      <dsp:spPr>
        <a:xfrm>
          <a:off x="3653355"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87A0B6-EF6F-411D-B2FF-0DB52680F1D4}">
      <dsp:nvSpPr>
        <dsp:cNvPr id="0" name=""/>
        <dsp:cNvSpPr/>
      </dsp:nvSpPr>
      <dsp:spPr>
        <a:xfrm>
          <a:off x="3582766"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solidFill>
            <a:schemeClr val="accent2">
              <a:lumMod val="20000"/>
              <a:lumOff val="80000"/>
            </a:schemeClr>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24484-A8F9-4C83-8E77-2767FD8EDAD8}">
      <dsp:nvSpPr>
        <dsp:cNvPr id="0" name=""/>
        <dsp:cNvSpPr/>
      </dsp:nvSpPr>
      <dsp:spPr>
        <a:xfrm>
          <a:off x="3888501" y="2036683"/>
          <a:ext cx="2489279" cy="2489279"/>
        </a:xfrm>
        <a:prstGeom prst="gear9">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smtClean="0"/>
            <a:t>Phase 3: Personal Change: begins with an inner change to beliefs</a:t>
          </a:r>
          <a:endParaRPr lang="en-IE" sz="1300" kern="1200" dirty="0"/>
        </a:p>
      </dsp:txBody>
      <dsp:txXfrm>
        <a:off x="4388957" y="2619785"/>
        <a:ext cx="1488367" cy="1279541"/>
      </dsp:txXfrm>
    </dsp:sp>
    <dsp:sp modelId="{496675D5-DAE4-45AE-9466-4BA8FD7946BF}">
      <dsp:nvSpPr>
        <dsp:cNvPr id="0" name=""/>
        <dsp:cNvSpPr/>
      </dsp:nvSpPr>
      <dsp:spPr>
        <a:xfrm>
          <a:off x="2440193" y="1448308"/>
          <a:ext cx="1810385" cy="1810385"/>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smtClean="0"/>
            <a:t>Phase 2: External change</a:t>
          </a:r>
          <a:endParaRPr lang="en-IE" sz="1300" kern="1200" dirty="0"/>
        </a:p>
      </dsp:txBody>
      <dsp:txXfrm>
        <a:off x="2895963" y="1906833"/>
        <a:ext cx="898845" cy="893335"/>
      </dsp:txXfrm>
    </dsp:sp>
    <dsp:sp modelId="{5A38453F-918D-4AE5-BB5D-DFEF791FA16B}">
      <dsp:nvSpPr>
        <dsp:cNvPr id="0" name=""/>
        <dsp:cNvSpPr/>
      </dsp:nvSpPr>
      <dsp:spPr>
        <a:xfrm rot="20700000">
          <a:off x="3454194" y="199327"/>
          <a:ext cx="1773807" cy="1773807"/>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E" sz="1300" kern="1200" dirty="0" smtClean="0"/>
            <a:t>Phase 1: Internal Change</a:t>
          </a:r>
          <a:endParaRPr lang="en-IE" sz="1300" kern="1200" dirty="0"/>
        </a:p>
      </dsp:txBody>
      <dsp:txXfrm rot="-20700000">
        <a:off x="3843242" y="588375"/>
        <a:ext cx="995711" cy="995711"/>
      </dsp:txXfrm>
    </dsp:sp>
    <dsp:sp modelId="{720DB9FF-1D52-4049-9336-77E643B96D5A}">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651573-EFCD-414A-AD83-E0AC9425BB30}">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156306-1DE3-4096-9D91-A279655A2330}">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6032C-0707-49F9-9165-898E0FCAE2B0}" type="datetimeFigureOut">
              <a:rPr lang="en-IE" smtClean="0"/>
              <a:t>11/01/2018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5932A-806D-410D-9BB8-742871BD1389}" type="slidenum">
              <a:rPr lang="en-IE" smtClean="0"/>
              <a:t>‹#›</a:t>
            </a:fld>
            <a:endParaRPr lang="en-IE"/>
          </a:p>
        </p:txBody>
      </p:sp>
    </p:spTree>
    <p:extLst>
      <p:ext uri="{BB962C8B-B14F-4D97-AF65-F5344CB8AC3E}">
        <p14:creationId xmlns:p14="http://schemas.microsoft.com/office/powerpoint/2010/main" val="334864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3BE6829-3AC6-4797-9E61-EF63CCE00087}" type="slidenum">
              <a:rPr lang="en-US" altLang="en-US" sz="1200"/>
              <a:pPr/>
              <a:t>4</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66829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p:spPr>
        <p:txBody>
          <a:bodyPr/>
          <a:lstStyle/>
          <a:p>
            <a:r>
              <a:rPr lang="en-GB" altLang="en-US" dirty="0" smtClean="0">
                <a:ea typeface="ＭＳ Ｐゴシック" pitchFamily="34" charset="-128"/>
              </a:rPr>
              <a:t>Teachers </a:t>
            </a:r>
            <a:r>
              <a:rPr lang="en-IE" altLang="en-US" dirty="0" smtClean="0">
                <a:ea typeface="ＭＳ Ｐゴシック" pitchFamily="34" charset="-128"/>
              </a:rPr>
              <a:t>can therefore adapt and alter externally mandated reforms in order to bring them in line with their own pre-existing and deeply embedded beliefs and values (</a:t>
            </a:r>
            <a:r>
              <a:rPr lang="en-IE" altLang="en-US" dirty="0" err="1" smtClean="0">
                <a:ea typeface="ＭＳ Ｐゴシック" pitchFamily="34" charset="-128"/>
              </a:rPr>
              <a:t>Curtner</a:t>
            </a:r>
            <a:r>
              <a:rPr lang="en-IE" altLang="en-US" dirty="0" smtClean="0">
                <a:ea typeface="ＭＳ Ｐゴシック" pitchFamily="34" charset="-128"/>
              </a:rPr>
              <a:t>-Smith, 1999, p.92). As change is such a personal process, teachers capacity ‘to refract externally mandated change is substantial’ (Goodson, 2001, p.54). </a:t>
            </a:r>
            <a:r>
              <a:rPr lang="en-IE" altLang="en-US" dirty="0" err="1" smtClean="0">
                <a:ea typeface="ＭＳ Ｐゴシック" pitchFamily="34" charset="-128"/>
              </a:rPr>
              <a:t>Vulliamy</a:t>
            </a:r>
            <a:r>
              <a:rPr lang="en-IE" altLang="en-US" dirty="0" smtClean="0">
                <a:ea typeface="ＭＳ Ｐゴシック" pitchFamily="34" charset="-128"/>
              </a:rPr>
              <a:t> et al. (1997) argues that reforms are recreated rather than implemented by teachers in schools, which can result in an ‘apparent slippage between conception and practice’ (Mac Donald, 2003, p.141). </a:t>
            </a:r>
          </a:p>
          <a:p>
            <a:endParaRPr lang="en-IE" altLang="en-US" dirty="0" smtClean="0">
              <a:ea typeface="ＭＳ Ｐゴシック" pitchFamily="34" charset="-128"/>
            </a:endParaRPr>
          </a:p>
          <a:p>
            <a:r>
              <a:rPr lang="en-IE" dirty="0" smtClean="0"/>
              <a:t>must be interpreted, or decoded, and then translated, or recoded, before becoming practice (</a:t>
            </a:r>
            <a:r>
              <a:rPr lang="en-IE" dirty="0" err="1" smtClean="0"/>
              <a:t>Beckert</a:t>
            </a:r>
            <a:r>
              <a:rPr lang="en-IE" dirty="0" smtClean="0"/>
              <a:t>, 1999; </a:t>
            </a:r>
            <a:r>
              <a:rPr lang="en-IE" dirty="0" err="1" smtClean="0"/>
              <a:t>Sannino</a:t>
            </a:r>
            <a:r>
              <a:rPr lang="en-IE" dirty="0" smtClean="0"/>
              <a:t>, 2009; Ball, Maguire, &amp; Braun, 2012). </a:t>
            </a:r>
            <a:endParaRPr lang="en-IE" altLang="en-US" dirty="0" smtClean="0">
              <a:ea typeface="ＭＳ Ｐゴシック" pitchFamily="34" charset="-128"/>
            </a:endParaRPr>
          </a:p>
        </p:txBody>
      </p:sp>
      <p:sp>
        <p:nvSpPr>
          <p:cNvPr id="60419"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C3DB777C-D1D4-4436-AF18-AF46BAE05821}" type="slidenum">
              <a:rPr lang="en-US" altLang="en-US" sz="1200"/>
              <a:pPr/>
              <a:t>24</a:t>
            </a:fld>
            <a:endParaRPr lang="en-US" altLang="en-US" sz="1200"/>
          </a:p>
        </p:txBody>
      </p:sp>
    </p:spTree>
    <p:extLst>
      <p:ext uri="{BB962C8B-B14F-4D97-AF65-F5344CB8AC3E}">
        <p14:creationId xmlns:p14="http://schemas.microsoft.com/office/powerpoint/2010/main" val="317830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60BF1-61B8-49E4-8873-D8F326C6A5B9}" type="slidenum">
              <a:rPr lang="en-US" altLang="en-US"/>
              <a:pPr/>
              <a:t>8</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IE" altLang="en-US"/>
              <a:t>Have a read through those quotes for a second</a:t>
            </a:r>
          </a:p>
          <a:p>
            <a:endParaRPr lang="en-IE" altLang="en-US"/>
          </a:p>
          <a:p>
            <a:r>
              <a:rPr lang="en-IE" altLang="en-US"/>
              <a:t>So we see what we are up against. The education system is slow to change and when change is introduced it reacts to it by changing as little as possible. I particularly like the last quote there!</a:t>
            </a:r>
          </a:p>
          <a:p>
            <a:endParaRPr lang="en-IE" altLang="en-US"/>
          </a:p>
          <a:p>
            <a:endParaRPr lang="en-IE" altLang="en-US"/>
          </a:p>
        </p:txBody>
      </p:sp>
    </p:spTree>
    <p:extLst>
      <p:ext uri="{BB962C8B-B14F-4D97-AF65-F5344CB8AC3E}">
        <p14:creationId xmlns:p14="http://schemas.microsoft.com/office/powerpoint/2010/main" val="239394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E4BC1-0740-41D8-A297-28EC026F1299}" type="slidenum">
              <a:rPr lang="en-US" altLang="en-US"/>
              <a:pPr/>
              <a:t>9</a:t>
            </a:fld>
            <a:endParaRPr lang="en-US"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IE" altLang="en-US"/>
              <a:t>Have a read through those quotes for a second</a:t>
            </a:r>
          </a:p>
          <a:p>
            <a:endParaRPr lang="en-IE" altLang="en-US"/>
          </a:p>
          <a:p>
            <a:r>
              <a:rPr lang="en-IE" altLang="en-US"/>
              <a:t>So we see what we are up against. The education system is slow to change and when change is introduced it reacts to it by changing as little as possible. I particularly like the last quote there!</a:t>
            </a:r>
          </a:p>
          <a:p>
            <a:endParaRPr lang="en-IE" altLang="en-US"/>
          </a:p>
          <a:p>
            <a:endParaRPr lang="en-IE" altLang="en-US"/>
          </a:p>
          <a:p>
            <a:r>
              <a:rPr lang="en-US" altLang="en-US" b="1"/>
              <a:t>Education can deviate only in the direction and to the extent that society allows…….Whatever the season, education is a frozen institution</a:t>
            </a:r>
            <a:r>
              <a:rPr lang="en-US" altLang="en-US"/>
              <a:t>’ (House)</a:t>
            </a:r>
          </a:p>
          <a:p>
            <a:r>
              <a:rPr lang="en-US" altLang="en-US"/>
              <a:t>Schools are icebergs that never melt</a:t>
            </a:r>
          </a:p>
          <a:p>
            <a:r>
              <a:rPr lang="en-US" altLang="en-US"/>
              <a:t>Resistant to deep change</a:t>
            </a:r>
          </a:p>
          <a:p>
            <a:r>
              <a:rPr lang="en-US" altLang="en-US"/>
              <a:t>Ruddock speaks of schools as an institution frozen in time, and that ‘thawing’ is a necessary precondition of school improvement</a:t>
            </a:r>
          </a:p>
          <a:p>
            <a:r>
              <a:rPr lang="en-US" altLang="en-US"/>
              <a:t>Society encourages schools to remain the same</a:t>
            </a:r>
          </a:p>
          <a:p>
            <a:endParaRPr lang="en-IE" altLang="en-US"/>
          </a:p>
          <a:p>
            <a:endParaRPr lang="en-IE" altLang="en-US"/>
          </a:p>
        </p:txBody>
      </p:sp>
    </p:spTree>
    <p:extLst>
      <p:ext uri="{BB962C8B-B14F-4D97-AF65-F5344CB8AC3E}">
        <p14:creationId xmlns:p14="http://schemas.microsoft.com/office/powerpoint/2010/main" val="320506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t>‘When teachers detach their identity projects, their ‘hearts and minds’ from school, change is unlikely to be successful’ (Goodson, 2001, p.55).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p>
          <a:p>
            <a:pPr algn="just"/>
            <a:r>
              <a:rPr lang="en-IE" altLang="en-US" dirty="0" smtClean="0"/>
              <a:t>Reforms that seek to by-pass teachers…will not succeed’ (Kirk and MacDonald, 2001, p.552) </a:t>
            </a:r>
          </a:p>
          <a:p>
            <a:pPr algn="just"/>
            <a:endParaRPr lang="en-IE" altLang="en-US" dirty="0" smtClean="0"/>
          </a:p>
          <a:p>
            <a:pPr algn="just"/>
            <a:r>
              <a:rPr lang="en-IE" altLang="en-US" dirty="0" smtClean="0"/>
              <a:t>Any attempt to ‘teacher-proof reforms’ are likely to result in failure (Mac Donald 2003, p.140).</a:t>
            </a:r>
          </a:p>
          <a:p>
            <a:endParaRPr lang="en-IE" dirty="0"/>
          </a:p>
        </p:txBody>
      </p:sp>
      <p:sp>
        <p:nvSpPr>
          <p:cNvPr id="4" name="Slide Number Placeholder 3"/>
          <p:cNvSpPr>
            <a:spLocks noGrp="1"/>
          </p:cNvSpPr>
          <p:nvPr>
            <p:ph type="sldNum" sz="quarter" idx="10"/>
          </p:nvPr>
        </p:nvSpPr>
        <p:spPr/>
        <p:txBody>
          <a:bodyPr/>
          <a:lstStyle/>
          <a:p>
            <a:fld id="{4055932A-806D-410D-9BB8-742871BD1389}" type="slidenum">
              <a:rPr lang="en-IE" smtClean="0"/>
              <a:t>13</a:t>
            </a:fld>
            <a:endParaRPr lang="en-IE"/>
          </a:p>
        </p:txBody>
      </p:sp>
    </p:spTree>
    <p:extLst>
      <p:ext uri="{BB962C8B-B14F-4D97-AF65-F5344CB8AC3E}">
        <p14:creationId xmlns:p14="http://schemas.microsoft.com/office/powerpoint/2010/main" val="422110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Zembylas</a:t>
            </a:r>
            <a:r>
              <a:rPr lang="en-IE" dirty="0" smtClean="0"/>
              <a:t> (2005) argues ‘‘teacher emotion is the product of cultural, social and political relations’’ (p. 4) and claims that what is missing from theory is an examination of how emotions are embedded in power relations inherent in education practices and relationships.</a:t>
            </a:r>
          </a:p>
          <a:p>
            <a:endParaRPr lang="en-IE" dirty="0" smtClean="0"/>
          </a:p>
          <a:p>
            <a:r>
              <a:rPr lang="en-IE" dirty="0" err="1" smtClean="0"/>
              <a:t>Hochschild’s</a:t>
            </a:r>
            <a:r>
              <a:rPr lang="en-IE" dirty="0" smtClean="0"/>
              <a:t> (1993) argues that teaching is a profession that calls for emotional sensitivity and teachers learn to manage and suppress their true feelings in order to display behaviours which ﬁt with organisational expectations.</a:t>
            </a:r>
          </a:p>
          <a:p>
            <a:endParaRPr lang="en-IE" dirty="0" smtClean="0"/>
          </a:p>
          <a:p>
            <a:r>
              <a:rPr lang="en-IE" dirty="0" smtClean="0"/>
              <a:t>http://instructionalleadership.ie/images/Becky_SaundersThe_role_of_teacher_emotions_in_change.pdf </a:t>
            </a:r>
            <a:endParaRPr lang="en-IE" dirty="0"/>
          </a:p>
        </p:txBody>
      </p:sp>
      <p:sp>
        <p:nvSpPr>
          <p:cNvPr id="4" name="Slide Number Placeholder 3"/>
          <p:cNvSpPr>
            <a:spLocks noGrp="1"/>
          </p:cNvSpPr>
          <p:nvPr>
            <p:ph type="sldNum" sz="quarter" idx="10"/>
          </p:nvPr>
        </p:nvSpPr>
        <p:spPr/>
        <p:txBody>
          <a:bodyPr/>
          <a:lstStyle/>
          <a:p>
            <a:fld id="{4055932A-806D-410D-9BB8-742871BD1389}" type="slidenum">
              <a:rPr lang="en-IE" smtClean="0"/>
              <a:t>14</a:t>
            </a:fld>
            <a:endParaRPr lang="en-IE"/>
          </a:p>
        </p:txBody>
      </p:sp>
    </p:spTree>
    <p:extLst>
      <p:ext uri="{BB962C8B-B14F-4D97-AF65-F5344CB8AC3E}">
        <p14:creationId xmlns:p14="http://schemas.microsoft.com/office/powerpoint/2010/main" val="227980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IE" altLang="en-US" dirty="0" smtClean="0"/>
              <a:t>Teachers will experience feelings of discomfort, loss and bereavement when faced with change (Hargreaves, 1998; </a:t>
            </a:r>
            <a:r>
              <a:rPr lang="en-IE" altLang="en-US" dirty="0" err="1" smtClean="0"/>
              <a:t>Handal</a:t>
            </a:r>
            <a:r>
              <a:rPr lang="en-IE" altLang="en-US" dirty="0" smtClean="0"/>
              <a:t> &amp; Herrington, 2003), even when such changes benefit them. It is unlikely that teachers will change their practices unless their beliefs and values are altered (</a:t>
            </a:r>
            <a:r>
              <a:rPr lang="en-IE" altLang="en-US" dirty="0" err="1" smtClean="0"/>
              <a:t>Handal</a:t>
            </a:r>
            <a:r>
              <a:rPr lang="en-IE" altLang="en-US" dirty="0" smtClean="0"/>
              <a:t> &amp; Herrington, 2003).  Goodson (2001) stresses that the personal dimension of change must be acknowledged, for ‘when teachers detach their identity projects, their ‘hearts and minds’ from school, change is unlikely to be successful’ (ibid, p.55).</a:t>
            </a:r>
          </a:p>
          <a:p>
            <a:endParaRPr lang="en-IE" altLang="en-US" dirty="0" smtClean="0"/>
          </a:p>
          <a:p>
            <a:r>
              <a:rPr lang="en-IE" altLang="en-US" dirty="0" smtClean="0"/>
              <a:t> </a:t>
            </a:r>
          </a:p>
          <a:p>
            <a:r>
              <a:rPr lang="en-IE" altLang="en-US" dirty="0" smtClean="0"/>
              <a:t>emotional and personal dimensions of change, experienced by teachers,  frequently remain ignored (Hargreaves, 1998)</a:t>
            </a:r>
          </a:p>
        </p:txBody>
      </p:sp>
      <p:sp>
        <p:nvSpPr>
          <p:cNvPr id="4198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4206BB-9F4C-4519-B7C5-5391AE918C73}" type="slidenum">
              <a:rPr lang="en-US" altLang="en-US" sz="1200"/>
              <a:pPr/>
              <a:t>15</a:t>
            </a:fld>
            <a:endParaRPr lang="en-US" altLang="en-US" sz="1200"/>
          </a:p>
        </p:txBody>
      </p:sp>
    </p:spTree>
    <p:extLst>
      <p:ext uri="{BB962C8B-B14F-4D97-AF65-F5344CB8AC3E}">
        <p14:creationId xmlns:p14="http://schemas.microsoft.com/office/powerpoint/2010/main" val="308024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64CF1-DDB4-4C30-9884-12A9AD5F9420}" type="slidenum">
              <a:rPr lang="en-US" altLang="en-US"/>
              <a:pPr/>
              <a:t>16</a:t>
            </a:fld>
            <a:endParaRPr lang="en-US" altLang="en-US"/>
          </a:p>
        </p:txBody>
      </p:sp>
      <p:sp>
        <p:nvSpPr>
          <p:cNvPr id="23554" name="Rectangle 2"/>
          <p:cNvSpPr>
            <a:spLocks noGrp="1" noRot="1" noChangeAspect="1" noChangeArrowheads="1" noTextEdit="1"/>
          </p:cNvSpPr>
          <p:nvPr>
            <p:ph type="sldImg"/>
          </p:nvPr>
        </p:nvSpPr>
        <p:spPr>
          <a:xfrm>
            <a:off x="1146175" y="687388"/>
            <a:ext cx="4567238" cy="3425825"/>
          </a:xfrm>
          <a:ln w="12700"/>
        </p:spPr>
      </p:sp>
      <p:sp>
        <p:nvSpPr>
          <p:cNvPr id="23555" name="Rectangle 3"/>
          <p:cNvSpPr>
            <a:spLocks noGrp="1" noChangeArrowheads="1"/>
          </p:cNvSpPr>
          <p:nvPr>
            <p:ph type="body" idx="1"/>
          </p:nvPr>
        </p:nvSpPr>
        <p:spPr>
          <a:xfrm>
            <a:off x="914711" y="4342464"/>
            <a:ext cx="5028579" cy="4116049"/>
          </a:xfrm>
          <a:noFill/>
          <a:ln/>
        </p:spPr>
        <p:txBody>
          <a:bodyPr lIns="90353" tIns="45177" rIns="90353" bIns="45177"/>
          <a:lstStyle/>
          <a:p>
            <a:endParaRPr lang="en-GB" altLang="en-US" dirty="0"/>
          </a:p>
        </p:txBody>
      </p:sp>
    </p:spTree>
    <p:extLst>
      <p:ext uri="{BB962C8B-B14F-4D97-AF65-F5344CB8AC3E}">
        <p14:creationId xmlns:p14="http://schemas.microsoft.com/office/powerpoint/2010/main" val="382801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 </a:t>
            </a:r>
            <a:r>
              <a:rPr lang="en-IE" dirty="0" err="1" smtClean="0"/>
              <a:t>Dur</a:t>
            </a:r>
            <a:r>
              <a:rPr lang="en-IE" dirty="0" smtClean="0"/>
              <a:t> </a:t>
            </a:r>
            <a:r>
              <a:rPr lang="en-IE" dirty="0" err="1" smtClean="0"/>
              <a:t>ing</a:t>
            </a:r>
            <a:r>
              <a:rPr lang="en-IE" dirty="0" smtClean="0"/>
              <a:t> transitions from a familiar to a new state of affairs, individuals must normally confront the loss of the old and commit themselves to the new, unlearn old be </a:t>
            </a:r>
            <a:r>
              <a:rPr lang="en-IE" dirty="0" err="1" smtClean="0"/>
              <a:t>liefs</a:t>
            </a:r>
            <a:r>
              <a:rPr lang="en-IE" dirty="0" smtClean="0"/>
              <a:t> and </a:t>
            </a:r>
            <a:r>
              <a:rPr lang="en-IE" dirty="0" err="1" smtClean="0"/>
              <a:t>behaviors</a:t>
            </a:r>
            <a:r>
              <a:rPr lang="en-IE" dirty="0" smtClean="0"/>
              <a:t> and learn new ones, and move from anxiousness and uncertainty to stabilization and coherence. Any significant change involves a period of intense personal and organizational learn </a:t>
            </a:r>
            <a:r>
              <a:rPr lang="en-IE" dirty="0" err="1" smtClean="0"/>
              <a:t>ing</a:t>
            </a:r>
            <a:r>
              <a:rPr lang="en-IE" dirty="0" smtClean="0"/>
              <a:t> and problem solving. People need sup ports for such work, not displays of </a:t>
            </a:r>
            <a:r>
              <a:rPr lang="en-IE" dirty="0" err="1" smtClean="0"/>
              <a:t>im</a:t>
            </a:r>
            <a:r>
              <a:rPr lang="en-IE" dirty="0" smtClean="0"/>
              <a:t> patience. </a:t>
            </a:r>
          </a:p>
          <a:p>
            <a:r>
              <a:rPr lang="en-IE" dirty="0" smtClean="0"/>
              <a:t>Blaming "resistance" for the slow pace of reform also keeps us from understand </a:t>
            </a:r>
            <a:r>
              <a:rPr lang="en-IE" dirty="0" err="1" smtClean="0"/>
              <a:t>ing</a:t>
            </a:r>
            <a:r>
              <a:rPr lang="en-IE" dirty="0" smtClean="0"/>
              <a:t> that individuals and groups faced with something new need to assess the change for its genuine possibilities and for how it bears on their self-interest. From com </a:t>
            </a:r>
            <a:r>
              <a:rPr lang="en-IE" dirty="0" err="1" smtClean="0"/>
              <a:t>puters</a:t>
            </a:r>
            <a:r>
              <a:rPr lang="en-IE" dirty="0" smtClean="0"/>
              <a:t> across the curriculum, to main streaming, to portfolio assessments, to a radical change in the time schedule, sig </a:t>
            </a:r>
            <a:r>
              <a:rPr lang="en-IE" dirty="0" err="1" smtClean="0"/>
              <a:t>nificant</a:t>
            </a:r>
            <a:r>
              <a:rPr lang="en-IE" dirty="0" smtClean="0"/>
              <a:t> changes normally require extra effort during the transitional stage. More over, there's little certainty about the kinds of outcomes that may ensue for </a:t>
            </a:r>
            <a:r>
              <a:rPr lang="en-IE" dirty="0" err="1" smtClean="0"/>
              <a:t>stu</a:t>
            </a:r>
            <a:r>
              <a:rPr lang="en-IE" dirty="0" smtClean="0"/>
              <a:t> dents and teachers (and less assurance that they will be any better than the </a:t>
            </a:r>
            <a:r>
              <a:rPr lang="en-IE" dirty="0" err="1" smtClean="0"/>
              <a:t>sta</a:t>
            </a:r>
            <a:r>
              <a:rPr lang="en-IE" dirty="0" smtClean="0"/>
              <a:t> </a:t>
            </a:r>
            <a:r>
              <a:rPr lang="en-IE" dirty="0" err="1" smtClean="0"/>
              <a:t>tus</a:t>
            </a:r>
            <a:r>
              <a:rPr lang="en-IE" dirty="0" smtClean="0"/>
              <a:t> quo). These are legitimate issues that deserve careful attention. Many reform initiatives are ill-con </a:t>
            </a:r>
            <a:r>
              <a:rPr lang="en-IE" dirty="0" err="1" smtClean="0"/>
              <a:t>ceived</a:t>
            </a:r>
            <a:r>
              <a:rPr lang="en-IE" dirty="0" smtClean="0"/>
              <a:t>, and many others are fads. The most authentic response to such efforts is resistance. Nevertheless, when </a:t>
            </a:r>
            <a:r>
              <a:rPr lang="en-IE" dirty="0" err="1" smtClean="0"/>
              <a:t>resis</a:t>
            </a:r>
            <a:r>
              <a:rPr lang="en-IE" dirty="0" smtClean="0"/>
              <a:t> </a:t>
            </a:r>
            <a:r>
              <a:rPr lang="en-IE" dirty="0" err="1" smtClean="0"/>
              <a:t>tance</a:t>
            </a:r>
            <a:r>
              <a:rPr lang="en-IE" dirty="0" smtClean="0"/>
              <a:t> is misunderstood, we are </a:t>
            </a:r>
            <a:r>
              <a:rPr lang="en-IE" dirty="0" err="1" smtClean="0"/>
              <a:t>immedi</a:t>
            </a:r>
            <a:r>
              <a:rPr lang="en-IE" dirty="0" smtClean="0"/>
              <a:t> </a:t>
            </a:r>
            <a:r>
              <a:rPr lang="en-IE" dirty="0" err="1" smtClean="0"/>
              <a:t>ately</a:t>
            </a:r>
            <a:r>
              <a:rPr lang="en-IE" dirty="0" smtClean="0"/>
              <a:t> set on a self-defeating path. </a:t>
            </a:r>
            <a:r>
              <a:rPr lang="en-IE" dirty="0" err="1" smtClean="0"/>
              <a:t>Refram</a:t>
            </a:r>
            <a:r>
              <a:rPr lang="en-IE" dirty="0" smtClean="0"/>
              <a:t> </a:t>
            </a:r>
            <a:r>
              <a:rPr lang="en-IE" dirty="0" err="1" smtClean="0"/>
              <a:t>ing</a:t>
            </a:r>
            <a:r>
              <a:rPr lang="en-IE" dirty="0" smtClean="0"/>
              <a:t> the legitimate basis of most forms of resistance will allow us to get a more productive start and to isolate the real problems of improvement. </a:t>
            </a:r>
            <a:endParaRPr lang="en-IE" dirty="0"/>
          </a:p>
        </p:txBody>
      </p:sp>
      <p:sp>
        <p:nvSpPr>
          <p:cNvPr id="4" name="Slide Number Placeholder 3"/>
          <p:cNvSpPr>
            <a:spLocks noGrp="1"/>
          </p:cNvSpPr>
          <p:nvPr>
            <p:ph type="sldNum" sz="quarter" idx="10"/>
          </p:nvPr>
        </p:nvSpPr>
        <p:spPr/>
        <p:txBody>
          <a:bodyPr/>
          <a:lstStyle/>
          <a:p>
            <a:fld id="{4055932A-806D-410D-9BB8-742871BD1389}" type="slidenum">
              <a:rPr lang="en-IE" smtClean="0"/>
              <a:t>18</a:t>
            </a:fld>
            <a:endParaRPr lang="en-IE"/>
          </a:p>
        </p:txBody>
      </p:sp>
    </p:spTree>
    <p:extLst>
      <p:ext uri="{BB962C8B-B14F-4D97-AF65-F5344CB8AC3E}">
        <p14:creationId xmlns:p14="http://schemas.microsoft.com/office/powerpoint/2010/main" val="300857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Fullan</a:t>
            </a:r>
            <a:r>
              <a:rPr lang="en-IE" dirty="0" smtClean="0"/>
              <a:t>: people more likely</a:t>
            </a:r>
            <a:r>
              <a:rPr lang="en-IE" baseline="0" dirty="0" smtClean="0"/>
              <a:t> to adopt change if it adds resources without expecting much of them</a:t>
            </a:r>
            <a:endParaRPr lang="en-IE" dirty="0"/>
          </a:p>
        </p:txBody>
      </p:sp>
      <p:sp>
        <p:nvSpPr>
          <p:cNvPr id="4" name="Slide Number Placeholder 3"/>
          <p:cNvSpPr>
            <a:spLocks noGrp="1"/>
          </p:cNvSpPr>
          <p:nvPr>
            <p:ph type="sldNum" sz="quarter" idx="10"/>
          </p:nvPr>
        </p:nvSpPr>
        <p:spPr/>
        <p:txBody>
          <a:bodyPr/>
          <a:lstStyle/>
          <a:p>
            <a:fld id="{4055932A-806D-410D-9BB8-742871BD1389}" type="slidenum">
              <a:rPr lang="en-IE" smtClean="0"/>
              <a:t>21</a:t>
            </a:fld>
            <a:endParaRPr lang="en-IE"/>
          </a:p>
        </p:txBody>
      </p:sp>
    </p:spTree>
    <p:extLst>
      <p:ext uri="{BB962C8B-B14F-4D97-AF65-F5344CB8AC3E}">
        <p14:creationId xmlns:p14="http://schemas.microsoft.com/office/powerpoint/2010/main" val="2840641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9F353DC-26B7-4846-BDA9-691DDC4AC11F}" type="datetimeFigureOut">
              <a:rPr lang="en-IE" smtClean="0"/>
              <a:t>11/01/2018</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66C1F05-C4C2-41A4-A791-C5A9D95B7266}"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353DC-26B7-4846-BDA9-691DDC4AC11F}" type="datetimeFigureOut">
              <a:rPr lang="en-IE" smtClean="0"/>
              <a:t>11/01/2018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6C1F05-C4C2-41A4-A791-C5A9D95B7266}"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353DC-26B7-4846-BDA9-691DDC4AC11F}" type="datetimeFigureOut">
              <a:rPr lang="en-IE" smtClean="0"/>
              <a:t>11/01/2018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6C1F05-C4C2-41A4-A791-C5A9D95B7266}"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353DC-26B7-4846-BDA9-691DDC4AC11F}" type="datetimeFigureOut">
              <a:rPr lang="en-IE" smtClean="0"/>
              <a:t>11/01/2018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6C1F05-C4C2-41A4-A791-C5A9D95B7266}" type="slidenum">
              <a:rPr lang="en-IE" smtClean="0"/>
              <a:t>‹#›</a:t>
            </a:fld>
            <a:endParaRPr lang="en-IE"/>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F353DC-26B7-4846-BDA9-691DDC4AC11F}" type="datetimeFigureOut">
              <a:rPr lang="en-IE" smtClean="0"/>
              <a:t>11/01/2018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6C1F05-C4C2-41A4-A791-C5A9D95B7266}"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F353DC-26B7-4846-BDA9-691DDC4AC11F}" type="datetimeFigureOut">
              <a:rPr lang="en-IE" smtClean="0"/>
              <a:t>11/01/2018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66C1F05-C4C2-41A4-A791-C5A9D95B7266}" type="slidenum">
              <a:rPr lang="en-IE" smtClean="0"/>
              <a:t>‹#›</a:t>
            </a:fld>
            <a:endParaRPr lang="en-IE"/>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F353DC-26B7-4846-BDA9-691DDC4AC11F}" type="datetimeFigureOut">
              <a:rPr lang="en-IE" smtClean="0"/>
              <a:t>11/01/2018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66C1F05-C4C2-41A4-A791-C5A9D95B7266}"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F353DC-26B7-4846-BDA9-691DDC4AC11F}" type="datetimeFigureOut">
              <a:rPr lang="en-IE" smtClean="0"/>
              <a:t>11/01/2018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66C1F05-C4C2-41A4-A791-C5A9D95B7266}" type="slidenum">
              <a:rPr lang="en-IE" smtClean="0"/>
              <a:t>‹#›</a:t>
            </a:fld>
            <a:endParaRPr lang="en-IE"/>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353DC-26B7-4846-BDA9-691DDC4AC11F}" type="datetimeFigureOut">
              <a:rPr lang="en-IE" smtClean="0"/>
              <a:t>11/01/2018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66C1F05-C4C2-41A4-A791-C5A9D95B7266}"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9F353DC-26B7-4846-BDA9-691DDC4AC11F}" type="datetimeFigureOut">
              <a:rPr lang="en-IE" smtClean="0"/>
              <a:t>11/01/2018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66C1F05-C4C2-41A4-A791-C5A9D95B7266}"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9F353DC-26B7-4846-BDA9-691DDC4AC11F}" type="datetimeFigureOut">
              <a:rPr lang="en-IE" smtClean="0"/>
              <a:t>11/01/2018</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66C1F05-C4C2-41A4-A791-C5A9D95B7266}" type="slidenum">
              <a:rPr lang="en-IE" smtClean="0"/>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9F353DC-26B7-4846-BDA9-691DDC4AC11F}" type="datetimeFigureOut">
              <a:rPr lang="en-IE" smtClean="0"/>
              <a:t>11/01/2018</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66C1F05-C4C2-41A4-A791-C5A9D95B7266}"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dx.doi.org/10.1037/h008843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What supports and hinders ‘deep change’</a:t>
            </a:r>
            <a:endParaRPr lang="en-IE" dirty="0"/>
          </a:p>
        </p:txBody>
      </p:sp>
      <p:sp>
        <p:nvSpPr>
          <p:cNvPr id="3" name="Subtitle 2"/>
          <p:cNvSpPr>
            <a:spLocks noGrp="1"/>
          </p:cNvSpPr>
          <p:nvPr>
            <p:ph type="subTitle" idx="1"/>
          </p:nvPr>
        </p:nvSpPr>
        <p:spPr/>
        <p:txBody>
          <a:bodyPr/>
          <a:lstStyle/>
          <a:p>
            <a:r>
              <a:rPr lang="en-IE" dirty="0" smtClean="0"/>
              <a:t>How can we support teachers through change</a:t>
            </a:r>
            <a:endParaRPr lang="en-IE" dirty="0"/>
          </a:p>
        </p:txBody>
      </p:sp>
    </p:spTree>
    <p:extLst>
      <p:ext uri="{BB962C8B-B14F-4D97-AF65-F5344CB8AC3E}">
        <p14:creationId xmlns:p14="http://schemas.microsoft.com/office/powerpoint/2010/main" val="3670900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gephardtdaily.com/wp-content/uploads/2015/09/Froze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 y="0"/>
            <a:ext cx="91441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481329"/>
            <a:ext cx="4114711" cy="1371608"/>
          </a:xfrm>
          <a:solidFill>
            <a:schemeClr val="bg1"/>
          </a:solidFill>
        </p:spPr>
        <p:txBody>
          <a:bodyPr>
            <a:normAutofit fontScale="92500"/>
          </a:bodyPr>
          <a:lstStyle/>
          <a:p>
            <a:r>
              <a:rPr lang="en-US" altLang="en-US" sz="2800" dirty="0"/>
              <a:t>‘Whatever the season, education is a frozen institution’ (House)</a:t>
            </a:r>
          </a:p>
          <a:p>
            <a:endParaRPr lang="en-IE" dirty="0"/>
          </a:p>
        </p:txBody>
      </p:sp>
    </p:spTree>
    <p:extLst>
      <p:ext uri="{BB962C8B-B14F-4D97-AF65-F5344CB8AC3E}">
        <p14:creationId xmlns:p14="http://schemas.microsoft.com/office/powerpoint/2010/main" val="957258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Some key considerations</a:t>
            </a:r>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1395384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Personal nature of change</a:t>
            </a:r>
            <a:endParaRPr lang="en-IE" dirty="0"/>
          </a:p>
        </p:txBody>
      </p:sp>
      <p:sp>
        <p:nvSpPr>
          <p:cNvPr id="3" name="Subtitle 2"/>
          <p:cNvSpPr>
            <a:spLocks noGrp="1"/>
          </p:cNvSpPr>
          <p:nvPr>
            <p:ph type="subTitle" idx="1"/>
          </p:nvPr>
        </p:nvSpPr>
        <p:spPr/>
        <p:txBody>
          <a:bodyPr/>
          <a:lstStyle/>
          <a:p>
            <a:r>
              <a:rPr lang="en-IE" dirty="0"/>
              <a:t>Emotions and </a:t>
            </a:r>
            <a:r>
              <a:rPr lang="en-IE" dirty="0" smtClean="0"/>
              <a:t>‘resistance’</a:t>
            </a:r>
            <a:endParaRPr lang="en-IE" dirty="0"/>
          </a:p>
          <a:p>
            <a:endParaRPr lang="en-IE" dirty="0"/>
          </a:p>
        </p:txBody>
      </p:sp>
    </p:spTree>
    <p:extLst>
      <p:ext uri="{BB962C8B-B14F-4D97-AF65-F5344CB8AC3E}">
        <p14:creationId xmlns:p14="http://schemas.microsoft.com/office/powerpoint/2010/main" val="1644389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IE" altLang="en-US" smtClean="0"/>
              <a:t>Goodson’s Three Phases of Change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093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E" dirty="0" smtClean="0"/>
              <a:t>While generally accepted, Spillane </a:t>
            </a:r>
            <a:r>
              <a:rPr lang="en-IE" dirty="0"/>
              <a:t>et al. (2002) argue that </a:t>
            </a:r>
            <a:r>
              <a:rPr lang="en-IE" dirty="0" smtClean="0"/>
              <a:t>teacher emotions during the change process is </a:t>
            </a:r>
            <a:r>
              <a:rPr lang="en-IE" dirty="0"/>
              <a:t>‘‘overlooked and understudied</a:t>
            </a:r>
            <a:r>
              <a:rPr lang="en-IE" dirty="0" smtClean="0"/>
              <a:t>’’</a:t>
            </a:r>
          </a:p>
          <a:p>
            <a:pPr algn="just"/>
            <a:endParaRPr lang="en-IE" dirty="0" smtClean="0"/>
          </a:p>
          <a:p>
            <a:pPr algn="just"/>
            <a:r>
              <a:rPr lang="en-IE" dirty="0" err="1" smtClean="0"/>
              <a:t>Zembylas</a:t>
            </a:r>
            <a:r>
              <a:rPr lang="en-IE" dirty="0" smtClean="0"/>
              <a:t> (2003): ‘‘</a:t>
            </a:r>
            <a:r>
              <a:rPr lang="en-IE" dirty="0"/>
              <a:t>invisible aspects of emotional work’’ </a:t>
            </a:r>
            <a:r>
              <a:rPr lang="en-IE" dirty="0" smtClean="0"/>
              <a:t>(p</a:t>
            </a:r>
            <a:r>
              <a:rPr lang="en-IE" dirty="0"/>
              <a:t>. 113</a:t>
            </a:r>
            <a:r>
              <a:rPr lang="en-IE" dirty="0" smtClean="0"/>
              <a:t>)</a:t>
            </a:r>
          </a:p>
          <a:p>
            <a:endParaRPr lang="en-IE" dirty="0"/>
          </a:p>
          <a:p>
            <a:endParaRPr lang="en-IE" dirty="0"/>
          </a:p>
        </p:txBody>
      </p:sp>
      <p:sp>
        <p:nvSpPr>
          <p:cNvPr id="3" name="Title 2"/>
          <p:cNvSpPr>
            <a:spLocks noGrp="1"/>
          </p:cNvSpPr>
          <p:nvPr>
            <p:ph type="title"/>
          </p:nvPr>
        </p:nvSpPr>
        <p:spPr/>
        <p:txBody>
          <a:bodyPr/>
          <a:lstStyle/>
          <a:p>
            <a:r>
              <a:rPr lang="en-IE" dirty="0" smtClean="0"/>
              <a:t>Emotions of change</a:t>
            </a:r>
            <a:endParaRPr lang="en-IE" dirty="0"/>
          </a:p>
        </p:txBody>
      </p:sp>
    </p:spTree>
    <p:extLst>
      <p:ext uri="{BB962C8B-B14F-4D97-AF65-F5344CB8AC3E}">
        <p14:creationId xmlns:p14="http://schemas.microsoft.com/office/powerpoint/2010/main" val="1844227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IE" altLang="en-US" dirty="0" smtClean="0"/>
              <a:t>Emotions of change</a:t>
            </a:r>
          </a:p>
        </p:txBody>
      </p:sp>
      <p:sp>
        <p:nvSpPr>
          <p:cNvPr id="3" name="Content Placeholder 2"/>
          <p:cNvSpPr>
            <a:spLocks noGrp="1"/>
          </p:cNvSpPr>
          <p:nvPr>
            <p:ph idx="1"/>
          </p:nvPr>
        </p:nvSpPr>
        <p:spPr>
          <a:xfrm>
            <a:off x="323528" y="1340768"/>
            <a:ext cx="5277172" cy="4755232"/>
          </a:xfrm>
        </p:spPr>
        <p:txBody>
          <a:bodyPr>
            <a:normAutofit/>
          </a:bodyPr>
          <a:lstStyle/>
          <a:p>
            <a:pPr algn="just">
              <a:defRPr/>
            </a:pPr>
            <a:r>
              <a:rPr lang="en-IE" sz="2400" dirty="0" err="1"/>
              <a:t>Hochschild’s</a:t>
            </a:r>
            <a:r>
              <a:rPr lang="en-IE" sz="2400" dirty="0"/>
              <a:t> (1993) argues that teaching is a profession that calls for emotional sensitivity and teachers learn to manage and suppress their true feelings in order to display behaviours which ﬁt with organisational expectations.</a:t>
            </a:r>
          </a:p>
          <a:p>
            <a:pPr algn="just">
              <a:defRPr/>
            </a:pPr>
            <a:endParaRPr lang="en-IE" sz="2400" dirty="0"/>
          </a:p>
          <a:p>
            <a:pPr algn="just">
              <a:defRPr/>
            </a:pPr>
            <a:endParaRPr lang="en-IE" sz="2400" dirty="0"/>
          </a:p>
          <a:p>
            <a:pPr algn="just">
              <a:defRPr/>
            </a:pPr>
            <a:endParaRPr lang="en-IE" sz="2400" kern="1200" dirty="0"/>
          </a:p>
          <a:p>
            <a:pPr algn="just">
              <a:defRPr/>
            </a:pPr>
            <a:endParaRPr lang="en-IE" sz="2400" kern="1200" dirty="0"/>
          </a:p>
          <a:p>
            <a:pPr>
              <a:defRPr/>
            </a:pPr>
            <a:endParaRPr lang="en-IE" sz="2400" dirty="0" smtClean="0"/>
          </a:p>
          <a:p>
            <a:pPr algn="just">
              <a:defRPr/>
            </a:pPr>
            <a:endParaRPr lang="en-IE" sz="2400" dirty="0"/>
          </a:p>
        </p:txBody>
      </p:sp>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2276475"/>
            <a:ext cx="28575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88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lIns="92075" tIns="46038" rIns="92075" bIns="46038"/>
          <a:lstStyle/>
          <a:p>
            <a:r>
              <a:rPr lang="en-US" altLang="en-US"/>
              <a:t>Machiavelli on change</a:t>
            </a:r>
          </a:p>
        </p:txBody>
      </p:sp>
      <p:sp>
        <p:nvSpPr>
          <p:cNvPr id="21507" name="Rectangle 3"/>
          <p:cNvSpPr>
            <a:spLocks noGrp="1" noChangeArrowheads="1"/>
          </p:cNvSpPr>
          <p:nvPr>
            <p:ph type="body" idx="1"/>
          </p:nvPr>
        </p:nvSpPr>
        <p:spPr>
          <a:noFill/>
          <a:ln/>
        </p:spPr>
        <p:txBody>
          <a:bodyPr lIns="92075" tIns="46038" rIns="92075" bIns="46038"/>
          <a:lstStyle/>
          <a:p>
            <a:pPr>
              <a:buFontTx/>
              <a:buNone/>
            </a:pPr>
            <a:r>
              <a:rPr lang="en-US" altLang="en-US"/>
              <a:t>There is nothing more difficult to carry out, </a:t>
            </a:r>
          </a:p>
          <a:p>
            <a:pPr>
              <a:buFontTx/>
              <a:buNone/>
            </a:pPr>
            <a:r>
              <a:rPr lang="en-US" altLang="en-US"/>
              <a:t>nor more doubtful of success, nor more </a:t>
            </a:r>
          </a:p>
          <a:p>
            <a:pPr>
              <a:buFontTx/>
              <a:buNone/>
            </a:pPr>
            <a:r>
              <a:rPr lang="en-US" altLang="en-US"/>
              <a:t>dangerous to conduct, than to initiate a new </a:t>
            </a:r>
          </a:p>
          <a:p>
            <a:pPr>
              <a:buFontTx/>
              <a:buNone/>
            </a:pPr>
            <a:r>
              <a:rPr lang="en-US" altLang="en-US"/>
              <a:t>order of things. For the reformer has enemies </a:t>
            </a:r>
          </a:p>
          <a:p>
            <a:pPr>
              <a:buFontTx/>
              <a:buNone/>
            </a:pPr>
            <a:r>
              <a:rPr lang="en-US" altLang="en-US"/>
              <a:t>in all who profit by the old order and only </a:t>
            </a:r>
          </a:p>
          <a:p>
            <a:pPr>
              <a:buFontTx/>
              <a:buNone/>
            </a:pPr>
            <a:r>
              <a:rPr lang="en-US" altLang="en-US"/>
              <a:t>lukewarm defenders in all those who profit by </a:t>
            </a:r>
          </a:p>
          <a:p>
            <a:pPr>
              <a:buFontTx/>
              <a:buNone/>
            </a:pPr>
            <a:r>
              <a:rPr lang="en-US" altLang="en-US"/>
              <a:t>the new order (</a:t>
            </a:r>
            <a:r>
              <a:rPr lang="en-US" altLang="en-US" i="1"/>
              <a:t>The Prince, </a:t>
            </a:r>
            <a:r>
              <a:rPr lang="en-US" altLang="en-US"/>
              <a:t>1519)</a:t>
            </a:r>
          </a:p>
        </p:txBody>
      </p:sp>
    </p:spTree>
    <p:extLst>
      <p:ext uri="{BB962C8B-B14F-4D97-AF65-F5344CB8AC3E}">
        <p14:creationId xmlns:p14="http://schemas.microsoft.com/office/powerpoint/2010/main" val="3452738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IE" altLang="en-US" dirty="0" smtClean="0"/>
              <a:t>Concept of ‘Resistance’ </a:t>
            </a:r>
          </a:p>
        </p:txBody>
      </p:sp>
      <p:sp>
        <p:nvSpPr>
          <p:cNvPr id="15363" name="Content Placeholder 2"/>
          <p:cNvSpPr>
            <a:spLocks noGrp="1"/>
          </p:cNvSpPr>
          <p:nvPr>
            <p:ph idx="1"/>
          </p:nvPr>
        </p:nvSpPr>
        <p:spPr/>
        <p:txBody>
          <a:bodyPr>
            <a:normAutofit/>
          </a:bodyPr>
          <a:lstStyle/>
          <a:p>
            <a:pPr eaLnBrk="1" hangingPunct="1">
              <a:lnSpc>
                <a:spcPct val="80000"/>
              </a:lnSpc>
            </a:pPr>
            <a:endParaRPr lang="en-IE" altLang="en-US" dirty="0" smtClean="0"/>
          </a:p>
          <a:p>
            <a:pPr algn="just" eaLnBrk="1" hangingPunct="1">
              <a:lnSpc>
                <a:spcPct val="80000"/>
              </a:lnSpc>
            </a:pPr>
            <a:r>
              <a:rPr lang="en-US" altLang="en-US" sz="2800" dirty="0" smtClean="0"/>
              <a:t>‘Resistance’ is a normal, nature and expected reaction when faced with change and is strongly linked with emotions</a:t>
            </a:r>
          </a:p>
          <a:p>
            <a:pPr algn="just" eaLnBrk="1" hangingPunct="1">
              <a:lnSpc>
                <a:spcPct val="80000"/>
              </a:lnSpc>
            </a:pPr>
            <a:endParaRPr lang="en-US" altLang="en-US" sz="2800" dirty="0"/>
          </a:p>
          <a:p>
            <a:pPr algn="just">
              <a:lnSpc>
                <a:spcPct val="80000"/>
              </a:lnSpc>
            </a:pPr>
            <a:r>
              <a:rPr lang="en-IE" altLang="en-US" sz="2800" dirty="0" smtClean="0"/>
              <a:t>‘Resistance’ needs </a:t>
            </a:r>
            <a:r>
              <a:rPr lang="en-IE" altLang="en-US" sz="2800" dirty="0"/>
              <a:t>to be framed as natural responses to </a:t>
            </a:r>
            <a:r>
              <a:rPr lang="en-IE" altLang="en-US" sz="2800" dirty="0" smtClean="0"/>
              <a:t>transition</a:t>
            </a:r>
          </a:p>
          <a:p>
            <a:pPr algn="just">
              <a:lnSpc>
                <a:spcPct val="80000"/>
              </a:lnSpc>
            </a:pPr>
            <a:endParaRPr lang="en-IE" altLang="en-US" sz="2800" dirty="0"/>
          </a:p>
          <a:p>
            <a:pPr algn="just">
              <a:lnSpc>
                <a:spcPct val="80000"/>
              </a:lnSpc>
            </a:pPr>
            <a:r>
              <a:rPr lang="en-IE" sz="2800" dirty="0"/>
              <a:t>Feelings of discomfort, fear, </a:t>
            </a:r>
            <a:r>
              <a:rPr lang="en-IE" sz="2800" dirty="0" smtClean="0"/>
              <a:t>loss </a:t>
            </a:r>
            <a:r>
              <a:rPr lang="en-IE" sz="2800" dirty="0"/>
              <a:t>and bereavement – </a:t>
            </a:r>
            <a:r>
              <a:rPr lang="en-IE" sz="2800" dirty="0" smtClean="0"/>
              <a:t>even </a:t>
            </a:r>
            <a:r>
              <a:rPr lang="en-IE" sz="2800" dirty="0"/>
              <a:t>when changes benefit  </a:t>
            </a:r>
            <a:r>
              <a:rPr lang="en-IE" sz="2800" dirty="0" smtClean="0"/>
              <a:t>them </a:t>
            </a:r>
            <a:r>
              <a:rPr lang="en-IE" sz="2800" dirty="0"/>
              <a:t>(</a:t>
            </a:r>
            <a:r>
              <a:rPr lang="en-IE" sz="2800" dirty="0" err="1"/>
              <a:t>Handal</a:t>
            </a:r>
            <a:r>
              <a:rPr lang="en-IE" sz="2800" dirty="0"/>
              <a:t> &amp; Herrington, 2003)</a:t>
            </a:r>
          </a:p>
          <a:p>
            <a:pPr algn="just">
              <a:lnSpc>
                <a:spcPct val="80000"/>
              </a:lnSpc>
            </a:pPr>
            <a:endParaRPr lang="en-IE" altLang="en-US" sz="2800" dirty="0" smtClean="0"/>
          </a:p>
          <a:p>
            <a:pPr algn="just" eaLnBrk="1" hangingPunct="1">
              <a:lnSpc>
                <a:spcPct val="80000"/>
              </a:lnSpc>
            </a:pPr>
            <a:endParaRPr lang="en-IE" altLang="en-US" sz="2800" dirty="0" smtClean="0"/>
          </a:p>
          <a:p>
            <a:endParaRPr lang="en-IE" altLang="en-US" dirty="0" smtClean="0"/>
          </a:p>
        </p:txBody>
      </p:sp>
    </p:spTree>
    <p:extLst>
      <p:ext uri="{BB962C8B-B14F-4D97-AF65-F5344CB8AC3E}">
        <p14:creationId xmlns:p14="http://schemas.microsoft.com/office/powerpoint/2010/main" val="173334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Autofit/>
          </a:bodyPr>
          <a:lstStyle/>
          <a:p>
            <a:pPr algn="just"/>
            <a:r>
              <a:rPr lang="en-IE" sz="2400" dirty="0" smtClean="0"/>
              <a:t>‘Resistance’ places blame elsewhere and can hide underlying issues/problems i.e. required skills</a:t>
            </a:r>
          </a:p>
          <a:p>
            <a:pPr algn="just"/>
            <a:endParaRPr lang="en-IE" sz="2400" dirty="0"/>
          </a:p>
          <a:p>
            <a:pPr algn="just"/>
            <a:r>
              <a:rPr lang="en-IE" sz="2400" dirty="0" smtClean="0"/>
              <a:t>Not always negative: productive and supportive ‘resistance’ </a:t>
            </a:r>
          </a:p>
          <a:p>
            <a:pPr algn="just"/>
            <a:endParaRPr lang="en-IE" sz="2400" dirty="0"/>
          </a:p>
          <a:p>
            <a:pPr algn="just"/>
            <a:r>
              <a:rPr lang="en-IE" sz="2400" dirty="0" smtClean="0"/>
              <a:t>Often a result of historical/political issues: knee jerk reaction/experience change as fads</a:t>
            </a:r>
          </a:p>
          <a:p>
            <a:pPr algn="just"/>
            <a:endParaRPr lang="en-IE" sz="2400" dirty="0"/>
          </a:p>
          <a:p>
            <a:pPr algn="just"/>
            <a:r>
              <a:rPr lang="en-IE" sz="2400" dirty="0" smtClean="0"/>
              <a:t>Sometimes a change submitted with ease is concerning: shows that actually the change hasn’t been taken on board at all (</a:t>
            </a:r>
            <a:r>
              <a:rPr lang="en-IE" sz="2400" dirty="0" err="1" smtClean="0"/>
              <a:t>Fullan</a:t>
            </a:r>
            <a:r>
              <a:rPr lang="en-IE" sz="2400" dirty="0" smtClean="0"/>
              <a:t>, 2010)</a:t>
            </a:r>
            <a:endParaRPr lang="en-IE" sz="2400" dirty="0"/>
          </a:p>
        </p:txBody>
      </p:sp>
      <p:sp>
        <p:nvSpPr>
          <p:cNvPr id="3" name="Title 2"/>
          <p:cNvSpPr>
            <a:spLocks noGrp="1"/>
          </p:cNvSpPr>
          <p:nvPr>
            <p:ph type="title"/>
          </p:nvPr>
        </p:nvSpPr>
        <p:spPr/>
        <p:txBody>
          <a:bodyPr/>
          <a:lstStyle/>
          <a:p>
            <a:r>
              <a:rPr lang="en-IE" dirty="0" smtClean="0"/>
              <a:t>Misunderstood Resistance </a:t>
            </a:r>
            <a:endParaRPr lang="en-IE" dirty="0"/>
          </a:p>
        </p:txBody>
      </p:sp>
    </p:spTree>
    <p:extLst>
      <p:ext uri="{BB962C8B-B14F-4D97-AF65-F5344CB8AC3E}">
        <p14:creationId xmlns:p14="http://schemas.microsoft.com/office/powerpoint/2010/main" val="1613082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err="1" smtClean="0"/>
              <a:t>Hords</a:t>
            </a:r>
            <a:r>
              <a:rPr lang="en-IE" dirty="0" smtClean="0"/>
              <a:t> Stages of Concern </a:t>
            </a:r>
            <a:endParaRPr lang="en-IE"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7012" y="2853531"/>
            <a:ext cx="360997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8" y="0"/>
            <a:ext cx="9134061" cy="685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63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We will explore the concept of ‘deep change’ and the factors that support/hinder this</a:t>
            </a:r>
          </a:p>
          <a:p>
            <a:endParaRPr lang="en-IE" dirty="0"/>
          </a:p>
          <a:p>
            <a:r>
              <a:rPr lang="en-IE" dirty="0" smtClean="0"/>
              <a:t>We will reflect on and explore the emotional and personal dimension of change </a:t>
            </a:r>
          </a:p>
          <a:p>
            <a:endParaRPr lang="en-IE" dirty="0"/>
          </a:p>
          <a:p>
            <a:r>
              <a:rPr lang="en-IE" dirty="0" smtClean="0"/>
              <a:t>We will problematize the concept of ‘resistance’ </a:t>
            </a:r>
            <a:endParaRPr lang="en-IE" dirty="0"/>
          </a:p>
        </p:txBody>
      </p:sp>
      <p:sp>
        <p:nvSpPr>
          <p:cNvPr id="3" name="Title 2"/>
          <p:cNvSpPr>
            <a:spLocks noGrp="1"/>
          </p:cNvSpPr>
          <p:nvPr>
            <p:ph type="title"/>
          </p:nvPr>
        </p:nvSpPr>
        <p:spPr/>
        <p:txBody>
          <a:bodyPr/>
          <a:lstStyle/>
          <a:p>
            <a:r>
              <a:rPr lang="en-IE" dirty="0" smtClean="0"/>
              <a:t>Desired Learning Outcomes</a:t>
            </a:r>
            <a:endParaRPr lang="en-IE" dirty="0"/>
          </a:p>
        </p:txBody>
      </p:sp>
    </p:spTree>
    <p:extLst>
      <p:ext uri="{BB962C8B-B14F-4D97-AF65-F5344CB8AC3E}">
        <p14:creationId xmlns:p14="http://schemas.microsoft.com/office/powerpoint/2010/main" val="236028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2900535"/>
          </a:xfrm>
        </p:spPr>
        <p:txBody>
          <a:bodyPr>
            <a:normAutofit fontScale="90000"/>
          </a:bodyPr>
          <a:lstStyle/>
          <a:p>
            <a:pPr algn="just"/>
            <a:r>
              <a:rPr lang="en-IE" dirty="0" smtClean="0"/>
              <a:t/>
            </a:r>
            <a:br>
              <a:rPr lang="en-IE" dirty="0" smtClean="0"/>
            </a:br>
            <a:r>
              <a:rPr lang="en-IE" dirty="0"/>
              <a:t/>
            </a:r>
            <a:br>
              <a:rPr lang="en-IE" dirty="0"/>
            </a:br>
            <a:r>
              <a:rPr lang="en-IE" dirty="0" smtClean="0"/>
              <a:t>How can we support teachers emotionally and encourage them to move to higher stages? </a:t>
            </a:r>
            <a:endParaRPr lang="en-IE" dirty="0"/>
          </a:p>
        </p:txBody>
      </p:sp>
    </p:spTree>
    <p:extLst>
      <p:ext uri="{BB962C8B-B14F-4D97-AF65-F5344CB8AC3E}">
        <p14:creationId xmlns:p14="http://schemas.microsoft.com/office/powerpoint/2010/main" val="1838587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Schools may have volunteered but did teachers? </a:t>
            </a:r>
          </a:p>
          <a:p>
            <a:endParaRPr lang="en-IE" dirty="0" smtClean="0"/>
          </a:p>
          <a:p>
            <a:pPr marL="365760" lvl="1" indent="-256032">
              <a:spcBef>
                <a:spcPts val="400"/>
              </a:spcBef>
              <a:buSzPct val="68000"/>
              <a:buFont typeface="Wingdings 3"/>
              <a:buChar char=""/>
            </a:pPr>
            <a:r>
              <a:rPr lang="en-IE" sz="2800" dirty="0" smtClean="0"/>
              <a:t>Why did schools/teachers become involved? What are their motivations and how will this impact on their engagement?</a:t>
            </a:r>
          </a:p>
          <a:p>
            <a:pPr marL="603504" lvl="2" indent="-256032">
              <a:spcBef>
                <a:spcPts val="400"/>
              </a:spcBef>
              <a:buSzPct val="68000"/>
              <a:buFont typeface="Wingdings 3"/>
              <a:buChar char=""/>
            </a:pPr>
            <a:r>
              <a:rPr lang="en-IE" dirty="0"/>
              <a:t>I</a:t>
            </a:r>
            <a:r>
              <a:rPr lang="en-IE" dirty="0" smtClean="0"/>
              <a:t>ncentives</a:t>
            </a:r>
            <a:r>
              <a:rPr lang="en-IE" dirty="0"/>
              <a:t>, prestige, resources </a:t>
            </a:r>
          </a:p>
          <a:p>
            <a:endParaRPr lang="en-IE" dirty="0" smtClean="0"/>
          </a:p>
          <a:p>
            <a:r>
              <a:rPr lang="en-IE" dirty="0" smtClean="0"/>
              <a:t>What voice/power/control will teachers have in the project?</a:t>
            </a:r>
          </a:p>
        </p:txBody>
      </p:sp>
      <p:sp>
        <p:nvSpPr>
          <p:cNvPr id="3" name="Title 2"/>
          <p:cNvSpPr>
            <a:spLocks noGrp="1"/>
          </p:cNvSpPr>
          <p:nvPr>
            <p:ph type="title"/>
          </p:nvPr>
        </p:nvSpPr>
        <p:spPr/>
        <p:txBody>
          <a:bodyPr>
            <a:normAutofit/>
          </a:bodyPr>
          <a:lstStyle/>
          <a:p>
            <a:r>
              <a:rPr lang="en-IE" dirty="0" smtClean="0"/>
              <a:t>To think about</a:t>
            </a:r>
            <a:endParaRPr lang="en-IE" dirty="0"/>
          </a:p>
        </p:txBody>
      </p:sp>
    </p:spTree>
    <p:extLst>
      <p:ext uri="{BB962C8B-B14F-4D97-AF65-F5344CB8AC3E}">
        <p14:creationId xmlns:p14="http://schemas.microsoft.com/office/powerpoint/2010/main" val="2833416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People make/adapt their own meaning </a:t>
            </a:r>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82415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p:txBody>
          <a:bodyPr/>
          <a:lstStyle/>
          <a:p>
            <a:pPr marL="0" indent="0" algn="ctr">
              <a:buFontTx/>
              <a:buNone/>
            </a:pPr>
            <a:r>
              <a:rPr lang="en-GB" altLang="en-US" sz="3600" smtClean="0">
                <a:ea typeface="ＭＳ Ｐゴシック" pitchFamily="34" charset="-128"/>
              </a:rPr>
              <a:t>Tubulawa (1998, p.265) argues that </a:t>
            </a:r>
            <a:r>
              <a:rPr lang="en-GB" altLang="en-US" sz="3600" i="1" smtClean="0">
                <a:ea typeface="ＭＳ Ｐゴシック" pitchFamily="34" charset="-128"/>
              </a:rPr>
              <a:t>‘teachers are thinking beings who attach meaning to their actions and, as such, are capable of subverting planned change’</a:t>
            </a:r>
            <a:r>
              <a:rPr lang="en-GB" altLang="ja-JP" sz="3600" smtClean="0">
                <a:ea typeface="ＭＳ Ｐゴシック" pitchFamily="34" charset="-128"/>
              </a:rPr>
              <a:t>. </a:t>
            </a:r>
            <a:endParaRPr lang="en-IE" altLang="en-US" sz="3600" smtClean="0">
              <a:ea typeface="ＭＳ Ｐゴシック" pitchFamily="34" charset="-128"/>
            </a:endParaRPr>
          </a:p>
        </p:txBody>
      </p:sp>
    </p:spTree>
    <p:extLst>
      <p:ext uri="{BB962C8B-B14F-4D97-AF65-F5344CB8AC3E}">
        <p14:creationId xmlns:p14="http://schemas.microsoft.com/office/powerpoint/2010/main" val="195100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11188" y="260350"/>
            <a:ext cx="7847012" cy="936625"/>
          </a:xfrm>
        </p:spPr>
        <p:txBody>
          <a:bodyPr/>
          <a:lstStyle/>
          <a:p>
            <a:r>
              <a:rPr lang="en-IE" altLang="en-US" smtClean="0">
                <a:ea typeface="ＭＳ Ｐゴシック" pitchFamily="34" charset="-128"/>
              </a:rPr>
              <a:t>Teachers alter reforms</a:t>
            </a:r>
          </a:p>
        </p:txBody>
      </p:sp>
      <p:sp>
        <p:nvSpPr>
          <p:cNvPr id="59394" name="Content Placeholder 2"/>
          <p:cNvSpPr>
            <a:spLocks noGrp="1"/>
          </p:cNvSpPr>
          <p:nvPr>
            <p:ph idx="1"/>
          </p:nvPr>
        </p:nvSpPr>
        <p:spPr>
          <a:xfrm>
            <a:off x="685800" y="1268413"/>
            <a:ext cx="7772400" cy="4827587"/>
          </a:xfrm>
        </p:spPr>
        <p:txBody>
          <a:bodyPr>
            <a:normAutofit lnSpcReduction="10000"/>
          </a:bodyPr>
          <a:lstStyle/>
          <a:p>
            <a:pPr algn="just"/>
            <a:r>
              <a:rPr lang="en-IE" altLang="en-US" sz="2800" dirty="0" smtClean="0">
                <a:ea typeface="ＭＳ Ｐゴシック" pitchFamily="34" charset="-128"/>
              </a:rPr>
              <a:t>To bring them in line with their pre-existing and deeply embedded beliefs and values (</a:t>
            </a:r>
            <a:r>
              <a:rPr lang="en-IE" altLang="en-US" sz="2800" dirty="0" err="1" smtClean="0">
                <a:ea typeface="ＭＳ Ｐゴシック" pitchFamily="34" charset="-128"/>
              </a:rPr>
              <a:t>Curtner</a:t>
            </a:r>
            <a:r>
              <a:rPr lang="en-IE" altLang="en-US" sz="2800" dirty="0" smtClean="0">
                <a:ea typeface="ＭＳ Ｐゴシック" pitchFamily="34" charset="-128"/>
              </a:rPr>
              <a:t>-Smith, 1999, p.92)</a:t>
            </a:r>
          </a:p>
          <a:p>
            <a:pPr algn="just"/>
            <a:endParaRPr lang="en-IE" altLang="en-US" sz="2800" dirty="0" smtClean="0">
              <a:ea typeface="ＭＳ Ｐゴシック" pitchFamily="34" charset="-128"/>
            </a:endParaRPr>
          </a:p>
          <a:p>
            <a:pPr algn="just"/>
            <a:r>
              <a:rPr lang="en-IE" altLang="en-US" sz="2800" dirty="0" smtClean="0">
                <a:ea typeface="ＭＳ Ｐゴシック" pitchFamily="34" charset="-128"/>
              </a:rPr>
              <a:t>Teachers ability to ‘refract…….change is substantial’ (Goodson, 2001, p.54)</a:t>
            </a:r>
          </a:p>
          <a:p>
            <a:pPr algn="just"/>
            <a:endParaRPr lang="en-IE" altLang="en-US" sz="2800" dirty="0" smtClean="0">
              <a:ea typeface="ＭＳ Ｐゴシック" pitchFamily="34" charset="-128"/>
            </a:endParaRPr>
          </a:p>
          <a:p>
            <a:pPr algn="just"/>
            <a:r>
              <a:rPr lang="en-IE" altLang="en-US" sz="2800" dirty="0" smtClean="0">
                <a:ea typeface="ＭＳ Ｐゴシック" pitchFamily="34" charset="-128"/>
              </a:rPr>
              <a:t>Reforms are ‘recreated’ rather than ‘implemented’ by teachers: results in ‘apparent slippage between conception and practice; (Mac Donald, 2003, p.141) </a:t>
            </a:r>
          </a:p>
        </p:txBody>
      </p:sp>
    </p:spTree>
    <p:extLst>
      <p:ext uri="{BB962C8B-B14F-4D97-AF65-F5344CB8AC3E}">
        <p14:creationId xmlns:p14="http://schemas.microsoft.com/office/powerpoint/2010/main" val="379253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dirty="0"/>
              <a:t>What are teachers and </a:t>
            </a:r>
            <a:r>
              <a:rPr lang="en-IE" dirty="0" smtClean="0"/>
              <a:t>schools current </a:t>
            </a:r>
            <a:r>
              <a:rPr lang="en-IE" dirty="0"/>
              <a:t>understanding of the purpose of the project</a:t>
            </a:r>
            <a:r>
              <a:rPr lang="en-IE" dirty="0" smtClean="0"/>
              <a:t>?</a:t>
            </a:r>
          </a:p>
          <a:p>
            <a:endParaRPr lang="en-IE" dirty="0"/>
          </a:p>
          <a:p>
            <a:r>
              <a:rPr lang="en-IE" dirty="0" smtClean="0"/>
              <a:t>Does everyone have a similar understanding? </a:t>
            </a:r>
          </a:p>
          <a:p>
            <a:endParaRPr lang="en-IE" dirty="0"/>
          </a:p>
          <a:p>
            <a:r>
              <a:rPr lang="en-IE" dirty="0" smtClean="0"/>
              <a:t>Who says ‘our’ understanding is the most relevant/what is needed?</a:t>
            </a:r>
          </a:p>
          <a:p>
            <a:endParaRPr lang="en-IE" dirty="0"/>
          </a:p>
          <a:p>
            <a:r>
              <a:rPr lang="en-IE" dirty="0" smtClean="0"/>
              <a:t>The purpose/focus may (should) change as the project develops: how can we develop/ensure a ‘shared meaning of change’ (</a:t>
            </a:r>
            <a:r>
              <a:rPr lang="en-IE" dirty="0" err="1" smtClean="0"/>
              <a:t>Fullan</a:t>
            </a:r>
            <a:r>
              <a:rPr lang="en-IE" dirty="0" smtClean="0"/>
              <a:t>, 2010)?</a:t>
            </a:r>
            <a:endParaRPr lang="en-IE" dirty="0"/>
          </a:p>
          <a:p>
            <a:endParaRPr lang="en-IE" dirty="0"/>
          </a:p>
        </p:txBody>
      </p:sp>
      <p:sp>
        <p:nvSpPr>
          <p:cNvPr id="3" name="Title 2"/>
          <p:cNvSpPr>
            <a:spLocks noGrp="1"/>
          </p:cNvSpPr>
          <p:nvPr>
            <p:ph type="title"/>
          </p:nvPr>
        </p:nvSpPr>
        <p:spPr/>
        <p:txBody>
          <a:bodyPr/>
          <a:lstStyle/>
          <a:p>
            <a:r>
              <a:rPr lang="en-IE" dirty="0" smtClean="0"/>
              <a:t>To think about</a:t>
            </a:r>
            <a:endParaRPr lang="en-IE" dirty="0"/>
          </a:p>
        </p:txBody>
      </p:sp>
    </p:spTree>
    <p:extLst>
      <p:ext uri="{BB962C8B-B14F-4D97-AF65-F5344CB8AC3E}">
        <p14:creationId xmlns:p14="http://schemas.microsoft.com/office/powerpoint/2010/main" val="131530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1" algn="r" rtl="0">
              <a:spcBef>
                <a:spcPct val="0"/>
              </a:spcBef>
            </a:pPr>
            <a:r>
              <a:rPr lang="en-IE" sz="4000" dirty="0" smtClean="0"/>
              <a:t>What lessons can we take from this for our project?</a:t>
            </a:r>
            <a:br>
              <a:rPr lang="en-IE" sz="4000" dirty="0" smtClean="0"/>
            </a:br>
            <a:endParaRPr lang="en-IE" sz="4000"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378753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a:p>
        </p:txBody>
      </p:sp>
      <p:sp>
        <p:nvSpPr>
          <p:cNvPr id="3" name="Title 2"/>
          <p:cNvSpPr>
            <a:spLocks noGrp="1"/>
          </p:cNvSpPr>
          <p:nvPr>
            <p:ph type="title"/>
          </p:nvPr>
        </p:nvSpPr>
        <p:spPr/>
        <p:txBody>
          <a:bodyPr/>
          <a:lstStyle/>
          <a:p>
            <a:r>
              <a:rPr lang="en-IE" dirty="0" smtClean="0"/>
              <a:t>Key Lessons</a:t>
            </a:r>
            <a:endParaRPr lang="en-IE" dirty="0"/>
          </a:p>
        </p:txBody>
      </p:sp>
    </p:spTree>
    <p:extLst>
      <p:ext uri="{BB962C8B-B14F-4D97-AF65-F5344CB8AC3E}">
        <p14:creationId xmlns:p14="http://schemas.microsoft.com/office/powerpoint/2010/main" val="3640851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a:t>1- You can’t mandate what matters</a:t>
            </a:r>
            <a:br>
              <a:rPr lang="en-IE" dirty="0"/>
            </a:br>
            <a:r>
              <a:rPr lang="en-IE" dirty="0"/>
              <a:t>2- Change is a journey not a blueprint</a:t>
            </a:r>
            <a:br>
              <a:rPr lang="en-IE" dirty="0"/>
            </a:br>
            <a:r>
              <a:rPr lang="en-IE" dirty="0"/>
              <a:t>3- Problems are our friends</a:t>
            </a:r>
            <a:br>
              <a:rPr lang="en-IE" dirty="0"/>
            </a:br>
            <a:r>
              <a:rPr lang="en-IE" dirty="0"/>
              <a:t>4- Vision and strategic planning come later</a:t>
            </a:r>
            <a:br>
              <a:rPr lang="en-IE" dirty="0"/>
            </a:br>
            <a:r>
              <a:rPr lang="en-IE" dirty="0"/>
              <a:t>5- Individualism and collectivism must have equal power</a:t>
            </a:r>
            <a:br>
              <a:rPr lang="en-IE" dirty="0"/>
            </a:br>
            <a:r>
              <a:rPr lang="en-IE" dirty="0"/>
              <a:t>6- Neither centralisation nor decentralisation works</a:t>
            </a:r>
            <a:br>
              <a:rPr lang="en-IE" dirty="0"/>
            </a:br>
            <a:r>
              <a:rPr lang="en-IE" dirty="0"/>
              <a:t>7- Connection with the wider environment is critical for success</a:t>
            </a:r>
            <a:br>
              <a:rPr lang="en-IE" dirty="0"/>
            </a:br>
            <a:r>
              <a:rPr lang="en-IE" dirty="0"/>
              <a:t>8- Every person is a change agent</a:t>
            </a:r>
          </a:p>
        </p:txBody>
      </p:sp>
      <p:sp>
        <p:nvSpPr>
          <p:cNvPr id="3" name="Title 2"/>
          <p:cNvSpPr>
            <a:spLocks noGrp="1"/>
          </p:cNvSpPr>
          <p:nvPr>
            <p:ph type="title"/>
          </p:nvPr>
        </p:nvSpPr>
        <p:spPr/>
        <p:txBody>
          <a:bodyPr>
            <a:normAutofit fontScale="90000"/>
          </a:bodyPr>
          <a:lstStyle/>
          <a:p>
            <a:r>
              <a:rPr lang="en-IE" dirty="0" err="1" smtClean="0"/>
              <a:t>Fullan’s</a:t>
            </a:r>
            <a:r>
              <a:rPr lang="en-IE" dirty="0" smtClean="0"/>
              <a:t> 8 basic lessons for change</a:t>
            </a:r>
            <a:endParaRPr lang="en-IE" dirty="0"/>
          </a:p>
        </p:txBody>
      </p:sp>
    </p:spTree>
    <p:extLst>
      <p:ext uri="{BB962C8B-B14F-4D97-AF65-F5344CB8AC3E}">
        <p14:creationId xmlns:p14="http://schemas.microsoft.com/office/powerpoint/2010/main" val="3571651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IE" dirty="0" smtClean="0"/>
              <a:t>Prochaska, James O.; </a:t>
            </a:r>
            <a:r>
              <a:rPr lang="en-IE" dirty="0" err="1" smtClean="0"/>
              <a:t>DiClemente</a:t>
            </a:r>
            <a:r>
              <a:rPr lang="en-IE" dirty="0" smtClean="0"/>
              <a:t>, Carlo C. Trans theoretical therapy: Toward a more integrative model of change. Psychotherapy: Theory, Research &amp; Practice, Vol 19(3), 1982, 276-288. </a:t>
            </a:r>
            <a:r>
              <a:rPr lang="en-IE" dirty="0" smtClean="0">
                <a:hlinkClick r:id="rId2"/>
              </a:rPr>
              <a:t>http://dx.doi.org/10.1037/h0088437</a:t>
            </a:r>
            <a:endParaRPr lang="en-IE" dirty="0" smtClean="0"/>
          </a:p>
          <a:p>
            <a:r>
              <a:rPr lang="en-IE" dirty="0" err="1" smtClean="0"/>
              <a:t>Fullan</a:t>
            </a:r>
            <a:r>
              <a:rPr lang="en-IE" dirty="0" smtClean="0"/>
              <a:t> (2007) The New Meaning of Educational Change. New York: Routledge.</a:t>
            </a:r>
          </a:p>
          <a:p>
            <a:r>
              <a:rPr lang="en-IE" dirty="0" smtClean="0"/>
              <a:t>Huberman, M (1988) </a:t>
            </a:r>
            <a:r>
              <a:rPr lang="en-US" dirty="0" smtClean="0"/>
              <a:t>Professional life cycle of teachers</a:t>
            </a:r>
            <a:r>
              <a:rPr lang="en-US" b="1" dirty="0" smtClean="0"/>
              <a:t>. </a:t>
            </a:r>
            <a:r>
              <a:rPr lang="en-US" dirty="0" smtClean="0"/>
              <a:t>Teacher careers and schools improvement. Journal of Curriculum Studies, 20/2 </a:t>
            </a:r>
            <a:endParaRPr lang="en-GB" dirty="0" smtClean="0"/>
          </a:p>
          <a:p>
            <a:endParaRPr lang="en-IE" dirty="0"/>
          </a:p>
        </p:txBody>
      </p:sp>
      <p:sp>
        <p:nvSpPr>
          <p:cNvPr id="2" name="Title 1"/>
          <p:cNvSpPr>
            <a:spLocks noGrp="1"/>
          </p:cNvSpPr>
          <p:nvPr>
            <p:ph type="title"/>
          </p:nvPr>
        </p:nvSpPr>
        <p:spPr/>
        <p:txBody>
          <a:bodyPr/>
          <a:lstStyle/>
          <a:p>
            <a:r>
              <a:rPr lang="en-IE" dirty="0" smtClean="0"/>
              <a:t>Reference list</a:t>
            </a:r>
            <a:endParaRPr lang="en-IE" dirty="0"/>
          </a:p>
        </p:txBody>
      </p:sp>
    </p:spTree>
    <p:extLst>
      <p:ext uri="{BB962C8B-B14F-4D97-AF65-F5344CB8AC3E}">
        <p14:creationId xmlns:p14="http://schemas.microsoft.com/office/powerpoint/2010/main" val="387944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E" dirty="0" smtClean="0"/>
              <a:t>Identify a time you were faced with change. </a:t>
            </a:r>
          </a:p>
          <a:p>
            <a:endParaRPr lang="en-IE" dirty="0" smtClean="0"/>
          </a:p>
          <a:p>
            <a:pPr lvl="1"/>
            <a:r>
              <a:rPr lang="en-IE" dirty="0"/>
              <a:t>How did this change come </a:t>
            </a:r>
            <a:r>
              <a:rPr lang="en-IE" dirty="0" smtClean="0"/>
              <a:t>about – voluntary or enforced? What impact did this have on you?</a:t>
            </a:r>
          </a:p>
          <a:p>
            <a:pPr lvl="1"/>
            <a:endParaRPr lang="en-IE" dirty="0"/>
          </a:p>
          <a:p>
            <a:pPr lvl="1"/>
            <a:r>
              <a:rPr lang="en-IE" dirty="0" smtClean="0"/>
              <a:t>Consider your initial response to this change? Feelings, emotions, reactions </a:t>
            </a:r>
            <a:r>
              <a:rPr lang="en-IE" dirty="0" err="1" smtClean="0"/>
              <a:t>etc</a:t>
            </a:r>
            <a:endParaRPr lang="en-IE" dirty="0" smtClean="0"/>
          </a:p>
          <a:p>
            <a:pPr lvl="1"/>
            <a:endParaRPr lang="en-IE" dirty="0"/>
          </a:p>
          <a:p>
            <a:pPr lvl="1"/>
            <a:r>
              <a:rPr lang="en-IE" dirty="0" smtClean="0"/>
              <a:t>Did you implement the change with ease and welcome it or did you struggle with it and resist it? Why?  </a:t>
            </a:r>
            <a:endParaRPr lang="en-IE" dirty="0"/>
          </a:p>
        </p:txBody>
      </p:sp>
      <p:sp>
        <p:nvSpPr>
          <p:cNvPr id="2" name="Title 1"/>
          <p:cNvSpPr>
            <a:spLocks noGrp="1"/>
          </p:cNvSpPr>
          <p:nvPr>
            <p:ph type="title"/>
          </p:nvPr>
        </p:nvSpPr>
        <p:spPr/>
        <p:txBody>
          <a:bodyPr/>
          <a:lstStyle/>
          <a:p>
            <a:r>
              <a:rPr lang="en-IE" dirty="0" smtClean="0"/>
              <a:t>Reflective task 1</a:t>
            </a:r>
            <a:endParaRPr lang="en-IE" dirty="0"/>
          </a:p>
        </p:txBody>
      </p:sp>
    </p:spTree>
    <p:extLst>
      <p:ext uri="{BB962C8B-B14F-4D97-AF65-F5344CB8AC3E}">
        <p14:creationId xmlns:p14="http://schemas.microsoft.com/office/powerpoint/2010/main" val="44215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IE" altLang="en-US" dirty="0" smtClean="0"/>
              <a:t>Deep versus surface change</a:t>
            </a:r>
            <a:endParaRPr lang="en-GB" altLang="en-US" dirty="0" smtClean="0"/>
          </a:p>
        </p:txBody>
      </p:sp>
      <p:sp>
        <p:nvSpPr>
          <p:cNvPr id="23555" name="Rectangle 3"/>
          <p:cNvSpPr>
            <a:spLocks noGrp="1" noChangeArrowheads="1"/>
          </p:cNvSpPr>
          <p:nvPr>
            <p:ph type="body" idx="1"/>
          </p:nvPr>
        </p:nvSpPr>
        <p:spPr>
          <a:xfrm>
            <a:off x="900113" y="1989138"/>
            <a:ext cx="7772400" cy="4114800"/>
          </a:xfrm>
        </p:spPr>
        <p:txBody>
          <a:bodyPr/>
          <a:lstStyle/>
          <a:p>
            <a:pPr lvl="1" eaLnBrk="1" hangingPunct="1">
              <a:buFontTx/>
              <a:buNone/>
            </a:pPr>
            <a:endParaRPr lang="en-GB" altLang="en-US" sz="2400" smtClean="0"/>
          </a:p>
          <a:p>
            <a:pPr lvl="1" eaLnBrk="1" hangingPunct="1">
              <a:buFontTx/>
              <a:buNone/>
            </a:pPr>
            <a:r>
              <a:rPr lang="en-GB" altLang="en-US" sz="2400" smtClean="0"/>
              <a:t>	</a:t>
            </a:r>
          </a:p>
          <a:p>
            <a:pPr lvl="1" eaLnBrk="1" hangingPunct="1">
              <a:buFontTx/>
              <a:buNone/>
            </a:pPr>
            <a:endParaRPr lang="en-GB" altLang="en-US" sz="2400" smtClean="0"/>
          </a:p>
          <a:p>
            <a:pPr lvl="1" eaLnBrk="1" hangingPunct="1">
              <a:buFontTx/>
              <a:buNone/>
            </a:pPr>
            <a:endParaRPr lang="en-GB" altLang="en-US" sz="2400" smtClean="0"/>
          </a:p>
          <a:p>
            <a:pPr lvl="1" eaLnBrk="1" hangingPunct="1">
              <a:buFontTx/>
              <a:buNone/>
            </a:pPr>
            <a:endParaRPr lang="en-GB" altLang="en-US" sz="2400" smtClean="0"/>
          </a:p>
          <a:p>
            <a:pPr lvl="1" eaLnBrk="1" hangingPunct="1">
              <a:buFontTx/>
              <a:buNone/>
            </a:pPr>
            <a:endParaRPr lang="en-GB" altLang="en-US" sz="2400" smtClean="0"/>
          </a:p>
          <a:p>
            <a:pPr lvl="1" eaLnBrk="1" hangingPunct="1">
              <a:buFontTx/>
              <a:buNone/>
            </a:pPr>
            <a:endParaRPr lang="en-GB" altLang="en-US" sz="2400" smtClean="0"/>
          </a:p>
          <a:p>
            <a:pPr lvl="1" eaLnBrk="1" hangingPunct="1">
              <a:buFontTx/>
              <a:buNone/>
            </a:pPr>
            <a:endParaRPr lang="en-GB" altLang="en-US" sz="2400" smtClean="0"/>
          </a:p>
          <a:p>
            <a:pPr lvl="1" eaLnBrk="1" hangingPunct="1">
              <a:buFontTx/>
              <a:buNone/>
            </a:pPr>
            <a:endParaRPr lang="en-GB" altLang="en-US" sz="2400" smtClean="0"/>
          </a:p>
          <a:p>
            <a:pPr lvl="1" eaLnBrk="1" hangingPunct="1">
              <a:buFontTx/>
              <a:buNone/>
            </a:pPr>
            <a:r>
              <a:rPr lang="en-GB" altLang="en-US" sz="2400" smtClean="0"/>
              <a:t>Fullan, M. (2003)</a:t>
            </a:r>
            <a:endParaRPr lang="en-IE" altLang="en-US" smtClean="0"/>
          </a:p>
          <a:p>
            <a:pPr eaLnBrk="1" hangingPunct="1"/>
            <a:endParaRPr lang="en-GB" altLang="en-US" sz="2800" smtClean="0"/>
          </a:p>
        </p:txBody>
      </p:sp>
      <p:graphicFrame>
        <p:nvGraphicFramePr>
          <p:cNvPr id="6" name="Diagram 5"/>
          <p:cNvGraphicFramePr/>
          <p:nvPr/>
        </p:nvGraphicFramePr>
        <p:xfrm>
          <a:off x="-894595" y="1844824"/>
          <a:ext cx="1114312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74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E" dirty="0" smtClean="0"/>
              <a:t>Have you ever experienced ‘deep change’:</a:t>
            </a:r>
          </a:p>
          <a:p>
            <a:endParaRPr lang="en-IE" dirty="0" smtClean="0"/>
          </a:p>
          <a:p>
            <a:pPr lvl="1"/>
            <a:r>
              <a:rPr lang="en-IE" dirty="0" smtClean="0"/>
              <a:t>Describe the change briefly</a:t>
            </a:r>
          </a:p>
          <a:p>
            <a:pPr lvl="1"/>
            <a:endParaRPr lang="en-IE" dirty="0" smtClean="0"/>
          </a:p>
          <a:p>
            <a:pPr lvl="1"/>
            <a:r>
              <a:rPr lang="en-IE" dirty="0" smtClean="0"/>
              <a:t>Support your argument that it was ‘deep change’</a:t>
            </a:r>
          </a:p>
          <a:p>
            <a:pPr lvl="1"/>
            <a:endParaRPr lang="en-IE" dirty="0" smtClean="0"/>
          </a:p>
          <a:p>
            <a:pPr lvl="1"/>
            <a:r>
              <a:rPr lang="en-IE" dirty="0" smtClean="0"/>
              <a:t>Consider the factors that were in place that supported ‘deep change’</a:t>
            </a:r>
          </a:p>
        </p:txBody>
      </p:sp>
      <p:sp>
        <p:nvSpPr>
          <p:cNvPr id="2" name="Title 1"/>
          <p:cNvSpPr>
            <a:spLocks noGrp="1"/>
          </p:cNvSpPr>
          <p:nvPr>
            <p:ph type="title"/>
          </p:nvPr>
        </p:nvSpPr>
        <p:spPr/>
        <p:txBody>
          <a:bodyPr/>
          <a:lstStyle/>
          <a:p>
            <a:r>
              <a:rPr lang="en-IE" dirty="0" smtClean="0"/>
              <a:t>Reflective task 2</a:t>
            </a:r>
            <a:endParaRPr lang="en-IE" dirty="0"/>
          </a:p>
        </p:txBody>
      </p:sp>
    </p:spTree>
    <p:extLst>
      <p:ext uri="{BB962C8B-B14F-4D97-AF65-F5344CB8AC3E}">
        <p14:creationId xmlns:p14="http://schemas.microsoft.com/office/powerpoint/2010/main" val="72673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E" dirty="0" smtClean="0"/>
              <a:t>Have you ever experienced ‘surface change’:</a:t>
            </a:r>
          </a:p>
          <a:p>
            <a:endParaRPr lang="en-IE" dirty="0" smtClean="0"/>
          </a:p>
          <a:p>
            <a:pPr lvl="1"/>
            <a:r>
              <a:rPr lang="en-IE" dirty="0" smtClean="0"/>
              <a:t>Describe the change briefly</a:t>
            </a:r>
          </a:p>
          <a:p>
            <a:pPr lvl="1"/>
            <a:endParaRPr lang="en-IE" dirty="0" smtClean="0"/>
          </a:p>
          <a:p>
            <a:pPr lvl="1"/>
            <a:r>
              <a:rPr lang="en-IE" dirty="0" smtClean="0"/>
              <a:t>Support your argument that it was ‘surface change’</a:t>
            </a:r>
          </a:p>
          <a:p>
            <a:pPr lvl="1"/>
            <a:endParaRPr lang="en-IE" dirty="0" smtClean="0"/>
          </a:p>
          <a:p>
            <a:pPr lvl="1"/>
            <a:r>
              <a:rPr lang="en-IE" dirty="0" smtClean="0"/>
              <a:t>Consider the factors that created ‘surface change’</a:t>
            </a:r>
          </a:p>
        </p:txBody>
      </p:sp>
      <p:sp>
        <p:nvSpPr>
          <p:cNvPr id="2" name="Title 1"/>
          <p:cNvSpPr>
            <a:spLocks noGrp="1"/>
          </p:cNvSpPr>
          <p:nvPr>
            <p:ph type="title"/>
          </p:nvPr>
        </p:nvSpPr>
        <p:spPr/>
        <p:txBody>
          <a:bodyPr/>
          <a:lstStyle/>
          <a:p>
            <a:r>
              <a:rPr lang="en-IE" dirty="0" smtClean="0"/>
              <a:t>Reflective task 3</a:t>
            </a:r>
            <a:endParaRPr lang="en-IE" dirty="0"/>
          </a:p>
        </p:txBody>
      </p:sp>
    </p:spTree>
    <p:extLst>
      <p:ext uri="{BB962C8B-B14F-4D97-AF65-F5344CB8AC3E}">
        <p14:creationId xmlns:p14="http://schemas.microsoft.com/office/powerpoint/2010/main" val="3762769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Difficulty of achievement  ‘deep change’</a:t>
            </a:r>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3880984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685800" y="609600"/>
            <a:ext cx="4894312" cy="6248400"/>
          </a:xfrm>
        </p:spPr>
        <p:txBody>
          <a:bodyPr>
            <a:normAutofit/>
          </a:bodyPr>
          <a:lstStyle/>
          <a:p>
            <a:pPr algn="just">
              <a:lnSpc>
                <a:spcPct val="90000"/>
              </a:lnSpc>
              <a:buFontTx/>
              <a:buNone/>
            </a:pPr>
            <a:endParaRPr lang="en-US" altLang="en-US" sz="3600" dirty="0"/>
          </a:p>
          <a:p>
            <a:pPr algn="just">
              <a:lnSpc>
                <a:spcPct val="90000"/>
              </a:lnSpc>
              <a:buFontTx/>
              <a:buNone/>
            </a:pPr>
            <a:r>
              <a:rPr lang="en-US" altLang="en-US" sz="3600" dirty="0"/>
              <a:t>	‘Few educational innovations make it past the school room door permanently’ (Cuban </a:t>
            </a:r>
            <a:r>
              <a:rPr lang="en-US" altLang="en-US" sz="3600" dirty="0" smtClean="0"/>
              <a:t>1990 </a:t>
            </a:r>
            <a:r>
              <a:rPr lang="en-US" altLang="en-US" sz="3600" dirty="0"/>
              <a:t>cited in Marsh, 2003, pp.195)</a:t>
            </a:r>
          </a:p>
          <a:p>
            <a:pPr>
              <a:lnSpc>
                <a:spcPct val="90000"/>
              </a:lnSpc>
              <a:buFontTx/>
              <a:buNone/>
            </a:pPr>
            <a:endParaRPr lang="en-GB" altLang="en-US" sz="3600" dirty="0"/>
          </a:p>
          <a:p>
            <a:pPr>
              <a:lnSpc>
                <a:spcPct val="90000"/>
              </a:lnSpc>
            </a:pPr>
            <a:endParaRPr lang="en-GB" altLang="en-US" dirty="0"/>
          </a:p>
        </p:txBody>
      </p:sp>
      <p:pic>
        <p:nvPicPr>
          <p:cNvPr id="1026" name="Picture 2" descr="https://i.pinimg.com/736x/18/87/be/1887be97d558833b76dde4645590639c--sunday-school-classroom-classroom-id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620688"/>
            <a:ext cx="2895261" cy="606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612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ChangeArrowheads="1"/>
          </p:cNvSpPr>
          <p:nvPr>
            <p:ph type="body" idx="1"/>
          </p:nvPr>
        </p:nvSpPr>
        <p:spPr>
          <a:xfrm>
            <a:off x="685800" y="609600"/>
            <a:ext cx="7848600" cy="6248400"/>
          </a:xfrm>
        </p:spPr>
        <p:txBody>
          <a:bodyPr/>
          <a:lstStyle/>
          <a:p>
            <a:pPr>
              <a:buFontTx/>
              <a:buNone/>
            </a:pPr>
            <a:r>
              <a:rPr lang="en-US" altLang="en-US" sz="3600" dirty="0"/>
              <a:t>	‘Changing schools is like punching a pillow. They absorb innovative thrusts and soon resume their original shape’ (Boyd, 1988 cited in Marsh, 1997, p.175)</a:t>
            </a:r>
          </a:p>
          <a:p>
            <a:pPr>
              <a:buFontTx/>
              <a:buNone/>
            </a:pPr>
            <a:endParaRPr lang="en-US" altLang="en-US" dirty="0"/>
          </a:p>
          <a:p>
            <a:endParaRPr lang="en-GB" altLang="en-US" sz="3600" dirty="0"/>
          </a:p>
          <a:p>
            <a:endParaRPr lang="en-GB" altLang="en-US" dirty="0"/>
          </a:p>
        </p:txBody>
      </p:sp>
      <p:pic>
        <p:nvPicPr>
          <p:cNvPr id="13314" name="Picture 2" descr="http://movemequtoes.vwiwfzyhdalszsul2q.maxcdn-edge.com/wp-content/uploads/2017/02/Punching-the-Pil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284984"/>
            <a:ext cx="2757778" cy="298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594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237</TotalTime>
  <Words>1747</Words>
  <Application>Microsoft Office PowerPoint</Application>
  <PresentationFormat>On-screen Show (4:3)</PresentationFormat>
  <Paragraphs>170</Paragraphs>
  <Slides>29</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Calibri</vt:lpstr>
      <vt:lpstr>Lucida Sans Unicode</vt:lpstr>
      <vt:lpstr>Times New Roman</vt:lpstr>
      <vt:lpstr>Verdana</vt:lpstr>
      <vt:lpstr>Wingdings 2</vt:lpstr>
      <vt:lpstr>Wingdings 3</vt:lpstr>
      <vt:lpstr>Concourse</vt:lpstr>
      <vt:lpstr>What supports and hinders ‘deep change’</vt:lpstr>
      <vt:lpstr>Desired Learning Outcomes</vt:lpstr>
      <vt:lpstr>Reflective task 1</vt:lpstr>
      <vt:lpstr>Deep versus surface change</vt:lpstr>
      <vt:lpstr>Reflective task 2</vt:lpstr>
      <vt:lpstr>Reflective task 3</vt:lpstr>
      <vt:lpstr>Difficulty of achievement  ‘deep change’</vt:lpstr>
      <vt:lpstr>PowerPoint Presentation</vt:lpstr>
      <vt:lpstr>PowerPoint Presentation</vt:lpstr>
      <vt:lpstr>PowerPoint Presentation</vt:lpstr>
      <vt:lpstr>Some key considerations</vt:lpstr>
      <vt:lpstr>Personal nature of change</vt:lpstr>
      <vt:lpstr>Goodson’s Three Phases of Change</vt:lpstr>
      <vt:lpstr>Emotions of change</vt:lpstr>
      <vt:lpstr>Emotions of change</vt:lpstr>
      <vt:lpstr>Machiavelli on change</vt:lpstr>
      <vt:lpstr>Concept of ‘Resistance’ </vt:lpstr>
      <vt:lpstr>Misunderstood Resistance </vt:lpstr>
      <vt:lpstr>Hords Stages of Concern </vt:lpstr>
      <vt:lpstr>  How can we support teachers emotionally and encourage them to move to higher stages? </vt:lpstr>
      <vt:lpstr>To think about</vt:lpstr>
      <vt:lpstr>People make/adapt their own meaning </vt:lpstr>
      <vt:lpstr>PowerPoint Presentation</vt:lpstr>
      <vt:lpstr>Teachers alter reforms</vt:lpstr>
      <vt:lpstr>To think about</vt:lpstr>
      <vt:lpstr>What lessons can we take from this for our project? </vt:lpstr>
      <vt:lpstr>Key Lessons</vt:lpstr>
      <vt:lpstr>Fullan’s 8 basic lessons for change</vt:lpstr>
      <vt:lpstr>Reference list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orla.mccormack</dc:creator>
  <cp:lastModifiedBy>AUC</cp:lastModifiedBy>
  <cp:revision>23</cp:revision>
  <dcterms:created xsi:type="dcterms:W3CDTF">2017-11-16T19:22:10Z</dcterms:created>
  <dcterms:modified xsi:type="dcterms:W3CDTF">2018-01-11T12:04:41Z</dcterms:modified>
</cp:coreProperties>
</file>