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8" r:id="rId3"/>
  </p:sldMasterIdLst>
  <p:sldIdLst>
    <p:sldId id="257" r:id="rId4"/>
    <p:sldId id="258" r:id="rId5"/>
    <p:sldId id="259" r:id="rId6"/>
    <p:sldId id="274" r:id="rId7"/>
    <p:sldId id="272" r:id="rId8"/>
    <p:sldId id="276" r:id="rId9"/>
    <p:sldId id="273" r:id="rId10"/>
    <p:sldId id="275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82" r:id="rId23"/>
    <p:sldId id="283" r:id="rId24"/>
    <p:sldId id="284" r:id="rId25"/>
    <p:sldId id="28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85" autoAdjust="0"/>
    <p:restoredTop sz="94660"/>
  </p:normalViewPr>
  <p:slideViewPr>
    <p:cSldViewPr snapToGrid="0">
      <p:cViewPr varScale="1">
        <p:scale>
          <a:sx n="91" d="100"/>
          <a:sy n="91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D2F86-E3F2-4DB1-81E8-434614A7E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993EA-7615-4206-922A-5646359568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21A2A-0AE1-47DA-91B1-72CB55F69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40AE5-EF33-4CA6-AAC5-969EFBE61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D3D5D-B3FD-4D7D-8A69-C3397BE58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210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BDEEA-1A9A-4573-819D-1259FCEBE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4F500A-09A7-46DB-AD27-9552725BFD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AFEA8-BF02-426E-9EAE-3304270BD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BC171-F7DF-4C1B-83F9-4A64ED39D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3B19C-C74C-47FA-A0B3-C3DE1CF17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96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5ECAA4-9625-4594-AAA6-85C85F38D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C0B0BE-B675-4601-BA39-983CE1070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4F9E7-8AB4-4D5C-87A4-ACC49AEB1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5AF8B-6697-4EBE-B5B8-7C39F0B46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D4531-3136-463C-A8F8-827B50E1B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79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368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673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132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148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651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702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460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733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20B18-079D-4274-AF65-C25F68B51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463C9-8355-4098-ABDC-59EA5EEDB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18965-D0BD-491F-BFE0-2D9A9F82E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3B4BF-7340-494B-868F-3C76E5314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CF1AE-1566-4214-9DCE-A713E1D1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500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8090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9189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15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66369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5792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7800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7959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3606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815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314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EECEF-9F56-4883-A36B-411FF3115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ADF38-510A-468C-9EC8-01870BC14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F30DF-0073-4C58-84C7-FF4173234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F7D5B-DD98-49F5-BBA6-AF1FBB5F6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0DBF8-7571-4E12-A21B-FE484463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3483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698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2849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887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172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7982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3417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636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603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669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2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6F6D2-6D74-4E6D-8C47-F7FA2C5C8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70425-998F-4E04-8C4F-45EE5E7986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923F67-9A89-473E-B790-EC0E94DFD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BE6187-5A30-4249-81E5-A112AD59A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6259D-246C-4DB5-9663-A0CECE73F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2EFC6-9B8C-4151-9118-C58681C30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17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6A068-62A4-47CF-A2B9-8AE199A7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606C1-FAF4-4DFA-BC3C-894FB12C1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09948-9560-4C3B-B688-02CA8D1B0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F4F227-6D75-43D5-A16B-279AC8677D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D86B28-7075-4A4C-B81A-6C1EB0D0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3CEC94-CB0D-4D27-A054-6879069ED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CA420F-DAAC-4A39-8124-D53DC1390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AC0FBA-2396-4435-95D7-BA67F0763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66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4272B-683D-4712-AFAC-49D18D957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AC5396-1978-4C8E-85AD-9044C1BAA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DD179B-8352-4D14-B50A-4206C0DAB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1DB66C-A275-4189-892A-54D42880B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27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26B6D8-AE8F-4DDC-87FF-3E2AD645B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9AFFFB-B30D-4BD5-ACEF-1BC32B16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C3A39A-590E-474C-ABF0-CC2E46A08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34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31AE8-85FC-40B1-9DB9-D2E0BD4BB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FEF2E-030D-4CF2-BAF9-BC78C6A4C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20EA4-C717-4911-AE4F-3C710CAC3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E23268-A690-4FCB-BF41-9D621FC4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2D8853-5D47-48F5-8FE1-F3C2ED4F2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3D7E75-4AE4-47A2-8C3B-CBAF4945A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73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53C77-D29C-4F04-9996-17C72A840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D72092-8E41-4EC2-9E65-969C929669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AE291D-9CC0-4D57-B8D8-4BB8BCA2E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3FAF23-30AA-4B8F-8684-0CEBC0512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A4FA3A-7D46-469A-A02B-8063FD6C1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DAA13-DA49-495E-A191-C0EBF1300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78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AF269C-7257-44D4-937F-C5B4DECF1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6C2C9-1709-4686-B4FE-F427EC2B2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25674-517A-499C-8E78-93D3EB35BC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9DBD3-15C9-4647-9978-E70E2DC5DF0F}" type="datetimeFigureOut">
              <a:rPr lang="en-GB" smtClean="0"/>
              <a:t>19/12/2017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719DF-8F13-4967-A0DA-7347A450B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FD786-8CCE-43BF-AAC2-7EA57C0397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E1CD6-C861-4FBC-9362-B2E36412F3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97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740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8EE1D-480B-4D4F-ABF4-20403084624A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6CA2A-C554-440E-8DB1-16F157672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3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learning.gov.wales/resources/collections/professional-learning-communities?lang=en)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://dera.ioe.ac.uk/5622/1/RR637.pdf)" TargetMode="Externa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hyperlink" Target="https://leadinglearning4all.edu.au/_file/media/26/plc%20process.pdf)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00E28-93E5-407D-90CF-6A2C20DCC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Revised Agenda Day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8DB76-2BF8-4BD6-B5E4-8EC777C4F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496"/>
            <a:ext cx="10515600" cy="467946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10.00-10.45am Approaches to enable effective educational leadership (Limerick)</a:t>
            </a:r>
          </a:p>
          <a:p>
            <a:r>
              <a:rPr lang="en-GB" dirty="0"/>
              <a:t>10.45 -11.30am Evaluating in partnership with teachers (Northampton) </a:t>
            </a:r>
          </a:p>
          <a:p>
            <a:r>
              <a:rPr lang="en-GB" dirty="0"/>
              <a:t>11.30-12.30am Reflective practice (Northampton)</a:t>
            </a:r>
          </a:p>
          <a:p>
            <a:r>
              <a:rPr lang="en-GB" i="1" dirty="0"/>
              <a:t>12:30-13.30- (coffee break - research survey)</a:t>
            </a:r>
          </a:p>
          <a:p>
            <a:r>
              <a:rPr lang="en-GB" dirty="0"/>
              <a:t>13.30-14.30 – Reflective practice (finishing off) and developing blended learning materials (Northampton)</a:t>
            </a:r>
          </a:p>
          <a:p>
            <a:r>
              <a:rPr lang="en-GB" dirty="0"/>
              <a:t>14.30-15.00 certificates, reflections</a:t>
            </a:r>
          </a:p>
          <a:p>
            <a:r>
              <a:rPr lang="en-GB" dirty="0"/>
              <a:t>15:00 – Lunch/ End </a:t>
            </a:r>
          </a:p>
        </p:txBody>
      </p:sp>
    </p:spTree>
    <p:extLst>
      <p:ext uri="{BB962C8B-B14F-4D97-AF65-F5344CB8AC3E}">
        <p14:creationId xmlns:p14="http://schemas.microsoft.com/office/powerpoint/2010/main" val="888397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3200" dirty="0"/>
              <a:t>Have we established an agreed set of protocols?</a:t>
            </a:r>
          </a:p>
          <a:p>
            <a:pPr lvl="0"/>
            <a:r>
              <a:rPr lang="en-GB" sz="3200" dirty="0"/>
              <a:t>Are we agreed about decision-making?</a:t>
            </a:r>
          </a:p>
          <a:p>
            <a:pPr lvl="0"/>
            <a:r>
              <a:rPr lang="en-GB" sz="3200" dirty="0"/>
              <a:t>How do we record our discussions/interactions?</a:t>
            </a:r>
          </a:p>
          <a:p>
            <a:pPr lvl="0"/>
            <a:r>
              <a:rPr lang="en-GB" sz="3200" dirty="0"/>
              <a:t>How do we establish targets &amp; PIs?</a:t>
            </a:r>
          </a:p>
          <a:p>
            <a:pPr lvl="0"/>
            <a:r>
              <a:rPr lang="en-GB" sz="3200" dirty="0"/>
              <a:t>TASK</a:t>
            </a:r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580135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435" y="5831467"/>
            <a:ext cx="1370478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63154C1-AD33-4327-B67B-96659FD232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6123" y="160222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876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3200" dirty="0"/>
              <a:t>First discuss how you and your group colleagues feel about the area of PLC operation (Planning)</a:t>
            </a:r>
          </a:p>
          <a:p>
            <a:pPr lvl="0"/>
            <a:r>
              <a:rPr lang="en-GB" sz="3200" dirty="0"/>
              <a:t>Using a 1-10 rating scale, try to position yourselves at some point along a continuum</a:t>
            </a:r>
          </a:p>
          <a:p>
            <a:pPr lvl="0"/>
            <a:r>
              <a:rPr lang="en-GB" sz="3200" dirty="0"/>
              <a:t>Discuss what steps might be taken to move things forward, from (e.g.) 6 to 7, 7 to 8</a:t>
            </a:r>
            <a:r>
              <a:rPr lang="mr-IN" sz="3200" dirty="0"/>
              <a:t>…</a:t>
            </a:r>
            <a:endParaRPr lang="en-GB" sz="32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35" y="5794923"/>
            <a:ext cx="1422565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755" y="5794923"/>
            <a:ext cx="1116693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84EC48-CDB3-427D-B944-6670CC1C28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9570" y="186490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221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3200" dirty="0"/>
              <a:t>How do we decide the focus of the PLC?</a:t>
            </a:r>
          </a:p>
          <a:p>
            <a:pPr lvl="0"/>
            <a:r>
              <a:rPr lang="en-GB" sz="3200" dirty="0"/>
              <a:t>How do we prioritise actions?</a:t>
            </a:r>
          </a:p>
          <a:p>
            <a:pPr lvl="0"/>
            <a:r>
              <a:rPr lang="en-GB" sz="3200" dirty="0"/>
              <a:t>How is ‘evidence’ being gathered?</a:t>
            </a:r>
          </a:p>
          <a:p>
            <a:pPr lvl="0"/>
            <a:r>
              <a:rPr lang="en-GB" sz="3200" dirty="0"/>
              <a:t>Is our content connected to school policies and its vision statement?</a:t>
            </a:r>
          </a:p>
          <a:p>
            <a:pPr lvl="0"/>
            <a:r>
              <a:rPr lang="en-GB" sz="3200" dirty="0"/>
              <a:t>TASK</a:t>
            </a:r>
          </a:p>
          <a:p>
            <a:endParaRPr lang="en-US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70" y="5812970"/>
            <a:ext cx="1367302" cy="8605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098" y="5836096"/>
            <a:ext cx="1116693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2D2B00-4C0A-471C-B8F2-2F773DA357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05782" y="160222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492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3200" dirty="0"/>
              <a:t>First discuss how you and your group colleagues feel about the area of PLC operation (Content)</a:t>
            </a:r>
          </a:p>
          <a:p>
            <a:pPr lvl="0"/>
            <a:r>
              <a:rPr lang="en-GB" sz="3200" dirty="0"/>
              <a:t>Using a 1-10 rating scale, try to position yourselves at some point along a continuum</a:t>
            </a:r>
          </a:p>
          <a:p>
            <a:pPr lvl="0"/>
            <a:r>
              <a:rPr lang="en-GB" sz="3200" dirty="0"/>
              <a:t>Discuss what steps might be taken to move things forward, from (e.g.) 6 to 7, 7 to 8</a:t>
            </a:r>
            <a:r>
              <a:rPr lang="mr-IN" sz="3200" dirty="0"/>
              <a:t>…</a:t>
            </a:r>
            <a:endParaRPr lang="en-GB" sz="32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35" y="5794923"/>
            <a:ext cx="1422565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755" y="5794923"/>
            <a:ext cx="1116693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D6BA497-7713-4E9E-B4DC-19E2C0E051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5547" y="160222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202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199670"/>
            <a:ext cx="9613861" cy="3599316"/>
          </a:xfrm>
        </p:spPr>
        <p:txBody>
          <a:bodyPr>
            <a:normAutofit lnSpcReduction="10000"/>
          </a:bodyPr>
          <a:lstStyle/>
          <a:p>
            <a:pPr lvl="0"/>
            <a:r>
              <a:rPr lang="en-GB" sz="2800" dirty="0"/>
              <a:t>What do we consider to be participation &amp; engagement from our members?</a:t>
            </a:r>
          </a:p>
          <a:p>
            <a:pPr lvl="0"/>
            <a:r>
              <a:rPr lang="en-GB" sz="2800" dirty="0"/>
              <a:t>How do we keep the PLC on track?</a:t>
            </a:r>
          </a:p>
          <a:p>
            <a:pPr lvl="0"/>
            <a:r>
              <a:rPr lang="en-GB" sz="2800" dirty="0"/>
              <a:t>Does our PLC involve a range of interactions (F2F, e-media, hard-copy, small &amp; large group activity)? </a:t>
            </a:r>
          </a:p>
          <a:p>
            <a:pPr lvl="0"/>
            <a:r>
              <a:rPr lang="en-GB" sz="2800" dirty="0"/>
              <a:t>What checks are we using to maintain members’ engagement &amp; well-being?</a:t>
            </a:r>
          </a:p>
          <a:p>
            <a:pPr lvl="0"/>
            <a:r>
              <a:rPr lang="en-GB" sz="2800" dirty="0"/>
              <a:t>TASK</a:t>
            </a:r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70" y="5927270"/>
            <a:ext cx="1285659" cy="7462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710" y="5927270"/>
            <a:ext cx="1116693" cy="746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0E6351-6D69-424B-83B3-885E67F874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6123" y="160222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553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3200" dirty="0"/>
              <a:t>First discuss how you and your group colleagues feel about the area of PLC operation (Process)</a:t>
            </a:r>
          </a:p>
          <a:p>
            <a:pPr lvl="0"/>
            <a:r>
              <a:rPr lang="en-GB" sz="3200" dirty="0"/>
              <a:t>Using a 1-10 rating scale, try to position yourselves at some point along a continuum</a:t>
            </a:r>
          </a:p>
          <a:p>
            <a:pPr lvl="0"/>
            <a:r>
              <a:rPr lang="en-GB" sz="3200" dirty="0"/>
              <a:t>Discuss what steps might be taken to move things forward, from (e.g.) 6 to 7, 7 to 8</a:t>
            </a:r>
            <a:r>
              <a:rPr lang="mr-IN" sz="3200" dirty="0"/>
              <a:t>…</a:t>
            </a:r>
            <a:endParaRPr lang="en-GB" sz="32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35" y="5794923"/>
            <a:ext cx="1422565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755" y="5794923"/>
            <a:ext cx="1116693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7B3525E-1BD0-4F47-8138-EAB71EE9A9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05782" y="160222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0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3200" dirty="0"/>
              <a:t>What differences are we making?</a:t>
            </a:r>
          </a:p>
          <a:p>
            <a:pPr lvl="0"/>
            <a:r>
              <a:rPr lang="en-GB" sz="3200" dirty="0"/>
              <a:t>How are we disseminating our outputs?</a:t>
            </a:r>
          </a:p>
          <a:p>
            <a:pPr lvl="0"/>
            <a:r>
              <a:rPr lang="en-GB" sz="3200" dirty="0"/>
              <a:t>How do we seek to extend our PLC?</a:t>
            </a:r>
          </a:p>
          <a:p>
            <a:pPr lvl="0"/>
            <a:r>
              <a:rPr lang="en-GB" sz="3200" dirty="0"/>
              <a:t>What plans are in place to sustain our PLC?</a:t>
            </a:r>
          </a:p>
          <a:p>
            <a:pPr lvl="0"/>
            <a:r>
              <a:rPr lang="en-GB" sz="3200" dirty="0"/>
              <a:t>TASK</a:t>
            </a:r>
          </a:p>
          <a:p>
            <a:endParaRPr lang="en-US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432617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413" y="5798986"/>
            <a:ext cx="1116693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57D550F-591F-4224-AEA0-0D8E1B6C90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6465" y="160222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820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3200" dirty="0"/>
              <a:t>First discuss how you and your group colleagues feel about the area of </a:t>
            </a:r>
            <a:r>
              <a:rPr lang="en-GB" sz="3200"/>
              <a:t>PLC operation (Process)</a:t>
            </a:r>
            <a:endParaRPr lang="en-GB" sz="3200" dirty="0"/>
          </a:p>
          <a:p>
            <a:pPr lvl="0"/>
            <a:r>
              <a:rPr lang="en-GB" sz="3200" dirty="0"/>
              <a:t>Using a 1-10 rating scale, try to position yourselves at some point along a continuum</a:t>
            </a:r>
          </a:p>
          <a:p>
            <a:pPr lvl="0"/>
            <a:r>
              <a:rPr lang="en-GB" sz="3200" dirty="0"/>
              <a:t>Discuss what steps might be taken to move things forward, from (e.g.) 6 to 7, 7 to 8</a:t>
            </a:r>
            <a:r>
              <a:rPr lang="mr-IN" sz="3200" dirty="0"/>
              <a:t>…</a:t>
            </a:r>
            <a:endParaRPr lang="en-GB" sz="32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35" y="5794923"/>
            <a:ext cx="1422565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755" y="5794923"/>
            <a:ext cx="1116693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A05AE97-A82E-4B59-9CDB-3EFCF86A62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6465" y="160222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415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CAVEATS / PITFALLS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199670"/>
            <a:ext cx="9613861" cy="3599316"/>
          </a:xfrm>
        </p:spPr>
        <p:txBody>
          <a:bodyPr>
            <a:normAutofit/>
          </a:bodyPr>
          <a:lstStyle/>
          <a:p>
            <a:r>
              <a:rPr lang="en-US" sz="2800" dirty="0"/>
              <a:t>Evaluation must not become ‘Inspection’</a:t>
            </a:r>
          </a:p>
          <a:p>
            <a:r>
              <a:rPr lang="en-US" sz="2800" dirty="0"/>
              <a:t>Built-in ‘feed-back loop (formative)</a:t>
            </a:r>
          </a:p>
          <a:p>
            <a:r>
              <a:rPr lang="en-US" sz="2800" dirty="0"/>
              <a:t>Feedback from individual members</a:t>
            </a:r>
          </a:p>
          <a:p>
            <a:r>
              <a:rPr lang="en-US" sz="2800" dirty="0"/>
              <a:t>A PLC is not a members ‘club’: inclusion &amp; diversity</a:t>
            </a:r>
          </a:p>
          <a:p>
            <a:r>
              <a:rPr lang="en-US" sz="2800" dirty="0"/>
              <a:t>Looking beyond the PLC / developing liaisons</a:t>
            </a:r>
          </a:p>
          <a:p>
            <a:r>
              <a:rPr lang="en-US" sz="2800" dirty="0"/>
              <a:t>Disconnect with institutional &amp; personal ‘Change’ processes</a:t>
            </a:r>
          </a:p>
          <a:p>
            <a:endParaRPr lang="en-US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362849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767583"/>
            <a:ext cx="1136073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A0C9F9C-9D14-4EBE-A6DE-BEB6F104AE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3018" y="160222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596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Bolam</a:t>
            </a:r>
            <a:r>
              <a:rPr lang="en-US" dirty="0"/>
              <a:t>, R. </a:t>
            </a:r>
            <a:r>
              <a:rPr lang="en-US" dirty="0" err="1"/>
              <a:t>et.al</a:t>
            </a:r>
            <a:r>
              <a:rPr lang="en-US" dirty="0"/>
              <a:t> (2005) </a:t>
            </a:r>
            <a:r>
              <a:rPr lang="en-US" i="1" dirty="0"/>
              <a:t>Creating and Sustaining Effective Learning Communities </a:t>
            </a:r>
            <a:r>
              <a:rPr lang="en-US" dirty="0"/>
              <a:t>[Research Report RR637] London: DfES (Available at </a:t>
            </a:r>
            <a:r>
              <a:rPr lang="en-US" dirty="0">
                <a:solidFill>
                  <a:schemeClr val="bg1"/>
                </a:solidFill>
                <a:hlinkClick r:id="rId2"/>
              </a:rPr>
              <a:t>http://dera.ioe.ac.uk/5622/1/RR637.pdf)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/>
              <a:t>Learning Wales (2016) </a:t>
            </a:r>
            <a:r>
              <a:rPr lang="en-US" i="1" dirty="0"/>
              <a:t>Professional learning communities: Raising Standards Together</a:t>
            </a:r>
            <a:r>
              <a:rPr lang="en-US" dirty="0"/>
              <a:t>. Cardiff: Welsh Government (Available at </a:t>
            </a:r>
            <a:r>
              <a:rPr lang="en-US" dirty="0">
                <a:hlinkClick r:id="rId3"/>
              </a:rPr>
              <a:t>http://learning.gov.wales/resources/collections/professional-learning-communities?lang=en)</a:t>
            </a:r>
            <a:r>
              <a:rPr lang="en-US" dirty="0"/>
              <a:t> </a:t>
            </a:r>
          </a:p>
          <a:p>
            <a:r>
              <a:rPr lang="en-US" dirty="0"/>
              <a:t>ASEPA/Australian Government (2017) </a:t>
            </a:r>
            <a:r>
              <a:rPr lang="en-US" i="1" dirty="0"/>
              <a:t>Leading Learning 4 All: The Professional Learning Community Process</a:t>
            </a:r>
            <a:r>
              <a:rPr lang="en-US" dirty="0"/>
              <a:t>. (Available at: </a:t>
            </a:r>
            <a:r>
              <a:rPr lang="en-US" dirty="0">
                <a:hlinkClick r:id="rId4" invalidUrl="https://leadinglearning4all.edu.au/_file/media/26/plc process.pdf)"/>
              </a:rPr>
              <a:t>https://leadinglearning4all.edu.au/_file/media/26/plc%20process.pdf)</a:t>
            </a:r>
            <a:r>
              <a:rPr lang="en-US" dirty="0"/>
              <a:t> </a:t>
            </a:r>
          </a:p>
        </p:txBody>
      </p:sp>
      <p:pic>
        <p:nvPicPr>
          <p:cNvPr id="6" name="Picture 5" descr="mage result for erasmus+ logo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84" y="5821889"/>
            <a:ext cx="1301988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mage result for university of northampton logo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506" y="5821889"/>
            <a:ext cx="1116693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4327810-AB80-4B7D-ADD8-55F04928D0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05782" y="160222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0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62A7D-EE3A-4FCE-A7E5-7ECF7F0C7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6678"/>
            <a:ext cx="10515600" cy="50902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/>
              <a:t>Sessions 1 and 2</a:t>
            </a:r>
          </a:p>
          <a:p>
            <a:pPr marL="0" indent="0" algn="ctr">
              <a:buNone/>
            </a:pPr>
            <a:endParaRPr lang="en-GB" sz="4800" dirty="0"/>
          </a:p>
          <a:p>
            <a:pPr marL="0" indent="0" algn="ctr">
              <a:buNone/>
            </a:pPr>
            <a:r>
              <a:rPr lang="en-GB" sz="4800" dirty="0"/>
              <a:t>Evaluating in partnership with teachers combined with reflective practice.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048A15-86BE-49B1-93D0-E22CABBA83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1311" y="114299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821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851BD-CE9B-4F61-B569-C5CF108A4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Tool 3: Elaine Batchelor (University of Northampton)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DEA4D-C806-484B-8CBF-42DC477FD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Impact stories.</a:t>
            </a:r>
          </a:p>
          <a:p>
            <a:endParaRPr lang="en-GB" dirty="0"/>
          </a:p>
          <a:p>
            <a:r>
              <a:rPr lang="en-GB" dirty="0"/>
              <a:t>This is a simple one-side document. By itself it tells a simple story, cumulatively it becomes a powerful tool for </a:t>
            </a:r>
            <a:r>
              <a:rPr lang="en-GB" dirty="0" err="1"/>
              <a:t>evauation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Look at the word document. How might this be different for a lecturer, research student, head teacher.</a:t>
            </a:r>
          </a:p>
          <a:p>
            <a:endParaRPr lang="en-GB" sz="3600" dirty="0"/>
          </a:p>
          <a:p>
            <a:endParaRPr lang="en-GB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D7A167-58E1-4CB4-8D46-0CB457304F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2676" y="160222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9517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62A7D-EE3A-4FCE-A7E5-7ECF7F0C7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6678"/>
            <a:ext cx="10515600" cy="50902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/>
              <a:t>Session 3</a:t>
            </a:r>
          </a:p>
          <a:p>
            <a:pPr marL="0" indent="0" algn="ctr">
              <a:buNone/>
            </a:pPr>
            <a:endParaRPr lang="en-GB" sz="4800" dirty="0"/>
          </a:p>
          <a:p>
            <a:pPr marL="0" indent="0" algn="ctr">
              <a:buNone/>
            </a:pPr>
            <a:r>
              <a:rPr lang="en-GB" sz="4800" dirty="0"/>
              <a:t>Blended learning.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DA8793-9570-47C2-9362-AAE065257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8547" y="114299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9072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62A7D-EE3A-4FCE-A7E5-7ECF7F0C7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0648"/>
            <a:ext cx="10515600" cy="57063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/>
              <a:t>Blended learning</a:t>
            </a:r>
          </a:p>
          <a:p>
            <a:pPr marL="0" indent="0">
              <a:buNone/>
            </a:pPr>
            <a:r>
              <a:rPr lang="en-GB" sz="2400" i="1" dirty="0"/>
              <a:t>Some basic principles:</a:t>
            </a:r>
          </a:p>
          <a:p>
            <a:pPr marL="0" indent="0">
              <a:buNone/>
            </a:pPr>
            <a:r>
              <a:rPr lang="en-GB" sz="2400" dirty="0"/>
              <a:t>There must still be a process of meeting.</a:t>
            </a:r>
          </a:p>
          <a:p>
            <a:pPr marL="0" indent="0">
              <a:buNone/>
            </a:pPr>
            <a:r>
              <a:rPr lang="en-GB" sz="2400" dirty="0"/>
              <a:t>There must still be a role for the teacher / lecturer.</a:t>
            </a:r>
          </a:p>
          <a:p>
            <a:pPr marL="0" indent="0">
              <a:buNone/>
            </a:pPr>
            <a:r>
              <a:rPr lang="en-GB" sz="2400" dirty="0"/>
              <a:t>There must still be the building of community.</a:t>
            </a:r>
          </a:p>
          <a:p>
            <a:pPr marL="0" indent="0">
              <a:buNone/>
            </a:pPr>
            <a:r>
              <a:rPr lang="en-GB" sz="2400" dirty="0"/>
              <a:t>Students must still feel valued and cared for.</a:t>
            </a:r>
          </a:p>
          <a:p>
            <a:pPr marL="0" indent="0">
              <a:buNone/>
            </a:pPr>
            <a:endParaRPr lang="en-GB" sz="2400" i="1" dirty="0"/>
          </a:p>
          <a:p>
            <a:pPr marL="0" indent="0">
              <a:buNone/>
            </a:pPr>
            <a:r>
              <a:rPr lang="en-GB" sz="2400" i="1" dirty="0"/>
              <a:t>“You are never as alone as a student as when in a big lecture theatre.”</a:t>
            </a:r>
          </a:p>
          <a:p>
            <a:pPr marL="0" indent="0">
              <a:buNone/>
            </a:pPr>
            <a:endParaRPr lang="en-GB" sz="2400" i="1" dirty="0"/>
          </a:p>
          <a:p>
            <a:pPr marL="0" indent="0">
              <a:buNone/>
            </a:pPr>
            <a:r>
              <a:rPr lang="en-GB" sz="2400" dirty="0"/>
              <a:t>There may be multiple practices. Teachers must still be able to explore and define ‘their’ pedagogy.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EE2D08-4F2A-434E-A46C-22F248B518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2676" y="114298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4719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8B100-8109-49ED-8BFF-78FC06F1D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Some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3B287-C805-4FEF-A41E-676FA20AD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3600" dirty="0"/>
              <a:t>What might blended learning mean for you in terms of the balance of face to face and online?</a:t>
            </a:r>
          </a:p>
          <a:p>
            <a:r>
              <a:rPr lang="en-GB" sz="3600" dirty="0"/>
              <a:t>What techniques and resources might you be able to use?</a:t>
            </a:r>
          </a:p>
          <a:p>
            <a:r>
              <a:rPr lang="en-GB" sz="3600" dirty="0"/>
              <a:t>What challenges might you face that you can overcome?</a:t>
            </a:r>
          </a:p>
          <a:p>
            <a:r>
              <a:rPr lang="en-GB" sz="3600" dirty="0"/>
              <a:t>What could effectively be replaced with an online alternative?</a:t>
            </a:r>
          </a:p>
          <a:p>
            <a:r>
              <a:rPr lang="en-GB" sz="3600" dirty="0"/>
              <a:t>What can never be replaced by an online alternative?</a:t>
            </a:r>
          </a:p>
          <a:p>
            <a:endParaRPr lang="en-GB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2A1321-35C2-4CEF-9466-847901AA5B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1653" y="230188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957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97D585-05F6-4AC6-A306-9C76FC117570}"/>
              </a:ext>
            </a:extLst>
          </p:cNvPr>
          <p:cNvSpPr txBox="1"/>
          <p:nvPr/>
        </p:nvSpPr>
        <p:spPr>
          <a:xfrm>
            <a:off x="609600" y="636103"/>
            <a:ext cx="10760765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b="1" dirty="0"/>
          </a:p>
          <a:p>
            <a:endParaRPr lang="en-GB" sz="2800" b="1" dirty="0"/>
          </a:p>
          <a:p>
            <a:r>
              <a:rPr lang="en-GB" sz="2800" b="1" dirty="0"/>
              <a:t>+Objectives of this session – </a:t>
            </a:r>
            <a:r>
              <a:rPr lang="en-GB" sz="2800" dirty="0"/>
              <a:t>to provide you with three tools for evaluating PLCs in partnership with teachers:</a:t>
            </a:r>
          </a:p>
          <a:p>
            <a:endParaRPr lang="en-GB" sz="2800" dirty="0"/>
          </a:p>
          <a:p>
            <a:r>
              <a:rPr lang="en-GB" sz="2800" dirty="0"/>
              <a:t>Tool 1: a process for conducting a one on one meeting. This overlaps with mentoring and reflection – ‘yellow’</a:t>
            </a:r>
          </a:p>
          <a:p>
            <a:endParaRPr lang="en-GB" sz="2800" dirty="0"/>
          </a:p>
          <a:p>
            <a:r>
              <a:rPr lang="en-GB" sz="2800" dirty="0"/>
              <a:t>Tool 2: a schedule of set questions for a regular community meeting – ‘red’</a:t>
            </a:r>
          </a:p>
          <a:p>
            <a:endParaRPr lang="en-GB" sz="2800" dirty="0"/>
          </a:p>
          <a:p>
            <a:r>
              <a:rPr lang="en-GB" sz="2800" dirty="0"/>
              <a:t>Tool 3: a way of collecting impact stories (referred to briefly in workshops here in Egypt before) – ‘green’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FFCE10-8EEE-4F7C-9071-D9318EACE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7864" y="226638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904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56F27-7853-44B3-96EF-5D3E7913A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46852"/>
            <a:ext cx="10972800" cy="112643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Tool 1: by James Underwood (University of Northampton).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93352-E434-44AC-8F99-E0341AC35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429000"/>
            <a:ext cx="10972800" cy="2697164"/>
          </a:xfrm>
        </p:spPr>
        <p:txBody>
          <a:bodyPr/>
          <a:lstStyle/>
          <a:p>
            <a:r>
              <a:rPr lang="en-GB" dirty="0"/>
              <a:t>A process for guiding through a reflective conversation.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5AA9EE-7F09-4272-9890-ECE0BD1E3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2336" y="165098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02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triangle informing this conversation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95800" y="1447800"/>
            <a:ext cx="29718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A moment of practice: A lesson, a meeting, a lecture.</a:t>
            </a:r>
          </a:p>
        </p:txBody>
      </p:sp>
      <p:sp>
        <p:nvSpPr>
          <p:cNvPr id="5" name="Rectangle 4"/>
          <p:cNvSpPr/>
          <p:nvPr/>
        </p:nvSpPr>
        <p:spPr>
          <a:xfrm>
            <a:off x="2590800" y="4572000"/>
            <a:ext cx="2667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prstClr val="white"/>
                </a:solidFill>
                <a:latin typeface="Calibri"/>
              </a:rPr>
              <a:t>Research or practice literature on the area of practice that you are writing about</a:t>
            </a: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39000" y="4572000"/>
            <a:ext cx="2590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prstClr val="white"/>
                </a:solidFill>
                <a:latin typeface="Calibri"/>
              </a:rPr>
              <a:t>The personal and professional experiences that lead you to approach this practice issue in this way.</a:t>
            </a: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Oval 6"/>
          <p:cNvSpPr/>
          <p:nvPr/>
        </p:nvSpPr>
        <p:spPr>
          <a:xfrm>
            <a:off x="5105400" y="3319346"/>
            <a:ext cx="2133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prstClr val="white"/>
                </a:solidFill>
                <a:latin typeface="Calibri"/>
              </a:rPr>
              <a:t>You</a:t>
            </a: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924300" y="4038600"/>
            <a:ext cx="11811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172200" y="2667000"/>
            <a:ext cx="0" cy="6523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7239000" y="4038600"/>
            <a:ext cx="1143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9381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78DD3-066D-44C5-8FD7-C11C6A809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Pedagogy and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6C74C-78F8-4CA1-A791-8543BF371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Pedagogy: the values that underpin your teaching</a:t>
            </a:r>
          </a:p>
          <a:p>
            <a:r>
              <a:rPr lang="en-GB" dirty="0"/>
              <a:t>Practice: the things that you actually do.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Make two statements similar to these two.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i="1" dirty="0"/>
              <a:t>Pedagogy: I </a:t>
            </a:r>
            <a:r>
              <a:rPr lang="en-GB" dirty="0"/>
              <a:t>believe that when teaching art we should relate the children’s drawings to the history of art.</a:t>
            </a:r>
          </a:p>
          <a:p>
            <a:pPr marL="0" indent="0">
              <a:buNone/>
            </a:pPr>
            <a:r>
              <a:rPr lang="en-GB" i="1" dirty="0"/>
              <a:t>Practice: </a:t>
            </a:r>
            <a:r>
              <a:rPr lang="en-GB" dirty="0"/>
              <a:t>each technique that I teach is therefore explained via a single famous painting.</a:t>
            </a:r>
          </a:p>
        </p:txBody>
      </p:sp>
    </p:spTree>
    <p:extLst>
      <p:ext uri="{BB962C8B-B14F-4D97-AF65-F5344CB8AC3E}">
        <p14:creationId xmlns:p14="http://schemas.microsoft.com/office/powerpoint/2010/main" val="1065335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075B0-8F39-4151-8005-BB9C5194D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next stage in the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9F58F-CF73-41C8-94B6-F956C44A4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Select a moment of practice, that reflects you better than any other (if I were to see you work for just 30 minutes what moment in a year would you want me to see) – the shorter the better but certainly no longer than 30 minutes.</a:t>
            </a:r>
          </a:p>
          <a:p>
            <a:r>
              <a:rPr lang="en-GB" dirty="0"/>
              <a:t>Describe this without elaborating.</a:t>
            </a:r>
          </a:p>
          <a:p>
            <a:r>
              <a:rPr lang="en-GB" dirty="0"/>
              <a:t>Now draw a mind map of why you do this this way. Where did this approach / strategy / lesson / task come from?</a:t>
            </a:r>
          </a:p>
          <a:p>
            <a:r>
              <a:rPr lang="en-GB" dirty="0"/>
              <a:t>Now explain it – your interviewer can now prompt and question.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621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610A8-9DF5-45F0-83ED-12EE5B4B4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Tool 2: By Philip Garner (University of Northampton).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58F8D-8B0F-4C00-B72E-CBFC0BC2E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schedule of questions.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F13848-77A4-40CD-9B9A-AB96D1B1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800" y="700691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506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84165"/>
            <a:ext cx="8144134" cy="1322614"/>
          </a:xfrm>
        </p:spPr>
        <p:txBody>
          <a:bodyPr/>
          <a:lstStyle/>
          <a:p>
            <a:pPr algn="l"/>
            <a:r>
              <a:rPr lang="en-US" sz="3200" dirty="0"/>
              <a:t>Formative evaluation of your Professional Learning Community: growing partnerships with teachers &amp; schools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/>
              <a:t>SUP4PCL Presentation: Philip Garner.</a:t>
            </a:r>
          </a:p>
          <a:p>
            <a:pPr algn="l"/>
            <a:r>
              <a:rPr lang="en-US" sz="2800" dirty="0"/>
              <a:t>9 December 2017</a:t>
            </a:r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70" y="5798986"/>
            <a:ext cx="1187687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ge result for university of northampton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520" y="5798986"/>
            <a:ext cx="1116693" cy="874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C17398A-376F-43F7-8DD0-9AB84AB481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2677" y="132509"/>
            <a:ext cx="16002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025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1173</Words>
  <Application>Microsoft Office PowerPoint</Application>
  <PresentationFormat>Widescreen</PresentationFormat>
  <Paragraphs>122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Mangal</vt:lpstr>
      <vt:lpstr>Trebuchet MS</vt:lpstr>
      <vt:lpstr>Office Theme</vt:lpstr>
      <vt:lpstr>Berlin</vt:lpstr>
      <vt:lpstr>1_Office Theme</vt:lpstr>
      <vt:lpstr>Revised Agenda Day 3</vt:lpstr>
      <vt:lpstr>PowerPoint Presentation</vt:lpstr>
      <vt:lpstr>PowerPoint Presentation</vt:lpstr>
      <vt:lpstr>Tool 1: by James Underwood (University of Northampton).</vt:lpstr>
      <vt:lpstr>The triangle informing this conversation</vt:lpstr>
      <vt:lpstr>Pedagogy and practice</vt:lpstr>
      <vt:lpstr>The next stage in the process</vt:lpstr>
      <vt:lpstr>Tool 2: By Philip Garner (University of Northampton).</vt:lpstr>
      <vt:lpstr>Formative evaluation of your Professional Learning Community: growing partnerships with teachers &amp; schools</vt:lpstr>
      <vt:lpstr>PLANNING</vt:lpstr>
      <vt:lpstr>SMALL GROUP TASK</vt:lpstr>
      <vt:lpstr>CONTENT</vt:lpstr>
      <vt:lpstr>SMALL GROUP TASK</vt:lpstr>
      <vt:lpstr>PROCESS</vt:lpstr>
      <vt:lpstr>SMALL GROUP TASK</vt:lpstr>
      <vt:lpstr>OUTCOME</vt:lpstr>
      <vt:lpstr>SMALL GROUP TASK</vt:lpstr>
      <vt:lpstr>CAVEATS / PITFALLS</vt:lpstr>
      <vt:lpstr>Resources</vt:lpstr>
      <vt:lpstr>Tool 3: Elaine Batchelor (University of Northampton)</vt:lpstr>
      <vt:lpstr>PowerPoint Presentation</vt:lpstr>
      <vt:lpstr>PowerPoint Presentation</vt:lpstr>
      <vt:lpstr>Some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Underwood</dc:creator>
  <cp:lastModifiedBy>AUC</cp:lastModifiedBy>
  <cp:revision>18</cp:revision>
  <dcterms:created xsi:type="dcterms:W3CDTF">2017-12-12T13:23:15Z</dcterms:created>
  <dcterms:modified xsi:type="dcterms:W3CDTF">2017-12-19T07:06:59Z</dcterms:modified>
</cp:coreProperties>
</file>