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Lst>
  <p:notesMasterIdLst>
    <p:notesMasterId r:id="rId28"/>
  </p:notesMasterIdLst>
  <p:sldIdLst>
    <p:sldId id="256" r:id="rId2"/>
    <p:sldId id="264" r:id="rId3"/>
    <p:sldId id="294" r:id="rId4"/>
    <p:sldId id="265" r:id="rId5"/>
    <p:sldId id="266" r:id="rId6"/>
    <p:sldId id="267" r:id="rId7"/>
    <p:sldId id="268" r:id="rId8"/>
    <p:sldId id="269" r:id="rId9"/>
    <p:sldId id="288" r:id="rId10"/>
    <p:sldId id="270" r:id="rId11"/>
    <p:sldId id="289" r:id="rId12"/>
    <p:sldId id="284" r:id="rId13"/>
    <p:sldId id="271" r:id="rId14"/>
    <p:sldId id="291" r:id="rId15"/>
    <p:sldId id="273" r:id="rId16"/>
    <p:sldId id="308" r:id="rId17"/>
    <p:sldId id="296" r:id="rId18"/>
    <p:sldId id="290" r:id="rId19"/>
    <p:sldId id="297" r:id="rId20"/>
    <p:sldId id="298" r:id="rId21"/>
    <p:sldId id="299" r:id="rId22"/>
    <p:sldId id="300" r:id="rId23"/>
    <p:sldId id="301" r:id="rId24"/>
    <p:sldId id="305" r:id="rId25"/>
    <p:sldId id="306" r:id="rId26"/>
    <p:sldId id="30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025" autoAdjust="0"/>
    <p:restoredTop sz="57592" autoAdjust="0"/>
  </p:normalViewPr>
  <p:slideViewPr>
    <p:cSldViewPr snapToGrid="0">
      <p:cViewPr varScale="1">
        <p:scale>
          <a:sx n="73" d="100"/>
          <a:sy n="73" d="100"/>
        </p:scale>
        <p:origin x="1860"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45974E-BD12-47B2-9A53-E59622C94FA0}" type="doc">
      <dgm:prSet loTypeId="urn:microsoft.com/office/officeart/2005/8/layout/venn1" loCatId="relationship" qsTypeId="urn:microsoft.com/office/officeart/2005/8/quickstyle/simple1" qsCatId="simple" csTypeId="urn:microsoft.com/office/officeart/2005/8/colors/accent1_2" csCatId="accent1" phldr="1"/>
      <dgm:spPr/>
    </dgm:pt>
    <dgm:pt modelId="{93E755C3-D62D-4BE3-93FB-E83D4E68D84A}">
      <dgm:prSet phldrT="[Text]" custT="1"/>
      <dgm:spPr>
        <a:solidFill>
          <a:schemeClr val="accent5">
            <a:alpha val="50000"/>
          </a:schemeClr>
        </a:solidFill>
      </dgm:spPr>
      <dgm:t>
        <a:bodyPr/>
        <a:lstStyle/>
        <a:p>
          <a:r>
            <a:rPr lang="en-US" sz="2000" dirty="0" smtClean="0"/>
            <a:t>Environment</a:t>
          </a:r>
          <a:endParaRPr lang="en-US" sz="2000" dirty="0"/>
        </a:p>
      </dgm:t>
    </dgm:pt>
    <dgm:pt modelId="{F61F4AE5-A1A1-4D8B-B1A7-F97A87FB1EFA}" type="parTrans" cxnId="{E8BF45D4-0BE1-4C6B-8655-9B6D59968A95}">
      <dgm:prSet/>
      <dgm:spPr/>
      <dgm:t>
        <a:bodyPr/>
        <a:lstStyle/>
        <a:p>
          <a:endParaRPr lang="en-US"/>
        </a:p>
      </dgm:t>
    </dgm:pt>
    <dgm:pt modelId="{EF28A3A3-A6C3-4980-A9FC-328592797600}" type="sibTrans" cxnId="{E8BF45D4-0BE1-4C6B-8655-9B6D59968A95}">
      <dgm:prSet/>
      <dgm:spPr/>
      <dgm:t>
        <a:bodyPr/>
        <a:lstStyle/>
        <a:p>
          <a:endParaRPr lang="en-US"/>
        </a:p>
      </dgm:t>
    </dgm:pt>
    <dgm:pt modelId="{53D8447E-F771-4F02-A4A7-B92FA945A6E6}">
      <dgm:prSet phldrT="[Text]" custT="1"/>
      <dgm:spPr>
        <a:solidFill>
          <a:schemeClr val="bg2">
            <a:lumMod val="75000"/>
            <a:alpha val="50000"/>
          </a:schemeClr>
        </a:solidFill>
      </dgm:spPr>
      <dgm:t>
        <a:bodyPr/>
        <a:lstStyle/>
        <a:p>
          <a:r>
            <a:rPr lang="en-US" sz="2000" dirty="0" smtClean="0"/>
            <a:t>Economy</a:t>
          </a:r>
          <a:endParaRPr lang="en-US" sz="2000" dirty="0"/>
        </a:p>
      </dgm:t>
    </dgm:pt>
    <dgm:pt modelId="{2F5169DF-11D6-4A88-BD58-7975E8840FA1}" type="parTrans" cxnId="{44581758-C152-47BF-A2D2-F4ECDAEB83EA}">
      <dgm:prSet/>
      <dgm:spPr/>
      <dgm:t>
        <a:bodyPr/>
        <a:lstStyle/>
        <a:p>
          <a:endParaRPr lang="en-US"/>
        </a:p>
      </dgm:t>
    </dgm:pt>
    <dgm:pt modelId="{DF237823-0E1D-428A-B4AF-BABC14FF1DDF}" type="sibTrans" cxnId="{44581758-C152-47BF-A2D2-F4ECDAEB83EA}">
      <dgm:prSet/>
      <dgm:spPr/>
      <dgm:t>
        <a:bodyPr/>
        <a:lstStyle/>
        <a:p>
          <a:endParaRPr lang="en-US"/>
        </a:p>
      </dgm:t>
    </dgm:pt>
    <dgm:pt modelId="{693A4678-D5FA-43BF-915A-7D02CB4B3000}">
      <dgm:prSet phldrT="[Text]" custT="1"/>
      <dgm:spPr>
        <a:solidFill>
          <a:schemeClr val="accent2">
            <a:lumMod val="75000"/>
            <a:alpha val="50000"/>
          </a:schemeClr>
        </a:solidFill>
      </dgm:spPr>
      <dgm:t>
        <a:bodyPr/>
        <a:lstStyle/>
        <a:p>
          <a:r>
            <a:rPr lang="en-US" sz="2000" dirty="0" smtClean="0"/>
            <a:t>Society</a:t>
          </a:r>
          <a:endParaRPr lang="en-US" sz="2000" dirty="0"/>
        </a:p>
      </dgm:t>
    </dgm:pt>
    <dgm:pt modelId="{A46FB9F9-B762-40DD-8042-6374AEE7C009}" type="parTrans" cxnId="{307547C7-A54B-42E6-949F-9D4FA324F8A6}">
      <dgm:prSet/>
      <dgm:spPr/>
      <dgm:t>
        <a:bodyPr/>
        <a:lstStyle/>
        <a:p>
          <a:endParaRPr lang="en-US"/>
        </a:p>
      </dgm:t>
    </dgm:pt>
    <dgm:pt modelId="{9853DC14-58CA-47F6-A240-D120D12B8E59}" type="sibTrans" cxnId="{307547C7-A54B-42E6-949F-9D4FA324F8A6}">
      <dgm:prSet/>
      <dgm:spPr/>
      <dgm:t>
        <a:bodyPr/>
        <a:lstStyle/>
        <a:p>
          <a:endParaRPr lang="en-US"/>
        </a:p>
      </dgm:t>
    </dgm:pt>
    <dgm:pt modelId="{E0102D56-4C8D-44D9-8F9D-0D4FB7830407}" type="pres">
      <dgm:prSet presAssocID="{0345974E-BD12-47B2-9A53-E59622C94FA0}" presName="compositeShape" presStyleCnt="0">
        <dgm:presLayoutVars>
          <dgm:chMax val="7"/>
          <dgm:dir/>
          <dgm:resizeHandles val="exact"/>
        </dgm:presLayoutVars>
      </dgm:prSet>
      <dgm:spPr/>
    </dgm:pt>
    <dgm:pt modelId="{080D35B8-61FF-4928-8400-0FA1F561ECEE}" type="pres">
      <dgm:prSet presAssocID="{93E755C3-D62D-4BE3-93FB-E83D4E68D84A}" presName="circ1" presStyleLbl="vennNode1" presStyleIdx="0" presStyleCnt="3" custLinFactNeighborX="544" custLinFactNeighborY="4352"/>
      <dgm:spPr/>
      <dgm:t>
        <a:bodyPr/>
        <a:lstStyle/>
        <a:p>
          <a:endParaRPr lang="en-US"/>
        </a:p>
      </dgm:t>
    </dgm:pt>
    <dgm:pt modelId="{76130B00-FA79-4BCB-B47C-E6457E5F4FC7}" type="pres">
      <dgm:prSet presAssocID="{93E755C3-D62D-4BE3-93FB-E83D4E68D84A}" presName="circ1Tx" presStyleLbl="revTx" presStyleIdx="0" presStyleCnt="0">
        <dgm:presLayoutVars>
          <dgm:chMax val="0"/>
          <dgm:chPref val="0"/>
          <dgm:bulletEnabled val="1"/>
        </dgm:presLayoutVars>
      </dgm:prSet>
      <dgm:spPr/>
      <dgm:t>
        <a:bodyPr/>
        <a:lstStyle/>
        <a:p>
          <a:endParaRPr lang="en-US"/>
        </a:p>
      </dgm:t>
    </dgm:pt>
    <dgm:pt modelId="{C741E10A-D710-4D04-B2FC-F97C31B35C67}" type="pres">
      <dgm:prSet presAssocID="{53D8447E-F771-4F02-A4A7-B92FA945A6E6}" presName="circ2" presStyleLbl="vennNode1" presStyleIdx="1" presStyleCnt="3" custLinFactNeighborX="-3808"/>
      <dgm:spPr/>
      <dgm:t>
        <a:bodyPr/>
        <a:lstStyle/>
        <a:p>
          <a:endParaRPr lang="en-US"/>
        </a:p>
      </dgm:t>
    </dgm:pt>
    <dgm:pt modelId="{74FA333C-5169-487A-803C-B77D2786FA48}" type="pres">
      <dgm:prSet presAssocID="{53D8447E-F771-4F02-A4A7-B92FA945A6E6}" presName="circ2Tx" presStyleLbl="revTx" presStyleIdx="0" presStyleCnt="0">
        <dgm:presLayoutVars>
          <dgm:chMax val="0"/>
          <dgm:chPref val="0"/>
          <dgm:bulletEnabled val="1"/>
        </dgm:presLayoutVars>
      </dgm:prSet>
      <dgm:spPr/>
      <dgm:t>
        <a:bodyPr/>
        <a:lstStyle/>
        <a:p>
          <a:endParaRPr lang="en-US"/>
        </a:p>
      </dgm:t>
    </dgm:pt>
    <dgm:pt modelId="{EFE88409-E093-4719-A814-31D2A3B5434D}" type="pres">
      <dgm:prSet presAssocID="{693A4678-D5FA-43BF-915A-7D02CB4B3000}" presName="circ3" presStyleLbl="vennNode1" presStyleIdx="2" presStyleCnt="3" custLinFactNeighborX="4352"/>
      <dgm:spPr/>
      <dgm:t>
        <a:bodyPr/>
        <a:lstStyle/>
        <a:p>
          <a:endParaRPr lang="en-US"/>
        </a:p>
      </dgm:t>
    </dgm:pt>
    <dgm:pt modelId="{A97F93AF-D595-4B56-8613-6C6656BA36AC}" type="pres">
      <dgm:prSet presAssocID="{693A4678-D5FA-43BF-915A-7D02CB4B3000}" presName="circ3Tx" presStyleLbl="revTx" presStyleIdx="0" presStyleCnt="0">
        <dgm:presLayoutVars>
          <dgm:chMax val="0"/>
          <dgm:chPref val="0"/>
          <dgm:bulletEnabled val="1"/>
        </dgm:presLayoutVars>
      </dgm:prSet>
      <dgm:spPr/>
      <dgm:t>
        <a:bodyPr/>
        <a:lstStyle/>
        <a:p>
          <a:endParaRPr lang="en-US"/>
        </a:p>
      </dgm:t>
    </dgm:pt>
  </dgm:ptLst>
  <dgm:cxnLst>
    <dgm:cxn modelId="{E8BF45D4-0BE1-4C6B-8655-9B6D59968A95}" srcId="{0345974E-BD12-47B2-9A53-E59622C94FA0}" destId="{93E755C3-D62D-4BE3-93FB-E83D4E68D84A}" srcOrd="0" destOrd="0" parTransId="{F61F4AE5-A1A1-4D8B-B1A7-F97A87FB1EFA}" sibTransId="{EF28A3A3-A6C3-4980-A9FC-328592797600}"/>
    <dgm:cxn modelId="{B82045DC-821C-48CB-8AF8-3C14FDC7BACC}" type="presOf" srcId="{693A4678-D5FA-43BF-915A-7D02CB4B3000}" destId="{EFE88409-E093-4719-A814-31D2A3B5434D}" srcOrd="0" destOrd="0" presId="urn:microsoft.com/office/officeart/2005/8/layout/venn1"/>
    <dgm:cxn modelId="{54DDE12D-155B-4D41-A52A-D31DB1435816}" type="presOf" srcId="{693A4678-D5FA-43BF-915A-7D02CB4B3000}" destId="{A97F93AF-D595-4B56-8613-6C6656BA36AC}" srcOrd="1" destOrd="0" presId="urn:microsoft.com/office/officeart/2005/8/layout/venn1"/>
    <dgm:cxn modelId="{39EF5EB6-FB0C-46A8-87F5-10E2EF45F39B}" type="presOf" srcId="{93E755C3-D62D-4BE3-93FB-E83D4E68D84A}" destId="{080D35B8-61FF-4928-8400-0FA1F561ECEE}" srcOrd="0" destOrd="0" presId="urn:microsoft.com/office/officeart/2005/8/layout/venn1"/>
    <dgm:cxn modelId="{9E0526A9-D345-4991-A44D-D01A520C2463}" type="presOf" srcId="{0345974E-BD12-47B2-9A53-E59622C94FA0}" destId="{E0102D56-4C8D-44D9-8F9D-0D4FB7830407}" srcOrd="0" destOrd="0" presId="urn:microsoft.com/office/officeart/2005/8/layout/venn1"/>
    <dgm:cxn modelId="{307547C7-A54B-42E6-949F-9D4FA324F8A6}" srcId="{0345974E-BD12-47B2-9A53-E59622C94FA0}" destId="{693A4678-D5FA-43BF-915A-7D02CB4B3000}" srcOrd="2" destOrd="0" parTransId="{A46FB9F9-B762-40DD-8042-6374AEE7C009}" sibTransId="{9853DC14-58CA-47F6-A240-D120D12B8E59}"/>
    <dgm:cxn modelId="{4F14B24B-6FDC-41F1-9023-9C00536FDF51}" type="presOf" srcId="{53D8447E-F771-4F02-A4A7-B92FA945A6E6}" destId="{74FA333C-5169-487A-803C-B77D2786FA48}" srcOrd="1" destOrd="0" presId="urn:microsoft.com/office/officeart/2005/8/layout/venn1"/>
    <dgm:cxn modelId="{62CAACDD-734E-4073-A7AE-3B1DBDCD6C10}" type="presOf" srcId="{93E755C3-D62D-4BE3-93FB-E83D4E68D84A}" destId="{76130B00-FA79-4BCB-B47C-E6457E5F4FC7}" srcOrd="1" destOrd="0" presId="urn:microsoft.com/office/officeart/2005/8/layout/venn1"/>
    <dgm:cxn modelId="{6E0913F5-04B8-4FD0-9C09-451BA84AD06A}" type="presOf" srcId="{53D8447E-F771-4F02-A4A7-B92FA945A6E6}" destId="{C741E10A-D710-4D04-B2FC-F97C31B35C67}" srcOrd="0" destOrd="0" presId="urn:microsoft.com/office/officeart/2005/8/layout/venn1"/>
    <dgm:cxn modelId="{44581758-C152-47BF-A2D2-F4ECDAEB83EA}" srcId="{0345974E-BD12-47B2-9A53-E59622C94FA0}" destId="{53D8447E-F771-4F02-A4A7-B92FA945A6E6}" srcOrd="1" destOrd="0" parTransId="{2F5169DF-11D6-4A88-BD58-7975E8840FA1}" sibTransId="{DF237823-0E1D-428A-B4AF-BABC14FF1DDF}"/>
    <dgm:cxn modelId="{51F40203-AE05-4142-8CB1-68756CC7955A}" type="presParOf" srcId="{E0102D56-4C8D-44D9-8F9D-0D4FB7830407}" destId="{080D35B8-61FF-4928-8400-0FA1F561ECEE}" srcOrd="0" destOrd="0" presId="urn:microsoft.com/office/officeart/2005/8/layout/venn1"/>
    <dgm:cxn modelId="{C4017441-3B52-4ACC-887C-5F4D9B333B85}" type="presParOf" srcId="{E0102D56-4C8D-44D9-8F9D-0D4FB7830407}" destId="{76130B00-FA79-4BCB-B47C-E6457E5F4FC7}" srcOrd="1" destOrd="0" presId="urn:microsoft.com/office/officeart/2005/8/layout/venn1"/>
    <dgm:cxn modelId="{E42D20A7-D65F-40E9-84F6-3EB4874509A0}" type="presParOf" srcId="{E0102D56-4C8D-44D9-8F9D-0D4FB7830407}" destId="{C741E10A-D710-4D04-B2FC-F97C31B35C67}" srcOrd="2" destOrd="0" presId="urn:microsoft.com/office/officeart/2005/8/layout/venn1"/>
    <dgm:cxn modelId="{8CDBAA94-3961-473E-9C4C-0690A2F74E68}" type="presParOf" srcId="{E0102D56-4C8D-44D9-8F9D-0D4FB7830407}" destId="{74FA333C-5169-487A-803C-B77D2786FA48}" srcOrd="3" destOrd="0" presId="urn:microsoft.com/office/officeart/2005/8/layout/venn1"/>
    <dgm:cxn modelId="{9C945320-73E6-4393-8206-19CCD6F4DD29}" type="presParOf" srcId="{E0102D56-4C8D-44D9-8F9D-0D4FB7830407}" destId="{EFE88409-E093-4719-A814-31D2A3B5434D}" srcOrd="4" destOrd="0" presId="urn:microsoft.com/office/officeart/2005/8/layout/venn1"/>
    <dgm:cxn modelId="{E922858A-68EA-4D46-BFA5-13D06F38333B}" type="presParOf" srcId="{E0102D56-4C8D-44D9-8F9D-0D4FB7830407}" destId="{A97F93AF-D595-4B56-8613-6C6656BA36AC}"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D35B8-61FF-4928-8400-0FA1F561ECEE}">
      <dsp:nvSpPr>
        <dsp:cNvPr id="0" name=""/>
        <dsp:cNvSpPr/>
      </dsp:nvSpPr>
      <dsp:spPr>
        <a:xfrm>
          <a:off x="941033" y="144235"/>
          <a:ext cx="2241300" cy="2241300"/>
        </a:xfrm>
        <a:prstGeom prst="ellipse">
          <a:avLst/>
        </a:prstGeom>
        <a:solidFill>
          <a:schemeClr val="accent5">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Environment</a:t>
          </a:r>
          <a:endParaRPr lang="en-US" sz="2000" kern="1200" dirty="0"/>
        </a:p>
      </dsp:txBody>
      <dsp:txXfrm>
        <a:off x="1239873" y="536462"/>
        <a:ext cx="1643620" cy="1008585"/>
      </dsp:txXfrm>
    </dsp:sp>
    <dsp:sp modelId="{C741E10A-D710-4D04-B2FC-F97C31B35C67}">
      <dsp:nvSpPr>
        <dsp:cNvPr id="0" name=""/>
        <dsp:cNvSpPr/>
      </dsp:nvSpPr>
      <dsp:spPr>
        <a:xfrm>
          <a:off x="1652227" y="1447506"/>
          <a:ext cx="2241300" cy="2241300"/>
        </a:xfrm>
        <a:prstGeom prst="ellipse">
          <a:avLst/>
        </a:prstGeom>
        <a:solidFill>
          <a:schemeClr val="bg2">
            <a:lumMod val="75000"/>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Economy</a:t>
          </a:r>
          <a:endParaRPr lang="en-US" sz="2000" kern="1200" dirty="0"/>
        </a:p>
      </dsp:txBody>
      <dsp:txXfrm>
        <a:off x="2337692" y="2026509"/>
        <a:ext cx="1344780" cy="1232715"/>
      </dsp:txXfrm>
    </dsp:sp>
    <dsp:sp modelId="{EFE88409-E093-4719-A814-31D2A3B5434D}">
      <dsp:nvSpPr>
        <dsp:cNvPr id="0" name=""/>
        <dsp:cNvSpPr/>
      </dsp:nvSpPr>
      <dsp:spPr>
        <a:xfrm>
          <a:off x="217646" y="1447506"/>
          <a:ext cx="2241300" cy="2241300"/>
        </a:xfrm>
        <a:prstGeom prst="ellipse">
          <a:avLst/>
        </a:prstGeom>
        <a:solidFill>
          <a:schemeClr val="accent2">
            <a:lumMod val="75000"/>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Society</a:t>
          </a:r>
          <a:endParaRPr lang="en-US" sz="2000" kern="1200" dirty="0"/>
        </a:p>
      </dsp:txBody>
      <dsp:txXfrm>
        <a:off x="428701" y="2026509"/>
        <a:ext cx="1344780" cy="123271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64EA44-957B-4C86-A90F-E62B0FD90A68}" type="datetimeFigureOut">
              <a:rPr lang="en-IE" smtClean="0"/>
              <a:t>14/02/2018</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610C21-E0A4-4C2F-95E8-DA7A25E5C63D}" type="slidenum">
              <a:rPr lang="en-IE" smtClean="0"/>
              <a:t>‹#›</a:t>
            </a:fld>
            <a:endParaRPr lang="en-IE"/>
          </a:p>
        </p:txBody>
      </p:sp>
    </p:spTree>
    <p:extLst>
      <p:ext uri="{BB962C8B-B14F-4D97-AF65-F5344CB8AC3E}">
        <p14:creationId xmlns:p14="http://schemas.microsoft.com/office/powerpoint/2010/main" val="2089534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7B61097-8B81-463B-A072-C65A3BB08855}" type="slidenum">
              <a:rPr lang="en-IE" smtClean="0"/>
              <a:t>4</a:t>
            </a:fld>
            <a:endParaRPr lang="en-IE"/>
          </a:p>
        </p:txBody>
      </p:sp>
    </p:spTree>
    <p:extLst>
      <p:ext uri="{BB962C8B-B14F-4D97-AF65-F5344CB8AC3E}">
        <p14:creationId xmlns:p14="http://schemas.microsoft.com/office/powerpoint/2010/main" val="801682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https://www.developmenteducationreview.com/issue/issue-6/perspective-relationship-between-development-education-and-education-sustainable</a:t>
            </a:r>
            <a:endParaRPr lang="en-IE" dirty="0"/>
          </a:p>
        </p:txBody>
      </p:sp>
      <p:sp>
        <p:nvSpPr>
          <p:cNvPr id="4" name="Slide Number Placeholder 3"/>
          <p:cNvSpPr>
            <a:spLocks noGrp="1"/>
          </p:cNvSpPr>
          <p:nvPr>
            <p:ph type="sldNum" sz="quarter" idx="10"/>
          </p:nvPr>
        </p:nvSpPr>
        <p:spPr/>
        <p:txBody>
          <a:bodyPr/>
          <a:lstStyle/>
          <a:p>
            <a:fld id="{D8610C21-E0A4-4C2F-95E8-DA7A25E5C63D}" type="slidenum">
              <a:rPr lang="en-IE" smtClean="0"/>
              <a:t>20</a:t>
            </a:fld>
            <a:endParaRPr lang="en-IE"/>
          </a:p>
        </p:txBody>
      </p:sp>
    </p:spTree>
    <p:extLst>
      <p:ext uri="{BB962C8B-B14F-4D97-AF65-F5344CB8AC3E}">
        <p14:creationId xmlns:p14="http://schemas.microsoft.com/office/powerpoint/2010/main" val="309770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These interconnected global challenges call for far-reaching changes in how we think and act for the dignity of fellow human beings. </a:t>
            </a:r>
            <a:r>
              <a:rPr lang="en-IE" b="1" i="1" dirty="0" smtClean="0">
                <a:effectLst/>
              </a:rPr>
              <a:t>Barriers to global citizenship</a:t>
            </a:r>
            <a:r>
              <a:rPr lang="en-IE" b="1" dirty="0" smtClean="0">
                <a:effectLst/>
              </a:rPr>
              <a:t/>
            </a:r>
            <a:br>
              <a:rPr lang="en-IE" b="1" dirty="0" smtClean="0">
                <a:effectLst/>
              </a:rPr>
            </a:br>
            <a:r>
              <a:rPr lang="en-IE" dirty="0" smtClean="0"/>
              <a:t/>
            </a:r>
            <a:br>
              <a:rPr lang="en-IE" dirty="0" smtClean="0"/>
            </a:br>
            <a:r>
              <a:rPr lang="en-IE" b="1" dirty="0" smtClean="0">
                <a:effectLst/>
              </a:rPr>
              <a:t>Legacy of the current education system</a:t>
            </a:r>
            <a:r>
              <a:rPr lang="en-IE" dirty="0" smtClean="0"/>
              <a:t>. Schools have traditionally prepared people to pass exams, proceed to the next level and graduate into the workplace. We now face the much greater challenge of raising global citizens. Promoting respect and responsibility across cultures, countries and regions has not been at the centre of education. Global citizenship is just taking root and changing traditional ways of doing things always brings about resistance. This entails changing the way education is organized— making content more relevant to contemporary life and global challenges, introducing innovative and participatory teaching and learning styles. We must rethink the purpose of education and prepare students for life, not exams alone. </a:t>
            </a:r>
          </a:p>
          <a:p>
            <a:r>
              <a:rPr lang="en-IE" b="1" dirty="0" smtClean="0">
                <a:effectLst/>
              </a:rPr>
              <a:t>Outmoded curricula and learning materials.</a:t>
            </a:r>
            <a:r>
              <a:rPr lang="en-IE" dirty="0" smtClean="0"/>
              <a:t> Reviews from around the world find that today’s curricula and textbooks often reinforce stereotypes, exacerbate social divisions, and foster fear and resentment of other groups or nationalities. Rarely are curricula developed through a participatory process that embraces excluded and marginalized groups. But change is possible when educators adopt a vision of ethical global citizenship. Lessons from India and Ghana, for example, show that explicitly teaching good citizenship as a subject can have powerful results with more empowered and ethical students emerging. Deeply entrenched beliefs take time to change. But young people are open to new perspectives, and schools are ideally positioned to convey them. </a:t>
            </a:r>
          </a:p>
          <a:p>
            <a:r>
              <a:rPr lang="en-IE" b="1" dirty="0" smtClean="0">
                <a:effectLst/>
              </a:rPr>
              <a:t>Lack of teacher capacity.</a:t>
            </a:r>
            <a:r>
              <a:rPr lang="en-IE" dirty="0" smtClean="0"/>
              <a:t> Broad teacher development reforms are needed to ensure the uptake of new citizenship skills. If we want to transform the way students learn, we must also help teachers expand their own skills and outlooks. Are they comfortable with a curriculum that dwells explicitly on global citizenship? Can they teach traditional subjects in ways that exemplify non-discrimination and positive support to the disadvantaged? Many teachers lack the training, confidence and classroom resources to meet these challenges without support and instruction. We owe it to them, and our children, to provide it. </a:t>
            </a:r>
          </a:p>
          <a:p>
            <a:r>
              <a:rPr lang="en-IE" dirty="0" smtClean="0"/>
              <a:t>Teachers must both be comfortable with the content of what they are teaching but also model it in their teaching practice. This means on-going teacher development and participatory learning techniques are important to ensure teachers feel comfortable teaching about global citizenship explicitly. Teachers can help build ideas and habits of non-discrimination and positive support to the disadvantaged through the way they conduct their teaching of literacy, numeracy and other subjects. </a:t>
            </a:r>
          </a:p>
          <a:p>
            <a:r>
              <a:rPr lang="en-IE" b="1" dirty="0" smtClean="0">
                <a:effectLst/>
              </a:rPr>
              <a:t>Inadequate focus on values</a:t>
            </a:r>
            <a:r>
              <a:rPr lang="en-IE" dirty="0" smtClean="0"/>
              <a:t>. The values of peace, human rights, respect, cultural diversity and justice are often not embodied in the ethos of schools. Instead of empowering students to learn and thrive, schools often replicate social inequalities and reinforce social pathologies by tolerating bullying and gender-based violence and subjecting children to physical and psychological punishment. Young people learn much from schools, but what they learn is not only in their lessons. Teachers and administrators must learn to model the skills we want students to develop, such as good environmental practices, participatory decision-making, and the control and prevention of violence through reporting policies and clear codes of conduct. </a:t>
            </a:r>
            <a:br>
              <a:rPr lang="en-IE" dirty="0" smtClean="0"/>
            </a:br>
            <a:r>
              <a:rPr lang="en-IE" dirty="0" smtClean="0"/>
              <a:t/>
            </a:r>
            <a:br>
              <a:rPr lang="en-IE" dirty="0" smtClean="0"/>
            </a:br>
            <a:r>
              <a:rPr lang="en-IE" b="1" dirty="0" smtClean="0">
                <a:effectLst/>
              </a:rPr>
              <a:t>Lack of leadership on Global Citizenship</a:t>
            </a:r>
            <a:r>
              <a:rPr lang="en-IE" dirty="0" smtClean="0"/>
              <a:t>. To create a generation that values the common good, we must understand how young people see the world today—and our schools must find ways to foster a broader vision. Goals and targets should be set around 21st century skills and regularly assessed to measure progress. </a:t>
            </a:r>
          </a:p>
          <a:p>
            <a:r>
              <a:rPr lang="en-IE" dirty="0" smtClean="0"/>
              <a:t>Open discussion of tolerance and human rights can be politically sensitive, but it is critical if we want to overcome divisions and expand the prospects for peace and prosperity. Success will require support from a wide range of stakeholders, including the highest levels of government. </a:t>
            </a:r>
          </a:p>
          <a:p>
            <a:r>
              <a:rPr lang="en-IE" dirty="0" smtClean="0"/>
              <a:t> </a:t>
            </a:r>
          </a:p>
          <a:p>
            <a:endParaRPr lang="en-IE" dirty="0"/>
          </a:p>
        </p:txBody>
      </p:sp>
      <p:sp>
        <p:nvSpPr>
          <p:cNvPr id="4" name="Slide Number Placeholder 3"/>
          <p:cNvSpPr>
            <a:spLocks noGrp="1"/>
          </p:cNvSpPr>
          <p:nvPr>
            <p:ph type="sldNum" sz="quarter" idx="10"/>
          </p:nvPr>
        </p:nvSpPr>
        <p:spPr/>
        <p:txBody>
          <a:bodyPr/>
          <a:lstStyle/>
          <a:p>
            <a:fld id="{D8610C21-E0A4-4C2F-95E8-DA7A25E5C63D}" type="slidenum">
              <a:rPr lang="en-IE" smtClean="0"/>
              <a:t>21</a:t>
            </a:fld>
            <a:endParaRPr lang="en-IE"/>
          </a:p>
        </p:txBody>
      </p:sp>
    </p:spTree>
    <p:extLst>
      <p:ext uri="{BB962C8B-B14F-4D97-AF65-F5344CB8AC3E}">
        <p14:creationId xmlns:p14="http://schemas.microsoft.com/office/powerpoint/2010/main" val="314766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
            </a:r>
            <a:br>
              <a:rPr lang="en-GB" sz="1200" b="1"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 </a:t>
            </a:r>
            <a:endParaRPr lang="en-I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Sustainable development is the vision for a better world in which environmental, social and economic considerations are balanced. </a:t>
            </a:r>
            <a:endParaRPr lang="en-IE" dirty="0" smtClean="0"/>
          </a:p>
          <a:p>
            <a:endParaRPr lang="en-IE" dirty="0"/>
          </a:p>
        </p:txBody>
      </p:sp>
      <p:sp>
        <p:nvSpPr>
          <p:cNvPr id="4" name="Slide Number Placeholder 3"/>
          <p:cNvSpPr>
            <a:spLocks noGrp="1"/>
          </p:cNvSpPr>
          <p:nvPr>
            <p:ph type="sldNum" sz="quarter" idx="10"/>
          </p:nvPr>
        </p:nvSpPr>
        <p:spPr/>
        <p:txBody>
          <a:bodyPr/>
          <a:lstStyle/>
          <a:p>
            <a:fld id="{47B61097-8B81-463B-A072-C65A3BB08855}" type="slidenum">
              <a:rPr lang="en-IE" smtClean="0"/>
              <a:t>6</a:t>
            </a:fld>
            <a:endParaRPr lang="en-IE"/>
          </a:p>
        </p:txBody>
      </p:sp>
    </p:spTree>
    <p:extLst>
      <p:ext uri="{BB962C8B-B14F-4D97-AF65-F5344CB8AC3E}">
        <p14:creationId xmlns:p14="http://schemas.microsoft.com/office/powerpoint/2010/main" val="3117171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kern="1200" dirty="0" smtClean="0">
                <a:solidFill>
                  <a:schemeClr val="tx1"/>
                </a:solidFill>
                <a:effectLst/>
                <a:latin typeface="+mn-lt"/>
                <a:ea typeface="+mn-ea"/>
                <a:cs typeface="+mn-cs"/>
              </a:rPr>
              <a:t>Agreed by the 193 Member States of the UN, the new agenda, Transforming Our World: 2030 Agenda for </a:t>
            </a:r>
            <a:r>
              <a:rPr lang="en-IE" sz="1200" b="1" i="0" kern="1200" dirty="0" smtClean="0">
                <a:solidFill>
                  <a:schemeClr val="tx1"/>
                </a:solidFill>
                <a:effectLst/>
                <a:latin typeface="+mn-lt"/>
                <a:ea typeface="+mn-ea"/>
                <a:cs typeface="+mn-cs"/>
              </a:rPr>
              <a:t>Sustainable Development</a:t>
            </a:r>
            <a:r>
              <a:rPr lang="en-IE" sz="1200" b="0" i="0" kern="1200" dirty="0" smtClean="0">
                <a:solidFill>
                  <a:schemeClr val="tx1"/>
                </a:solidFill>
                <a:effectLst/>
                <a:latin typeface="+mn-lt"/>
                <a:ea typeface="+mn-ea"/>
                <a:cs typeface="+mn-cs"/>
              </a:rPr>
              <a:t>, consists of a Declaration, 17 </a:t>
            </a:r>
            <a:r>
              <a:rPr lang="en-IE" sz="1200" b="1" i="0" kern="1200" dirty="0" smtClean="0">
                <a:solidFill>
                  <a:schemeClr val="tx1"/>
                </a:solidFill>
                <a:effectLst/>
                <a:latin typeface="+mn-lt"/>
                <a:ea typeface="+mn-ea"/>
                <a:cs typeface="+mn-cs"/>
              </a:rPr>
              <a:t>Sustainable Development Goals</a:t>
            </a:r>
            <a:r>
              <a:rPr lang="en-IE" sz="1200" b="0" i="0" kern="1200" dirty="0" smtClean="0">
                <a:solidFill>
                  <a:schemeClr val="tx1"/>
                </a:solidFill>
                <a:effectLst/>
                <a:latin typeface="+mn-lt"/>
                <a:ea typeface="+mn-ea"/>
                <a:cs typeface="+mn-cs"/>
              </a:rPr>
              <a:t> and 169 targets. </a:t>
            </a:r>
          </a:p>
          <a:p>
            <a:endParaRPr lang="en-IE"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principle of universality has been widely characterised as a foundational value of the goals. Universality implies that the issues exist in all countries, that the principles, standards and values are applicable to all people in all countries, and that there is significant interconnectedness of national and global development challenges, and therefore universal commitments to address them (UNEP, 2015). </a:t>
            </a:r>
            <a:endParaRPr lang="en-IE" sz="1200" kern="1200" dirty="0" smtClean="0">
              <a:solidFill>
                <a:schemeClr val="tx1"/>
              </a:solidFill>
              <a:effectLst/>
              <a:latin typeface="+mn-lt"/>
              <a:ea typeface="+mn-ea"/>
              <a:cs typeface="+mn-cs"/>
            </a:endParaRPr>
          </a:p>
          <a:p>
            <a:endParaRPr lang="en-IE" dirty="0" smtClean="0"/>
          </a:p>
          <a:p>
            <a:r>
              <a:rPr lang="en-GB" sz="1200" kern="1200" dirty="0" smtClean="0">
                <a:solidFill>
                  <a:schemeClr val="tx1"/>
                </a:solidFill>
                <a:effectLst/>
                <a:latin typeface="+mn-lt"/>
                <a:ea typeface="+mn-ea"/>
                <a:cs typeface="+mn-cs"/>
              </a:rPr>
              <a:t>The UN Decade of Education for Sustainable ran from 2005 -2014, this has now been replaced by the </a:t>
            </a:r>
            <a:r>
              <a:rPr lang="en-GB" sz="1200" b="1" kern="1200" dirty="0" smtClean="0">
                <a:solidFill>
                  <a:schemeClr val="tx1"/>
                </a:solidFill>
                <a:effectLst/>
                <a:latin typeface="+mn-lt"/>
                <a:ea typeface="+mn-ea"/>
                <a:cs typeface="+mn-cs"/>
              </a:rPr>
              <a:t>UN Global Action Programme </a:t>
            </a:r>
          </a:p>
          <a:p>
            <a:endParaRPr lang="en-GB" sz="1200" b="1" kern="1200" dirty="0" smtClean="0">
              <a:solidFill>
                <a:schemeClr val="tx1"/>
              </a:solidFill>
              <a:effectLst/>
              <a:latin typeface="+mn-lt"/>
              <a:ea typeface="+mn-ea"/>
              <a:cs typeface="+mn-cs"/>
            </a:endParaRPr>
          </a:p>
          <a:p>
            <a:r>
              <a:rPr lang="en-IE" sz="1200" b="0" i="0" u="none" strike="noStrike" kern="1200" baseline="0" dirty="0" smtClean="0">
                <a:solidFill>
                  <a:schemeClr val="tx1"/>
                </a:solidFill>
                <a:latin typeface="+mn-lt"/>
                <a:ea typeface="+mn-ea"/>
                <a:cs typeface="+mn-cs"/>
              </a:rPr>
              <a:t>The Sustainable Development Goals acknowledge the important role of global citizenship education</a:t>
            </a:r>
          </a:p>
          <a:p>
            <a:r>
              <a:rPr lang="en-IE" sz="1200" b="0" i="0" u="none" strike="noStrike" kern="1200" baseline="0" dirty="0" smtClean="0">
                <a:solidFill>
                  <a:schemeClr val="tx1"/>
                </a:solidFill>
                <a:latin typeface="+mn-lt"/>
                <a:ea typeface="+mn-ea"/>
                <a:cs typeface="+mn-cs"/>
              </a:rPr>
              <a:t>including development education in building the conditions for a more peaceful, fair and sustainable world</a:t>
            </a:r>
          </a:p>
          <a:p>
            <a:r>
              <a:rPr lang="en-IE" sz="1200" b="0" i="0" u="none" strike="noStrike" kern="1200" baseline="0" dirty="0" smtClean="0">
                <a:solidFill>
                  <a:schemeClr val="tx1"/>
                </a:solidFill>
                <a:latin typeface="+mn-lt"/>
                <a:ea typeface="+mn-ea"/>
                <a:cs typeface="+mn-cs"/>
              </a:rPr>
              <a:t>under Target 4.7, which calls on countries to</a:t>
            </a:r>
          </a:p>
          <a:p>
            <a:r>
              <a:rPr lang="en-IE" sz="1200" b="0" i="0" u="none" strike="noStrike" kern="1200" baseline="0" dirty="0" smtClean="0">
                <a:solidFill>
                  <a:schemeClr val="tx1"/>
                </a:solidFill>
                <a:latin typeface="+mn-lt"/>
                <a:ea typeface="+mn-ea"/>
                <a:cs typeface="+mn-cs"/>
              </a:rPr>
              <a:t>“ensure that all learners acquire the knowledge and skills needed to promote sustainable development,</a:t>
            </a:r>
          </a:p>
          <a:p>
            <a:r>
              <a:rPr lang="en-IE" sz="1200" b="0" i="0" u="none" strike="noStrike" kern="1200" baseline="0" dirty="0" smtClean="0">
                <a:solidFill>
                  <a:schemeClr val="tx1"/>
                </a:solidFill>
                <a:latin typeface="+mn-lt"/>
                <a:ea typeface="+mn-ea"/>
                <a:cs typeface="+mn-cs"/>
              </a:rPr>
              <a:t>including, among others, through education for sustainable development and sustainable lifestyles,</a:t>
            </a:r>
          </a:p>
          <a:p>
            <a:r>
              <a:rPr lang="en-IE" sz="1200" b="0" i="0" u="none" strike="noStrike" kern="1200" baseline="0" dirty="0" smtClean="0">
                <a:solidFill>
                  <a:schemeClr val="tx1"/>
                </a:solidFill>
                <a:latin typeface="+mn-lt"/>
                <a:ea typeface="+mn-ea"/>
                <a:cs typeface="+mn-cs"/>
              </a:rPr>
              <a:t>human rights, gender equality, promotion of a culture of peace and nonviolence, global citizenship and</a:t>
            </a:r>
          </a:p>
          <a:p>
            <a:r>
              <a:rPr lang="en-IE" sz="1200" b="0" i="0" u="none" strike="noStrike" kern="1200" baseline="0" dirty="0" smtClean="0">
                <a:solidFill>
                  <a:schemeClr val="tx1"/>
                </a:solidFill>
                <a:latin typeface="+mn-lt"/>
                <a:ea typeface="+mn-ea"/>
                <a:cs typeface="+mn-cs"/>
              </a:rPr>
              <a:t>appreciation of cultural diversity and of culture’s contribution to sustainable development.’</a:t>
            </a:r>
            <a:endParaRPr lang="en-IE" b="1" dirty="0"/>
          </a:p>
        </p:txBody>
      </p:sp>
      <p:sp>
        <p:nvSpPr>
          <p:cNvPr id="4" name="Slide Number Placeholder 3"/>
          <p:cNvSpPr>
            <a:spLocks noGrp="1"/>
          </p:cNvSpPr>
          <p:nvPr>
            <p:ph type="sldNum" sz="quarter" idx="10"/>
          </p:nvPr>
        </p:nvSpPr>
        <p:spPr/>
        <p:txBody>
          <a:bodyPr/>
          <a:lstStyle/>
          <a:p>
            <a:fld id="{47B61097-8B81-463B-A072-C65A3BB08855}" type="slidenum">
              <a:rPr lang="en-IE" smtClean="0"/>
              <a:t>7</a:t>
            </a:fld>
            <a:endParaRPr lang="en-IE"/>
          </a:p>
        </p:txBody>
      </p:sp>
    </p:spTree>
    <p:extLst>
      <p:ext uri="{BB962C8B-B14F-4D97-AF65-F5344CB8AC3E}">
        <p14:creationId xmlns:p14="http://schemas.microsoft.com/office/powerpoint/2010/main" val="1465882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solidFill>
                <a:schemeClr val="tx1">
                  <a:lumMod val="75000"/>
                  <a:lumOff val="25000"/>
                </a:schemeClr>
              </a:solidFill>
            </a:endParaRPr>
          </a:p>
          <a:p>
            <a:r>
              <a:rPr lang="en-GB" sz="1200" dirty="0" smtClean="0">
                <a:solidFill>
                  <a:schemeClr val="tx1">
                    <a:lumMod val="75000"/>
                    <a:lumOff val="25000"/>
                  </a:schemeClr>
                </a:solidFill>
              </a:rPr>
              <a:t>ESD is a ‘new vision of education’</a:t>
            </a:r>
          </a:p>
          <a:p>
            <a:endParaRPr lang="en-GB" sz="1200" dirty="0" smtClean="0">
              <a:solidFill>
                <a:schemeClr val="tx1">
                  <a:lumMod val="75000"/>
                  <a:lumOff val="25000"/>
                </a:schemeClr>
              </a:solidFill>
            </a:endParaRPr>
          </a:p>
          <a:p>
            <a:endParaRPr lang="en-GB" sz="1200" dirty="0" smtClean="0">
              <a:solidFill>
                <a:schemeClr val="tx1">
                  <a:lumMod val="75000"/>
                  <a:lumOff val="25000"/>
                </a:schemeClr>
              </a:solidFill>
            </a:endParaRPr>
          </a:p>
          <a:p>
            <a:r>
              <a:rPr lang="en-GB" sz="1200" dirty="0" smtClean="0">
                <a:solidFill>
                  <a:schemeClr val="tx1">
                    <a:lumMod val="75000"/>
                    <a:lumOff val="25000"/>
                  </a:schemeClr>
                </a:solidFill>
              </a:rPr>
              <a:t>…empower people of all ages to assume responsibility for creating a sustainable future</a:t>
            </a:r>
          </a:p>
          <a:p>
            <a:endParaRPr lang="en-GB" sz="1200" dirty="0" smtClean="0">
              <a:solidFill>
                <a:schemeClr val="tx1">
                  <a:lumMod val="75000"/>
                  <a:lumOff val="25000"/>
                </a:schemeClr>
              </a:solidFill>
            </a:endParaRPr>
          </a:p>
          <a:p>
            <a:r>
              <a:rPr lang="en-GB" sz="1200" dirty="0" smtClean="0">
                <a:solidFill>
                  <a:schemeClr val="tx1">
                    <a:lumMod val="75000"/>
                    <a:lumOff val="25000"/>
                  </a:schemeClr>
                </a:solidFill>
              </a:rPr>
              <a:t>…</a:t>
            </a:r>
            <a:r>
              <a:rPr lang="en-GB" sz="1200" b="1" dirty="0" smtClean="0">
                <a:solidFill>
                  <a:schemeClr val="tx1">
                    <a:lumMod val="75000"/>
                    <a:lumOff val="25000"/>
                  </a:schemeClr>
                </a:solidFill>
              </a:rPr>
              <a:t>reorienting</a:t>
            </a:r>
            <a:r>
              <a:rPr lang="en-GB" sz="1200" dirty="0" smtClean="0">
                <a:solidFill>
                  <a:schemeClr val="tx1">
                    <a:lumMod val="75000"/>
                    <a:lumOff val="25000"/>
                  </a:schemeClr>
                </a:solidFill>
              </a:rPr>
              <a:t> education systems, policies and practices to enable the learner to address issues of sustainability and make clear decisions for action that are culturally appropriate and locally relevant </a:t>
            </a:r>
          </a:p>
          <a:p>
            <a:endParaRPr lang="en-GB" sz="1200" dirty="0" smtClean="0">
              <a:solidFill>
                <a:schemeClr val="tx1">
                  <a:lumMod val="75000"/>
                  <a:lumOff val="25000"/>
                </a:schemeClr>
              </a:solidFill>
            </a:endParaRPr>
          </a:p>
          <a:p>
            <a:r>
              <a:rPr lang="en-GB" sz="1200" dirty="0" smtClean="0">
                <a:solidFill>
                  <a:schemeClr val="tx1">
                    <a:lumMod val="75000"/>
                    <a:lumOff val="25000"/>
                  </a:schemeClr>
                </a:solidFill>
              </a:rPr>
              <a:t>… Implemented using </a:t>
            </a:r>
            <a:r>
              <a:rPr lang="en-GB" sz="1200" dirty="0" err="1" smtClean="0">
                <a:solidFill>
                  <a:schemeClr val="tx1">
                    <a:lumMod val="75000"/>
                    <a:lumOff val="25000"/>
                  </a:schemeClr>
                </a:solidFill>
              </a:rPr>
              <a:t>a‘</a:t>
            </a:r>
            <a:r>
              <a:rPr lang="en-GB" sz="1200" b="1" dirty="0" err="1" smtClean="0">
                <a:solidFill>
                  <a:schemeClr val="tx1">
                    <a:lumMod val="75000"/>
                    <a:lumOff val="25000"/>
                  </a:schemeClr>
                </a:solidFill>
              </a:rPr>
              <a:t>strengths</a:t>
            </a:r>
            <a:r>
              <a:rPr lang="en-GB" sz="1200" b="1" dirty="0" smtClean="0">
                <a:solidFill>
                  <a:schemeClr val="tx1">
                    <a:lumMod val="75000"/>
                    <a:lumOff val="25000"/>
                  </a:schemeClr>
                </a:solidFill>
              </a:rPr>
              <a:t>’ </a:t>
            </a:r>
            <a:r>
              <a:rPr lang="en-GB" sz="1200" dirty="0" smtClean="0">
                <a:solidFill>
                  <a:schemeClr val="tx1">
                    <a:lumMod val="75000"/>
                    <a:lumOff val="25000"/>
                  </a:schemeClr>
                </a:solidFill>
              </a:rPr>
              <a:t>model </a:t>
            </a:r>
          </a:p>
          <a:p>
            <a:endParaRPr lang="en-IE" dirty="0"/>
          </a:p>
        </p:txBody>
      </p:sp>
      <p:sp>
        <p:nvSpPr>
          <p:cNvPr id="4" name="Slide Number Placeholder 3"/>
          <p:cNvSpPr>
            <a:spLocks noGrp="1"/>
          </p:cNvSpPr>
          <p:nvPr>
            <p:ph type="sldNum" sz="quarter" idx="10"/>
          </p:nvPr>
        </p:nvSpPr>
        <p:spPr/>
        <p:txBody>
          <a:bodyPr/>
          <a:lstStyle/>
          <a:p>
            <a:fld id="{EF278BAB-D1AD-465A-94D5-CA82F9D40438}" type="slidenum">
              <a:rPr lang="en-IE" smtClean="0"/>
              <a:t>10</a:t>
            </a:fld>
            <a:endParaRPr lang="en-IE"/>
          </a:p>
        </p:txBody>
      </p:sp>
    </p:spTree>
    <p:extLst>
      <p:ext uri="{BB962C8B-B14F-4D97-AF65-F5344CB8AC3E}">
        <p14:creationId xmlns:p14="http://schemas.microsoft.com/office/powerpoint/2010/main" val="1690018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IE" dirty="0" smtClean="0"/>
          </a:p>
          <a:p>
            <a:pPr eaLnBrk="1" hangingPunct="1"/>
            <a:r>
              <a:rPr lang="en-IE" dirty="0" smtClean="0"/>
              <a:t>… is the lead agency in promoting education for sustainable development  (UN DESD)</a:t>
            </a:r>
          </a:p>
          <a:p>
            <a:pPr eaLnBrk="1" hangingPunct="1"/>
            <a:r>
              <a:rPr lang="en-IE" dirty="0" smtClean="0"/>
              <a:t>‘…while sustainable development involves the natural sciences, policy and economics, it is primarily </a:t>
            </a:r>
            <a:r>
              <a:rPr lang="en-IE" b="1" dirty="0" smtClean="0">
                <a:solidFill>
                  <a:srgbClr val="C00000"/>
                </a:solidFill>
              </a:rPr>
              <a:t>a matter of culture</a:t>
            </a:r>
            <a:r>
              <a:rPr lang="en-IE" dirty="0" smtClean="0"/>
              <a:t>; it is concerned with </a:t>
            </a:r>
            <a:r>
              <a:rPr lang="en-IE" b="1" dirty="0" smtClean="0">
                <a:solidFill>
                  <a:srgbClr val="C00000"/>
                </a:solidFill>
              </a:rPr>
              <a:t>the values people cherish </a:t>
            </a:r>
            <a:r>
              <a:rPr lang="en-IE" dirty="0" smtClean="0"/>
              <a:t>and the ways in which we perceive our relationship with others and with the natural world’</a:t>
            </a:r>
          </a:p>
          <a:p>
            <a:r>
              <a:rPr lang="en-IE" dirty="0" smtClean="0"/>
              <a:t> UNESCO (2002)</a:t>
            </a:r>
            <a:endParaRPr lang="en-IE" dirty="0"/>
          </a:p>
        </p:txBody>
      </p:sp>
      <p:sp>
        <p:nvSpPr>
          <p:cNvPr id="4" name="Slide Number Placeholder 3"/>
          <p:cNvSpPr>
            <a:spLocks noGrp="1"/>
          </p:cNvSpPr>
          <p:nvPr>
            <p:ph type="sldNum" sz="quarter" idx="10"/>
          </p:nvPr>
        </p:nvSpPr>
        <p:spPr/>
        <p:txBody>
          <a:bodyPr/>
          <a:lstStyle/>
          <a:p>
            <a:fld id="{D8610C21-E0A4-4C2F-95E8-DA7A25E5C63D}" type="slidenum">
              <a:rPr lang="en-IE" smtClean="0"/>
              <a:t>12</a:t>
            </a:fld>
            <a:endParaRPr lang="en-IE"/>
          </a:p>
        </p:txBody>
      </p:sp>
    </p:spTree>
    <p:extLst>
      <p:ext uri="{BB962C8B-B14F-4D97-AF65-F5344CB8AC3E}">
        <p14:creationId xmlns:p14="http://schemas.microsoft.com/office/powerpoint/2010/main" val="1925958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7B61097-8B81-463B-A072-C65A3BB08855}" type="slidenum">
              <a:rPr lang="en-IE" smtClean="0"/>
              <a:t>13</a:t>
            </a:fld>
            <a:endParaRPr lang="en-IE"/>
          </a:p>
        </p:txBody>
      </p:sp>
    </p:spTree>
    <p:extLst>
      <p:ext uri="{BB962C8B-B14F-4D97-AF65-F5344CB8AC3E}">
        <p14:creationId xmlns:p14="http://schemas.microsoft.com/office/powerpoint/2010/main" val="128864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ts val="500"/>
              </a:spcBef>
              <a:spcAft>
                <a:spcPts val="500"/>
              </a:spcAft>
            </a:pPr>
            <a:r>
              <a:rPr lang="en-GB" dirty="0" smtClean="0"/>
              <a:t>Social: addressing poverty, racism, human rights, peace</a:t>
            </a:r>
          </a:p>
          <a:p>
            <a:pPr eaLnBrk="1" hangingPunct="1">
              <a:spcBef>
                <a:spcPts val="500"/>
              </a:spcBef>
              <a:spcAft>
                <a:spcPts val="500"/>
              </a:spcAft>
            </a:pPr>
            <a:endParaRPr lang="en-GB" dirty="0" smtClean="0"/>
          </a:p>
          <a:p>
            <a:pPr eaLnBrk="1" hangingPunct="1">
              <a:spcBef>
                <a:spcPts val="500"/>
              </a:spcBef>
              <a:spcAft>
                <a:spcPts val="500"/>
              </a:spcAft>
            </a:pPr>
            <a:r>
              <a:rPr lang="en-GB" dirty="0" smtClean="0"/>
              <a:t>Environment: protecting and managing the natural resource base</a:t>
            </a:r>
          </a:p>
          <a:p>
            <a:pPr eaLnBrk="1" hangingPunct="1">
              <a:spcBef>
                <a:spcPts val="500"/>
              </a:spcBef>
              <a:spcAft>
                <a:spcPts val="500"/>
              </a:spcAft>
            </a:pPr>
            <a:endParaRPr lang="en-GB" dirty="0" smtClean="0"/>
          </a:p>
          <a:p>
            <a:pPr eaLnBrk="1" hangingPunct="1">
              <a:spcBef>
                <a:spcPts val="500"/>
              </a:spcBef>
              <a:spcAft>
                <a:spcPts val="500"/>
              </a:spcAft>
            </a:pPr>
            <a:r>
              <a:rPr lang="en-GB" dirty="0" smtClean="0"/>
              <a:t>Economic:  changing unsustainable patterns of production and consumption, unfair trade </a:t>
            </a:r>
            <a:r>
              <a:rPr lang="en-GB" dirty="0" err="1" smtClean="0"/>
              <a:t>issuse</a:t>
            </a:r>
            <a:endParaRPr lang="en-GB" dirty="0" smtClean="0"/>
          </a:p>
          <a:p>
            <a:pPr eaLnBrk="1" hangingPunct="1"/>
            <a:endParaRPr lang="en-US" dirty="0" smtClean="0"/>
          </a:p>
          <a:p>
            <a:pPr eaLnBrk="1" hangingPunct="1"/>
            <a:r>
              <a:rPr lang="en-US" dirty="0" smtClean="0"/>
              <a:t>Environmental: climate change, natural disasters, pollution, erosion</a:t>
            </a:r>
          </a:p>
          <a:p>
            <a:pPr eaLnBrk="1" hangingPunct="1"/>
            <a:r>
              <a:rPr lang="en-US" dirty="0" smtClean="0"/>
              <a:t>Social: social and cultural inequality, gender, racism, war and conflict</a:t>
            </a:r>
          </a:p>
          <a:p>
            <a:pPr eaLnBrk="1" hangingPunct="1"/>
            <a:r>
              <a:rPr lang="en-US" dirty="0" smtClean="0"/>
              <a:t>Economic: income inequality, poverty, unemployment,  migration</a:t>
            </a:r>
          </a:p>
          <a:p>
            <a:pPr eaLnBrk="1" hangingPunct="1"/>
            <a:endParaRPr lang="en-US" dirty="0" smtClean="0"/>
          </a:p>
          <a:p>
            <a:pPr eaLnBrk="1" hangingPunct="1"/>
            <a:r>
              <a:rPr lang="en-IE" dirty="0" smtClean="0"/>
              <a:t>Maintains economic global development by balancing the three pillars of sustainability</a:t>
            </a:r>
          </a:p>
          <a:p>
            <a:pPr marL="720725" lvl="2" indent="0" eaLnBrk="1" hangingPunct="1">
              <a:buFont typeface="Wingdings" pitchFamily="2" charset="2"/>
              <a:buNone/>
            </a:pPr>
            <a:r>
              <a:rPr lang="en-IE" dirty="0" smtClean="0"/>
              <a:t>(1) Social- wellbeing and overall quality of life</a:t>
            </a:r>
          </a:p>
          <a:p>
            <a:pPr marL="720725" lvl="2" indent="0" eaLnBrk="1" hangingPunct="1">
              <a:buFont typeface="Wingdings" pitchFamily="2" charset="2"/>
              <a:buNone/>
            </a:pPr>
            <a:r>
              <a:rPr lang="en-IE" dirty="0" smtClean="0"/>
              <a:t>(2) Environmental- impacts of development </a:t>
            </a:r>
          </a:p>
          <a:p>
            <a:pPr marL="720725" lvl="2" indent="0" eaLnBrk="1" hangingPunct="1">
              <a:buFont typeface="Wingdings" pitchFamily="2" charset="2"/>
              <a:buNone/>
            </a:pPr>
            <a:r>
              <a:rPr lang="en-IE" dirty="0" smtClean="0"/>
              <a:t>(3) Economic- advantages and costs</a:t>
            </a:r>
            <a:endParaRPr lang="en-US" dirty="0" smtClean="0"/>
          </a:p>
          <a:p>
            <a:endParaRPr lang="en-IE" dirty="0" smtClean="0"/>
          </a:p>
          <a:p>
            <a:pPr eaLnBrk="1" hangingPunct="1">
              <a:spcBef>
                <a:spcPts val="500"/>
              </a:spcBef>
              <a:spcAft>
                <a:spcPts val="500"/>
              </a:spcAft>
            </a:pPr>
            <a:r>
              <a:rPr lang="en-GB" dirty="0" smtClean="0"/>
              <a:t>Social: addressing poverty, racism, human rights, peace</a:t>
            </a:r>
          </a:p>
          <a:p>
            <a:pPr eaLnBrk="1" hangingPunct="1">
              <a:spcBef>
                <a:spcPts val="500"/>
              </a:spcBef>
              <a:spcAft>
                <a:spcPts val="500"/>
              </a:spcAft>
            </a:pPr>
            <a:endParaRPr lang="en-GB" dirty="0" smtClean="0"/>
          </a:p>
          <a:p>
            <a:pPr eaLnBrk="1" hangingPunct="1">
              <a:spcBef>
                <a:spcPts val="500"/>
              </a:spcBef>
              <a:spcAft>
                <a:spcPts val="500"/>
              </a:spcAft>
            </a:pPr>
            <a:r>
              <a:rPr lang="en-GB" dirty="0" smtClean="0"/>
              <a:t>Environment: protecting and managing the natural resource base</a:t>
            </a:r>
          </a:p>
          <a:p>
            <a:pPr eaLnBrk="1" hangingPunct="1">
              <a:spcBef>
                <a:spcPts val="500"/>
              </a:spcBef>
              <a:spcAft>
                <a:spcPts val="500"/>
              </a:spcAft>
            </a:pPr>
            <a:endParaRPr lang="en-GB" dirty="0" smtClean="0"/>
          </a:p>
          <a:p>
            <a:pPr eaLnBrk="1" hangingPunct="1">
              <a:spcBef>
                <a:spcPts val="500"/>
              </a:spcBef>
              <a:spcAft>
                <a:spcPts val="500"/>
              </a:spcAft>
            </a:pPr>
            <a:r>
              <a:rPr lang="en-GB" dirty="0" smtClean="0"/>
              <a:t>Economic:  changing unsustainable patterns of production and consumption, unfair trade </a:t>
            </a:r>
            <a:r>
              <a:rPr lang="en-GB" dirty="0" err="1" smtClean="0"/>
              <a:t>issuse</a:t>
            </a:r>
            <a:endParaRPr lang="en-GB" dirty="0" smtClean="0"/>
          </a:p>
          <a:p>
            <a:pPr eaLnBrk="1" hangingPunct="1"/>
            <a:endParaRPr lang="en-US" dirty="0" smtClean="0"/>
          </a:p>
          <a:p>
            <a:pPr eaLnBrk="1" hangingPunct="1"/>
            <a:r>
              <a:rPr lang="en-US" dirty="0" smtClean="0"/>
              <a:t>Environmental: climate change, natural disasters, pollution, erosion</a:t>
            </a:r>
          </a:p>
          <a:p>
            <a:pPr eaLnBrk="1" hangingPunct="1"/>
            <a:r>
              <a:rPr lang="en-US" dirty="0" smtClean="0"/>
              <a:t>Social: social and cultural inequality, gender, racism, war and conflict</a:t>
            </a:r>
          </a:p>
          <a:p>
            <a:pPr eaLnBrk="1" hangingPunct="1"/>
            <a:r>
              <a:rPr lang="en-US" dirty="0" smtClean="0"/>
              <a:t>Economic: income inequality, poverty, unemployment,  migration</a:t>
            </a:r>
            <a:endParaRPr lang="en-GB" dirty="0" smtClean="0"/>
          </a:p>
          <a:p>
            <a:pPr eaLnBrk="1" hangingPunct="1"/>
            <a:endParaRPr lang="en-GB" dirty="0" smtClean="0"/>
          </a:p>
        </p:txBody>
      </p:sp>
    </p:spTree>
    <p:extLst>
      <p:ext uri="{BB962C8B-B14F-4D97-AF65-F5344CB8AC3E}">
        <p14:creationId xmlns:p14="http://schemas.microsoft.com/office/powerpoint/2010/main" val="3378593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smtClean="0"/>
              <a:t>Explore this from a local, national and global perspectives </a:t>
            </a:r>
          </a:p>
          <a:p>
            <a:endParaRPr lang="en-IE" dirty="0"/>
          </a:p>
        </p:txBody>
      </p:sp>
      <p:sp>
        <p:nvSpPr>
          <p:cNvPr id="4" name="Slide Number Placeholder 3"/>
          <p:cNvSpPr>
            <a:spLocks noGrp="1"/>
          </p:cNvSpPr>
          <p:nvPr>
            <p:ph type="sldNum" sz="quarter" idx="10"/>
          </p:nvPr>
        </p:nvSpPr>
        <p:spPr/>
        <p:txBody>
          <a:bodyPr/>
          <a:lstStyle/>
          <a:p>
            <a:fld id="{D8610C21-E0A4-4C2F-95E8-DA7A25E5C63D}" type="slidenum">
              <a:rPr lang="en-IE" smtClean="0"/>
              <a:t>16</a:t>
            </a:fld>
            <a:endParaRPr lang="en-IE"/>
          </a:p>
        </p:txBody>
      </p:sp>
    </p:spTree>
    <p:extLst>
      <p:ext uri="{BB962C8B-B14F-4D97-AF65-F5344CB8AC3E}">
        <p14:creationId xmlns:p14="http://schemas.microsoft.com/office/powerpoint/2010/main" val="124173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IE" sz="1200" dirty="0" smtClean="0"/>
              <a:t> Not about finding out the ‘one truth’. Holistic approach</a:t>
            </a:r>
          </a:p>
          <a:p>
            <a:pPr eaLnBrk="1" hangingPunct="1">
              <a:lnSpc>
                <a:spcPct val="90000"/>
              </a:lnSpc>
            </a:pPr>
            <a:endParaRPr lang="en-IE" sz="1200" dirty="0" smtClean="0"/>
          </a:p>
          <a:p>
            <a:pPr eaLnBrk="1" hangingPunct="1">
              <a:lnSpc>
                <a:spcPct val="90000"/>
              </a:lnSpc>
            </a:pPr>
            <a:r>
              <a:rPr lang="en-IE" sz="1200" dirty="0" smtClean="0"/>
              <a:t>It’s about questioning things that we take for granted… </a:t>
            </a:r>
            <a:r>
              <a:rPr lang="en-IE" sz="1200" b="1" dirty="0" smtClean="0">
                <a:solidFill>
                  <a:srgbClr val="C00000"/>
                </a:solidFill>
              </a:rPr>
              <a:t>critical and creative thinking</a:t>
            </a:r>
          </a:p>
          <a:p>
            <a:pPr eaLnBrk="1" hangingPunct="1">
              <a:lnSpc>
                <a:spcPct val="90000"/>
              </a:lnSpc>
            </a:pPr>
            <a:endParaRPr lang="en-IE" sz="1200" dirty="0" smtClean="0"/>
          </a:p>
          <a:p>
            <a:pPr eaLnBrk="1" hangingPunct="1">
              <a:lnSpc>
                <a:spcPct val="90000"/>
              </a:lnSpc>
            </a:pPr>
            <a:r>
              <a:rPr lang="en-IE" sz="1200" dirty="0" smtClean="0"/>
              <a:t>The process is as important as </a:t>
            </a:r>
          </a:p>
          <a:p>
            <a:pPr eaLnBrk="1" hangingPunct="1">
              <a:lnSpc>
                <a:spcPct val="90000"/>
              </a:lnSpc>
              <a:buFontTx/>
              <a:buNone/>
            </a:pPr>
            <a:r>
              <a:rPr lang="en-IE" sz="1200" dirty="0" smtClean="0"/>
              <a:t>    the end</a:t>
            </a:r>
            <a:r>
              <a:rPr lang="en-IE" sz="1200" b="1" dirty="0" smtClean="0"/>
              <a:t>	… </a:t>
            </a:r>
            <a:r>
              <a:rPr lang="en-IE" sz="1200" b="1" dirty="0" smtClean="0">
                <a:solidFill>
                  <a:srgbClr val="C00000"/>
                </a:solidFill>
              </a:rPr>
              <a:t>active participation</a:t>
            </a:r>
          </a:p>
          <a:p>
            <a:pPr eaLnBrk="1" hangingPunct="1">
              <a:lnSpc>
                <a:spcPct val="90000"/>
              </a:lnSpc>
              <a:buFontTx/>
              <a:buNone/>
            </a:pPr>
            <a:r>
              <a:rPr lang="en-IE" sz="1200" b="1" dirty="0" smtClean="0">
                <a:solidFill>
                  <a:srgbClr val="C00000"/>
                </a:solidFill>
              </a:rPr>
              <a:t> 	in learning</a:t>
            </a:r>
          </a:p>
          <a:p>
            <a:endParaRPr lang="en-IE" dirty="0" smtClean="0"/>
          </a:p>
          <a:p>
            <a:pPr marL="426709" indent="-426709">
              <a:buFont typeface="Wingdings"/>
              <a:buChar char=""/>
              <a:defRPr/>
            </a:pPr>
            <a:r>
              <a:rPr lang="en-IE" sz="1200" dirty="0" smtClean="0"/>
              <a:t>Global / local</a:t>
            </a:r>
          </a:p>
          <a:p>
            <a:pPr marL="426709" indent="-426709">
              <a:buFont typeface="Wingdings"/>
              <a:buChar char=""/>
              <a:defRPr/>
            </a:pPr>
            <a:r>
              <a:rPr lang="en-IE" sz="1200" dirty="0" smtClean="0"/>
              <a:t>Economic, social, environmental perspectives</a:t>
            </a:r>
          </a:p>
          <a:p>
            <a:pPr marL="426709" indent="-426709">
              <a:buFont typeface="Wingdings"/>
              <a:buChar char=""/>
              <a:defRPr/>
            </a:pPr>
            <a:r>
              <a:rPr lang="en-IE" sz="1200" dirty="0" smtClean="0"/>
              <a:t>Interdisciplinary perspectives</a:t>
            </a:r>
          </a:p>
          <a:p>
            <a:pPr marL="426709" indent="-426709">
              <a:buFont typeface="Wingdings"/>
              <a:buChar char=""/>
              <a:defRPr/>
            </a:pPr>
            <a:r>
              <a:rPr lang="en-IE" sz="1200" dirty="0" smtClean="0"/>
              <a:t>Holistic approaches</a:t>
            </a:r>
          </a:p>
          <a:p>
            <a:endParaRPr lang="en-IE" dirty="0"/>
          </a:p>
        </p:txBody>
      </p:sp>
      <p:sp>
        <p:nvSpPr>
          <p:cNvPr id="4" name="Slide Number Placeholder 3"/>
          <p:cNvSpPr>
            <a:spLocks noGrp="1"/>
          </p:cNvSpPr>
          <p:nvPr>
            <p:ph type="sldNum" sz="quarter" idx="10"/>
          </p:nvPr>
        </p:nvSpPr>
        <p:spPr/>
        <p:txBody>
          <a:bodyPr/>
          <a:lstStyle/>
          <a:p>
            <a:fld id="{D8610C21-E0A4-4C2F-95E8-DA7A25E5C63D}" type="slidenum">
              <a:rPr lang="en-IE" smtClean="0"/>
              <a:t>18</a:t>
            </a:fld>
            <a:endParaRPr lang="en-IE"/>
          </a:p>
        </p:txBody>
      </p:sp>
    </p:spTree>
    <p:extLst>
      <p:ext uri="{BB962C8B-B14F-4D97-AF65-F5344CB8AC3E}">
        <p14:creationId xmlns:p14="http://schemas.microsoft.com/office/powerpoint/2010/main" val="3501542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2/14/2018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595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31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4630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2294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9114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1161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3417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4308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7750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2366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2746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4316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1489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19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220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9940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2413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2/14/2018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914767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7.xml"/><Relationship Id="rId5" Type="http://schemas.openxmlformats.org/officeDocument/2006/relationships/image" Target="../media/image17.wmf"/><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kosmosjournal.org/contributor/ronald-c-israe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3600" dirty="0" smtClean="0"/>
              <a:t>Education for Sustainable Development</a:t>
            </a:r>
            <a:endParaRPr lang="en-IE" sz="3600" dirty="0"/>
          </a:p>
        </p:txBody>
      </p:sp>
      <p:sp>
        <p:nvSpPr>
          <p:cNvPr id="3" name="Subtitle 2"/>
          <p:cNvSpPr>
            <a:spLocks noGrp="1"/>
          </p:cNvSpPr>
          <p:nvPr>
            <p:ph type="subTitle" idx="1"/>
          </p:nvPr>
        </p:nvSpPr>
        <p:spPr/>
        <p:txBody>
          <a:bodyPr/>
          <a:lstStyle/>
          <a:p>
            <a:r>
              <a:rPr lang="en-IE" dirty="0" smtClean="0"/>
              <a:t>Core concepts and ideas</a:t>
            </a:r>
          </a:p>
          <a:p>
            <a:r>
              <a:rPr lang="en-IE" dirty="0" smtClean="0"/>
              <a:t> </a:t>
            </a:r>
            <a:endParaRPr lang="en-IE" dirty="0"/>
          </a:p>
        </p:txBody>
      </p:sp>
    </p:spTree>
    <p:extLst>
      <p:ext uri="{BB962C8B-B14F-4D97-AF65-F5344CB8AC3E}">
        <p14:creationId xmlns:p14="http://schemas.microsoft.com/office/powerpoint/2010/main" val="2495684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77333" y="609600"/>
            <a:ext cx="9214811" cy="77981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dirty="0" smtClean="0"/>
              <a:t>Education for Sustainable Development</a:t>
            </a:r>
            <a:endParaRPr lang="en-IE" dirty="0"/>
          </a:p>
        </p:txBody>
      </p:sp>
      <p:sp>
        <p:nvSpPr>
          <p:cNvPr id="4" name="TextBox 3"/>
          <p:cNvSpPr txBox="1"/>
          <p:nvPr/>
        </p:nvSpPr>
        <p:spPr>
          <a:xfrm>
            <a:off x="1175657" y="1410641"/>
            <a:ext cx="8015845" cy="2062103"/>
          </a:xfrm>
          <a:prstGeom prst="rect">
            <a:avLst/>
          </a:prstGeom>
          <a:noFill/>
        </p:spPr>
        <p:txBody>
          <a:bodyPr wrap="square" rtlCol="0">
            <a:spAutoFit/>
          </a:bodyPr>
          <a:lstStyle/>
          <a:p>
            <a:r>
              <a:rPr lang="en-GB" sz="2200" dirty="0" smtClean="0">
                <a:solidFill>
                  <a:schemeClr val="tx1">
                    <a:lumMod val="75000"/>
                    <a:lumOff val="25000"/>
                  </a:schemeClr>
                </a:solidFill>
              </a:rPr>
              <a:t>Education for Sustainable Development (ESD) is an approach to education that supports </a:t>
            </a:r>
            <a:r>
              <a:rPr lang="en-GB" sz="2200" dirty="0">
                <a:solidFill>
                  <a:schemeClr val="tx1">
                    <a:lumMod val="75000"/>
                    <a:lumOff val="25000"/>
                  </a:schemeClr>
                </a:solidFill>
              </a:rPr>
              <a:t>the learner to critically examine pertinent </a:t>
            </a:r>
            <a:r>
              <a:rPr lang="en-GB" sz="2200" dirty="0" smtClean="0">
                <a:solidFill>
                  <a:schemeClr val="tx1">
                    <a:lumMod val="75000"/>
                    <a:lumOff val="25000"/>
                  </a:schemeClr>
                </a:solidFill>
              </a:rPr>
              <a:t>issues </a:t>
            </a:r>
            <a:r>
              <a:rPr lang="en-GB" sz="2200" dirty="0">
                <a:solidFill>
                  <a:schemeClr val="tx1">
                    <a:lumMod val="75000"/>
                    <a:lumOff val="25000"/>
                  </a:schemeClr>
                </a:solidFill>
              </a:rPr>
              <a:t>from a variety of perspectives and work towards identifying how </a:t>
            </a:r>
            <a:r>
              <a:rPr lang="en-GB" sz="2200" u="sng" dirty="0">
                <a:solidFill>
                  <a:schemeClr val="tx1">
                    <a:lumMod val="75000"/>
                    <a:lumOff val="25000"/>
                  </a:schemeClr>
                </a:solidFill>
              </a:rPr>
              <a:t>change</a:t>
            </a:r>
            <a:r>
              <a:rPr lang="en-GB" sz="2200" dirty="0">
                <a:solidFill>
                  <a:schemeClr val="tx1">
                    <a:lumMod val="75000"/>
                    <a:lumOff val="25000"/>
                  </a:schemeClr>
                </a:solidFill>
              </a:rPr>
              <a:t> at individual, societal and global levels can bring about a </a:t>
            </a:r>
            <a:r>
              <a:rPr lang="en-GB" sz="2200" dirty="0" smtClean="0">
                <a:solidFill>
                  <a:schemeClr val="tx1">
                    <a:lumMod val="75000"/>
                    <a:lumOff val="25000"/>
                  </a:schemeClr>
                </a:solidFill>
              </a:rPr>
              <a:t>fairer, more equal </a:t>
            </a:r>
            <a:r>
              <a:rPr lang="en-GB" sz="2200" dirty="0">
                <a:solidFill>
                  <a:schemeClr val="tx1">
                    <a:lumMod val="75000"/>
                    <a:lumOff val="25000"/>
                  </a:schemeClr>
                </a:solidFill>
              </a:rPr>
              <a:t>and more sustainable world. </a:t>
            </a:r>
          </a:p>
          <a:p>
            <a:endParaRPr lang="en-GB" dirty="0"/>
          </a:p>
        </p:txBody>
      </p:sp>
      <p:sp>
        <p:nvSpPr>
          <p:cNvPr id="5" name="Content Placeholder 2"/>
          <p:cNvSpPr txBox="1">
            <a:spLocks/>
          </p:cNvSpPr>
          <p:nvPr/>
        </p:nvSpPr>
        <p:spPr>
          <a:xfrm>
            <a:off x="1344918" y="3851672"/>
            <a:ext cx="2495562" cy="3007358"/>
          </a:xfrm>
          <a:prstGeom prst="rect">
            <a:avLst/>
          </a:prstGeom>
          <a:solidFill>
            <a:schemeClr val="bg2">
              <a:lumMod val="90000"/>
            </a:schemeClr>
          </a:solidFill>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IE" b="1" dirty="0" smtClean="0"/>
              <a:t>Knowledge</a:t>
            </a:r>
          </a:p>
          <a:p>
            <a:pPr marL="0" indent="0" algn="ctr">
              <a:buFont typeface="Wingdings 3" charset="2"/>
              <a:buNone/>
            </a:pPr>
            <a:endParaRPr lang="en-IE" dirty="0" smtClean="0"/>
          </a:p>
          <a:p>
            <a:pPr marL="0" indent="0" algn="ctr">
              <a:buFont typeface="Wingdings 3" charset="2"/>
              <a:buNone/>
            </a:pPr>
            <a:r>
              <a:rPr lang="en-IE" dirty="0" smtClean="0"/>
              <a:t>…of interlinked           social, economic &amp; environmental issues</a:t>
            </a:r>
            <a:endParaRPr lang="en-IE" dirty="0"/>
          </a:p>
        </p:txBody>
      </p:sp>
      <p:sp>
        <p:nvSpPr>
          <p:cNvPr id="6" name="Content Placeholder 3"/>
          <p:cNvSpPr txBox="1">
            <a:spLocks/>
          </p:cNvSpPr>
          <p:nvPr/>
        </p:nvSpPr>
        <p:spPr>
          <a:xfrm>
            <a:off x="4371387" y="3851673"/>
            <a:ext cx="2376264" cy="3007358"/>
          </a:xfrm>
          <a:prstGeom prst="rect">
            <a:avLst/>
          </a:prstGeom>
          <a:solidFill>
            <a:schemeClr val="accent1">
              <a:lumMod val="20000"/>
              <a:lumOff val="80000"/>
            </a:schemeClr>
          </a:solidFill>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IE" b="1" dirty="0" smtClean="0"/>
              <a:t>Skills</a:t>
            </a:r>
          </a:p>
          <a:p>
            <a:endParaRPr lang="en-IE" dirty="0" smtClean="0"/>
          </a:p>
          <a:p>
            <a:pPr marL="0" indent="0">
              <a:buNone/>
            </a:pPr>
            <a:r>
              <a:rPr lang="en-IE" dirty="0" smtClean="0"/>
              <a:t>Critical thinking</a:t>
            </a:r>
          </a:p>
          <a:p>
            <a:pPr marL="0" indent="0">
              <a:buNone/>
            </a:pPr>
            <a:r>
              <a:rPr lang="en-IE" dirty="0" smtClean="0"/>
              <a:t>Media literacy</a:t>
            </a:r>
          </a:p>
          <a:p>
            <a:pPr marL="0" indent="0">
              <a:buNone/>
            </a:pPr>
            <a:r>
              <a:rPr lang="en-IE" dirty="0" smtClean="0"/>
              <a:t>Problem Solving</a:t>
            </a:r>
          </a:p>
          <a:p>
            <a:pPr marL="0" indent="0">
              <a:buNone/>
            </a:pPr>
            <a:r>
              <a:rPr lang="en-IE" dirty="0" smtClean="0"/>
              <a:t>Systems Thinking</a:t>
            </a:r>
          </a:p>
          <a:p>
            <a:pPr marL="0" indent="0">
              <a:buNone/>
            </a:pPr>
            <a:r>
              <a:rPr lang="en-IE" dirty="0" smtClean="0"/>
              <a:t>Communication</a:t>
            </a:r>
          </a:p>
          <a:p>
            <a:pPr marL="0" indent="0">
              <a:buFont typeface="Wingdings 3" charset="2"/>
              <a:buNone/>
            </a:pPr>
            <a:r>
              <a:rPr lang="en-IE" dirty="0" smtClean="0"/>
              <a:t> </a:t>
            </a:r>
            <a:endParaRPr lang="en-IE" dirty="0"/>
          </a:p>
        </p:txBody>
      </p:sp>
      <p:sp>
        <p:nvSpPr>
          <p:cNvPr id="8" name="Content Placeholder 3"/>
          <p:cNvSpPr txBox="1">
            <a:spLocks/>
          </p:cNvSpPr>
          <p:nvPr/>
        </p:nvSpPr>
        <p:spPr>
          <a:xfrm>
            <a:off x="7102954" y="3851672"/>
            <a:ext cx="2376264" cy="3007358"/>
          </a:xfrm>
          <a:prstGeom prst="rect">
            <a:avLst/>
          </a:prstGeom>
          <a:solidFill>
            <a:schemeClr val="accent5">
              <a:lumMod val="20000"/>
              <a:lumOff val="80000"/>
            </a:schemeClr>
          </a:solidFill>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IE" b="1" dirty="0" smtClean="0"/>
              <a:t>Attitudes</a:t>
            </a:r>
          </a:p>
          <a:p>
            <a:endParaRPr lang="en-IE" dirty="0" smtClean="0"/>
          </a:p>
          <a:p>
            <a:pPr marL="0" indent="0">
              <a:buNone/>
            </a:pPr>
            <a:r>
              <a:rPr lang="en-IE" dirty="0" smtClean="0"/>
              <a:t>Agency</a:t>
            </a:r>
            <a:endParaRPr lang="en-IE" dirty="0"/>
          </a:p>
          <a:p>
            <a:pPr marL="0" indent="0">
              <a:buNone/>
            </a:pPr>
            <a:r>
              <a:rPr lang="en-IE" dirty="0" smtClean="0"/>
              <a:t>Empathy</a:t>
            </a:r>
            <a:endParaRPr lang="en-IE" dirty="0"/>
          </a:p>
          <a:p>
            <a:pPr marL="0" indent="0">
              <a:buNone/>
            </a:pPr>
            <a:r>
              <a:rPr lang="en-IE" dirty="0" smtClean="0"/>
              <a:t>Responsibility</a:t>
            </a:r>
            <a:endParaRPr lang="en-IE" dirty="0"/>
          </a:p>
          <a:p>
            <a:pPr marL="0" indent="0">
              <a:buFont typeface="Wingdings 3" charset="2"/>
              <a:buNone/>
            </a:pPr>
            <a:r>
              <a:rPr lang="en-IE" dirty="0" smtClean="0"/>
              <a:t> </a:t>
            </a:r>
            <a:endParaRPr lang="en-IE" dirty="0"/>
          </a:p>
        </p:txBody>
      </p:sp>
    </p:spTree>
    <p:extLst>
      <p:ext uri="{BB962C8B-B14F-4D97-AF65-F5344CB8AC3E}">
        <p14:creationId xmlns:p14="http://schemas.microsoft.com/office/powerpoint/2010/main" val="4154644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ags.liddy\AppData\Local\Microsoft\Windows\Temporary Internet Files\Content.IE5\P8NACPAF\MC9000787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5252" y="692696"/>
            <a:ext cx="2251193" cy="546024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mags.liddy\AppData\Local\Microsoft\Windows\Temporary Internet Files\Content.IE5\9W4AO7PV\MC90043485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07573">
            <a:off x="3701417" y="2132856"/>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mags.liddy\AppData\Local\Microsoft\Windows\Temporary Internet Files\Content.IE5\HCQ3OCOS\MC90019783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000459">
            <a:off x="3091291" y="-36384"/>
            <a:ext cx="1923861" cy="1747319"/>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mags.liddy\AppData\Local\Microsoft\Windows\Temporary Internet Files\Content.IE5\RKZVO50M\MC9000480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215695">
            <a:off x="3575720" y="5013176"/>
            <a:ext cx="1440160" cy="15734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419782" y="1052737"/>
            <a:ext cx="1919693" cy="2585323"/>
          </a:xfrm>
          <a:prstGeom prst="rect">
            <a:avLst/>
          </a:prstGeom>
          <a:noFill/>
        </p:spPr>
        <p:txBody>
          <a:bodyPr wrap="none" lIns="91440" tIns="45720" rIns="91440" bIns="45720">
            <a:spAutoFit/>
          </a:bodyPr>
          <a:lstStyle/>
          <a:p>
            <a:pPr algn="ctr"/>
            <a:r>
              <a:rPr lang="en-IE"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Head</a:t>
            </a:r>
          </a:p>
          <a:p>
            <a:pPr algn="ctr"/>
            <a:r>
              <a:rPr lang="en-IE"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Heart</a:t>
            </a:r>
          </a:p>
          <a:p>
            <a:pPr algn="ctr"/>
            <a:r>
              <a:rPr lang="en-IE"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Feet</a:t>
            </a:r>
          </a:p>
        </p:txBody>
      </p:sp>
    </p:spTree>
    <p:extLst>
      <p:ext uri="{BB962C8B-B14F-4D97-AF65-F5344CB8AC3E}">
        <p14:creationId xmlns:p14="http://schemas.microsoft.com/office/powerpoint/2010/main" val="2769534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Essential </a:t>
            </a:r>
            <a:r>
              <a:rPr lang="en-IE" dirty="0" smtClean="0"/>
              <a:t>ESD skills</a:t>
            </a:r>
            <a:br>
              <a:rPr lang="en-IE" dirty="0" smtClean="0"/>
            </a:br>
            <a:r>
              <a:rPr lang="en-IE" sz="2200" dirty="0"/>
              <a:t>UNESCO Bangkok</a:t>
            </a:r>
          </a:p>
        </p:txBody>
      </p:sp>
      <p:sp>
        <p:nvSpPr>
          <p:cNvPr id="3" name="Content Placeholder 2"/>
          <p:cNvSpPr>
            <a:spLocks noGrp="1"/>
          </p:cNvSpPr>
          <p:nvPr>
            <p:ph idx="1"/>
          </p:nvPr>
        </p:nvSpPr>
        <p:spPr>
          <a:xfrm>
            <a:off x="1981200" y="1711350"/>
            <a:ext cx="8229600" cy="4525963"/>
          </a:xfrm>
        </p:spPr>
        <p:txBody>
          <a:bodyPr>
            <a:normAutofit fontScale="92500" lnSpcReduction="20000"/>
          </a:bodyPr>
          <a:lstStyle/>
          <a:p>
            <a:endParaRPr lang="en-IE" dirty="0" smtClean="0"/>
          </a:p>
          <a:p>
            <a:endParaRPr lang="en-IE" dirty="0"/>
          </a:p>
          <a:p>
            <a:endParaRPr lang="en-IE" dirty="0" smtClean="0"/>
          </a:p>
          <a:p>
            <a:r>
              <a:rPr lang="en-IE" dirty="0" smtClean="0"/>
              <a:t>Envisioning </a:t>
            </a:r>
            <a:r>
              <a:rPr lang="en-IE" dirty="0"/>
              <a:t>– being able to imagine a better </a:t>
            </a:r>
            <a:r>
              <a:rPr lang="en-IE" dirty="0" smtClean="0"/>
              <a:t>future</a:t>
            </a:r>
            <a:endParaRPr lang="en-IE" dirty="0"/>
          </a:p>
          <a:p>
            <a:r>
              <a:rPr lang="en-IE" dirty="0" smtClean="0"/>
              <a:t>Critical </a:t>
            </a:r>
            <a:r>
              <a:rPr lang="en-IE" dirty="0"/>
              <a:t>thinking and reflection – learning to question our current belief systems and to recognize the assumptions underlying our knowledge, perspective and </a:t>
            </a:r>
            <a:r>
              <a:rPr lang="en-IE" dirty="0" smtClean="0"/>
              <a:t>opinions</a:t>
            </a:r>
          </a:p>
          <a:p>
            <a:r>
              <a:rPr lang="en-IE" dirty="0" smtClean="0"/>
              <a:t>Systemic </a:t>
            </a:r>
            <a:r>
              <a:rPr lang="en-IE" dirty="0"/>
              <a:t>thinking – acknowledging complexities and looking for links and synergies when trying to find solutions to </a:t>
            </a:r>
            <a:r>
              <a:rPr lang="en-IE" dirty="0" smtClean="0"/>
              <a:t>problems</a:t>
            </a:r>
            <a:endParaRPr lang="en-IE" dirty="0"/>
          </a:p>
          <a:p>
            <a:r>
              <a:rPr lang="en-IE" dirty="0"/>
              <a:t>Building partnerships – promoting dialogue and </a:t>
            </a:r>
            <a:r>
              <a:rPr lang="en-IE" dirty="0" smtClean="0"/>
              <a:t>learning </a:t>
            </a:r>
            <a:r>
              <a:rPr lang="en-IE" dirty="0"/>
              <a:t>to work </a:t>
            </a:r>
            <a:r>
              <a:rPr lang="en-IE" dirty="0" smtClean="0"/>
              <a:t>together</a:t>
            </a:r>
            <a:endParaRPr lang="en-IE" dirty="0"/>
          </a:p>
          <a:p>
            <a:r>
              <a:rPr lang="en-IE" dirty="0"/>
              <a:t>Participation in decision-making – empowering </a:t>
            </a:r>
            <a:r>
              <a:rPr lang="en-IE" dirty="0" smtClean="0"/>
              <a:t>people</a:t>
            </a:r>
            <a:endParaRPr lang="en-IE" dirty="0"/>
          </a:p>
          <a:p>
            <a:endParaRPr lang="en-IE" dirty="0"/>
          </a:p>
        </p:txBody>
      </p:sp>
      <p:pic>
        <p:nvPicPr>
          <p:cNvPr id="2051" name="Picture 3" descr="C:\Users\mags.liddy\AppData\Local\Microsoft\Windows\Temporary Internet Files\Content.IE5\P8NACPAF\MC90008990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2304" y="188641"/>
            <a:ext cx="1484014" cy="15096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ags.liddy\AppData\Local\Microsoft\Windows\Temporary Internet Files\Content.IE5\HG6C8E79\MC91021762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2388" y="153486"/>
            <a:ext cx="1811426" cy="1665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133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9813"/>
          </a:xfrm>
        </p:spPr>
        <p:txBody>
          <a:bodyPr>
            <a:normAutofit fontScale="90000"/>
          </a:bodyPr>
          <a:lstStyle/>
          <a:p>
            <a:r>
              <a:rPr lang="en-IE" dirty="0"/>
              <a:t>3. Education for Sustainable Development</a:t>
            </a:r>
          </a:p>
        </p:txBody>
      </p:sp>
      <p:sp>
        <p:nvSpPr>
          <p:cNvPr id="3" name="TextBox 2"/>
          <p:cNvSpPr txBox="1"/>
          <p:nvPr/>
        </p:nvSpPr>
        <p:spPr>
          <a:xfrm>
            <a:off x="855023" y="1340645"/>
            <a:ext cx="10230793" cy="1384995"/>
          </a:xfrm>
          <a:prstGeom prst="rect">
            <a:avLst/>
          </a:prstGeom>
          <a:noFill/>
        </p:spPr>
        <p:txBody>
          <a:bodyPr wrap="square" rtlCol="0">
            <a:spAutoFit/>
          </a:bodyPr>
          <a:lstStyle/>
          <a:p>
            <a:r>
              <a:rPr lang="en-GB" sz="2200" dirty="0">
                <a:solidFill>
                  <a:schemeClr val="tx1">
                    <a:lumMod val="75000"/>
                    <a:lumOff val="25000"/>
                  </a:schemeClr>
                </a:solidFill>
              </a:rPr>
              <a:t>…ESD is about understanding the </a:t>
            </a:r>
            <a:r>
              <a:rPr lang="en-GB" sz="2200" b="1" dirty="0">
                <a:solidFill>
                  <a:schemeClr val="tx1">
                    <a:lumMod val="75000"/>
                    <a:lumOff val="25000"/>
                  </a:schemeClr>
                </a:solidFill>
              </a:rPr>
              <a:t>interdependencies</a:t>
            </a:r>
            <a:r>
              <a:rPr lang="en-GB" sz="2200" dirty="0">
                <a:solidFill>
                  <a:schemeClr val="tx1">
                    <a:lumMod val="75000"/>
                    <a:lumOff val="25000"/>
                  </a:schemeClr>
                </a:solidFill>
              </a:rPr>
              <a:t> and </a:t>
            </a:r>
            <a:r>
              <a:rPr lang="en-GB" sz="2200" b="1" dirty="0">
                <a:solidFill>
                  <a:schemeClr val="tx1">
                    <a:lumMod val="75000"/>
                    <a:lumOff val="25000"/>
                  </a:schemeClr>
                </a:solidFill>
              </a:rPr>
              <a:t>interconnectivities</a:t>
            </a:r>
            <a:r>
              <a:rPr lang="en-GB" sz="2200" dirty="0">
                <a:solidFill>
                  <a:schemeClr val="tx1">
                    <a:lumMod val="75000"/>
                    <a:lumOff val="25000"/>
                  </a:schemeClr>
                </a:solidFill>
              </a:rPr>
              <a:t> that </a:t>
            </a:r>
            <a:r>
              <a:rPr lang="en-GB" sz="2200" dirty="0" smtClean="0">
                <a:solidFill>
                  <a:schemeClr val="tx1">
                    <a:lumMod val="75000"/>
                    <a:lumOff val="25000"/>
                  </a:schemeClr>
                </a:solidFill>
              </a:rPr>
              <a:t>exist </a:t>
            </a:r>
            <a:r>
              <a:rPr lang="en-GB" sz="2200" dirty="0">
                <a:solidFill>
                  <a:schemeClr val="tx1">
                    <a:lumMod val="75000"/>
                    <a:lumOff val="25000"/>
                  </a:schemeClr>
                </a:solidFill>
              </a:rPr>
              <a:t>within the world, and using this to address problems such as poverty, wasteful consumption, environmental degradation, population growth, gender inequality </a:t>
            </a:r>
            <a:r>
              <a:rPr lang="en-GB" sz="2200" dirty="0" smtClean="0">
                <a:solidFill>
                  <a:schemeClr val="tx1">
                    <a:lumMod val="75000"/>
                    <a:lumOff val="25000"/>
                  </a:schemeClr>
                </a:solidFill>
              </a:rPr>
              <a:t>etc.</a:t>
            </a:r>
            <a:endParaRPr lang="en-GB" sz="2200" dirty="0">
              <a:solidFill>
                <a:schemeClr val="tx1">
                  <a:lumMod val="75000"/>
                  <a:lumOff val="25000"/>
                </a:schemeClr>
              </a:solidFill>
            </a:endParaRPr>
          </a:p>
          <a:p>
            <a:endParaRPr lang="en-GB" dirty="0"/>
          </a:p>
        </p:txBody>
      </p:sp>
      <p:sp>
        <p:nvSpPr>
          <p:cNvPr id="22" name="TextBox 21"/>
          <p:cNvSpPr txBox="1"/>
          <p:nvPr/>
        </p:nvSpPr>
        <p:spPr>
          <a:xfrm>
            <a:off x="1458931" y="3218213"/>
            <a:ext cx="9757710" cy="707886"/>
          </a:xfrm>
          <a:prstGeom prst="rect">
            <a:avLst/>
          </a:prstGeom>
          <a:solidFill>
            <a:schemeClr val="accent3">
              <a:lumMod val="60000"/>
              <a:lumOff val="40000"/>
            </a:schemeClr>
          </a:solidFill>
        </p:spPr>
        <p:txBody>
          <a:bodyPr wrap="square" rtlCol="0">
            <a:spAutoFit/>
          </a:bodyPr>
          <a:lstStyle/>
          <a:p>
            <a:r>
              <a:rPr lang="en-GB" sz="2200" b="1" dirty="0" smtClean="0">
                <a:solidFill>
                  <a:schemeClr val="tx1">
                    <a:lumMod val="75000"/>
                    <a:lumOff val="25000"/>
                  </a:schemeClr>
                </a:solidFill>
              </a:rPr>
              <a:t>What interdependencies</a:t>
            </a:r>
            <a:r>
              <a:rPr lang="en-GB" sz="2200" dirty="0" smtClean="0">
                <a:solidFill>
                  <a:schemeClr val="tx1">
                    <a:lumMod val="75000"/>
                    <a:lumOff val="25000"/>
                  </a:schemeClr>
                </a:solidFill>
              </a:rPr>
              <a:t> </a:t>
            </a:r>
            <a:r>
              <a:rPr lang="en-GB" sz="2200" dirty="0">
                <a:solidFill>
                  <a:schemeClr val="tx1">
                    <a:lumMod val="75000"/>
                    <a:lumOff val="25000"/>
                  </a:schemeClr>
                </a:solidFill>
              </a:rPr>
              <a:t>and </a:t>
            </a:r>
            <a:r>
              <a:rPr lang="en-GB" sz="2200" b="1" dirty="0" smtClean="0">
                <a:solidFill>
                  <a:schemeClr val="tx1">
                    <a:lumMod val="75000"/>
                    <a:lumOff val="25000"/>
                  </a:schemeClr>
                </a:solidFill>
              </a:rPr>
              <a:t>interconnectivities?</a:t>
            </a:r>
            <a:endParaRPr lang="en-GB" sz="2200" dirty="0">
              <a:solidFill>
                <a:schemeClr val="tx1">
                  <a:lumMod val="75000"/>
                  <a:lumOff val="25000"/>
                </a:schemeClr>
              </a:solidFill>
            </a:endParaRPr>
          </a:p>
          <a:p>
            <a:endParaRPr lang="en-GB" dirty="0"/>
          </a:p>
        </p:txBody>
      </p:sp>
      <p:sp>
        <p:nvSpPr>
          <p:cNvPr id="23" name="TextBox 22"/>
          <p:cNvSpPr txBox="1"/>
          <p:nvPr/>
        </p:nvSpPr>
        <p:spPr>
          <a:xfrm>
            <a:off x="1335641" y="3998026"/>
            <a:ext cx="9905924" cy="2862322"/>
          </a:xfrm>
          <a:prstGeom prst="rect">
            <a:avLst/>
          </a:prstGeom>
          <a:noFill/>
        </p:spPr>
        <p:txBody>
          <a:bodyPr wrap="square" rtlCol="0">
            <a:spAutoFit/>
          </a:bodyPr>
          <a:lstStyle/>
          <a:p>
            <a:pPr marL="342900" indent="-342900">
              <a:buFont typeface="Wingdings" panose="05000000000000000000" pitchFamily="2" charset="2"/>
              <a:buChar char="Ø"/>
            </a:pPr>
            <a:r>
              <a:rPr lang="en-GB" sz="2000" dirty="0" smtClean="0">
                <a:solidFill>
                  <a:schemeClr val="tx1">
                    <a:lumMod val="75000"/>
                    <a:lumOff val="25000"/>
                  </a:schemeClr>
                </a:solidFill>
              </a:rPr>
              <a:t>Food we consume</a:t>
            </a:r>
          </a:p>
          <a:p>
            <a:pPr marL="342900" indent="-342900">
              <a:buFont typeface="Wingdings" panose="05000000000000000000" pitchFamily="2" charset="2"/>
              <a:buChar char="Ø"/>
            </a:pPr>
            <a:r>
              <a:rPr lang="en-GB" sz="2000" dirty="0" smtClean="0">
                <a:solidFill>
                  <a:schemeClr val="tx1">
                    <a:lumMod val="75000"/>
                    <a:lumOff val="25000"/>
                  </a:schemeClr>
                </a:solidFill>
              </a:rPr>
              <a:t>Technology we use</a:t>
            </a:r>
          </a:p>
          <a:p>
            <a:pPr marL="342900" indent="-342900">
              <a:buFont typeface="Wingdings" panose="05000000000000000000" pitchFamily="2" charset="2"/>
              <a:buChar char="Ø"/>
            </a:pPr>
            <a:r>
              <a:rPr lang="en-GB" sz="2000" dirty="0" smtClean="0">
                <a:solidFill>
                  <a:schemeClr val="tx1">
                    <a:lumMod val="75000"/>
                    <a:lumOff val="25000"/>
                  </a:schemeClr>
                </a:solidFill>
              </a:rPr>
              <a:t>Clothes we wear</a:t>
            </a:r>
          </a:p>
          <a:p>
            <a:pPr marL="342900" indent="-342900">
              <a:buFont typeface="Wingdings" panose="05000000000000000000" pitchFamily="2" charset="2"/>
              <a:buChar char="Ø"/>
            </a:pPr>
            <a:r>
              <a:rPr lang="en-GB" sz="2000" dirty="0" smtClean="0">
                <a:solidFill>
                  <a:schemeClr val="tx1">
                    <a:lumMod val="75000"/>
                    <a:lumOff val="25000"/>
                  </a:schemeClr>
                </a:solidFill>
              </a:rPr>
              <a:t>Fuel/energy we depend on</a:t>
            </a:r>
          </a:p>
          <a:p>
            <a:pPr marL="342900" indent="-342900">
              <a:buFont typeface="Wingdings" panose="05000000000000000000" pitchFamily="2" charset="2"/>
              <a:buChar char="Ø"/>
            </a:pPr>
            <a:r>
              <a:rPr lang="en-GB" sz="2000" dirty="0" smtClean="0">
                <a:solidFill>
                  <a:schemeClr val="tx1">
                    <a:lumMod val="75000"/>
                    <a:lumOff val="25000"/>
                  </a:schemeClr>
                </a:solidFill>
              </a:rPr>
              <a:t>Waste we produce</a:t>
            </a:r>
          </a:p>
          <a:p>
            <a:pPr marL="342900" indent="-342900">
              <a:buFont typeface="Wingdings" panose="05000000000000000000" pitchFamily="2" charset="2"/>
              <a:buChar char="Ø"/>
            </a:pPr>
            <a:r>
              <a:rPr lang="en-GB" sz="2000" dirty="0" smtClean="0">
                <a:solidFill>
                  <a:schemeClr val="tx1">
                    <a:lumMod val="75000"/>
                    <a:lumOff val="25000"/>
                  </a:schemeClr>
                </a:solidFill>
              </a:rPr>
              <a:t>Norms that we maintain</a:t>
            </a:r>
          </a:p>
          <a:p>
            <a:pPr marL="342900" indent="-342900">
              <a:buFont typeface="Wingdings" panose="05000000000000000000" pitchFamily="2" charset="2"/>
              <a:buChar char="Ø"/>
            </a:pPr>
            <a:r>
              <a:rPr lang="en-GB" sz="2000" dirty="0" smtClean="0">
                <a:solidFill>
                  <a:schemeClr val="tx1">
                    <a:lumMod val="75000"/>
                    <a:lumOff val="25000"/>
                  </a:schemeClr>
                </a:solidFill>
              </a:rPr>
              <a:t>Natural environment in which we live</a:t>
            </a:r>
          </a:p>
          <a:p>
            <a:pPr marL="342900" indent="-342900">
              <a:buFont typeface="Wingdings" panose="05000000000000000000" pitchFamily="2" charset="2"/>
              <a:buChar char="Ø"/>
            </a:pPr>
            <a:endParaRPr lang="en-GB" sz="2200" dirty="0">
              <a:solidFill>
                <a:schemeClr val="tx1">
                  <a:lumMod val="75000"/>
                  <a:lumOff val="25000"/>
                </a:schemeClr>
              </a:solidFill>
            </a:endParaRPr>
          </a:p>
          <a:p>
            <a:endParaRPr lang="en-GB" dirty="0"/>
          </a:p>
        </p:txBody>
      </p:sp>
    </p:spTree>
    <p:extLst>
      <p:ext uri="{BB962C8B-B14F-4D97-AF65-F5344CB8AC3E}">
        <p14:creationId xmlns:p14="http://schemas.microsoft.com/office/powerpoint/2010/main" val="1566458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1981200" y="274639"/>
            <a:ext cx="8229600" cy="1785937"/>
          </a:xfrm>
        </p:spPr>
        <p:txBody>
          <a:bodyPr>
            <a:normAutofit/>
          </a:bodyPr>
          <a:lstStyle/>
          <a:p>
            <a:pPr eaLnBrk="1" hangingPunct="1">
              <a:defRPr/>
            </a:pPr>
            <a:r>
              <a:rPr lang="en-US" sz="4000" dirty="0"/>
              <a:t>Rejects </a:t>
            </a:r>
            <a:r>
              <a:rPr lang="en-GB" sz="4000" dirty="0"/>
              <a:t>3 equal interdependent and mutually reinforcing pillars</a:t>
            </a:r>
          </a:p>
        </p:txBody>
      </p:sp>
      <p:sp>
        <p:nvSpPr>
          <p:cNvPr id="16386" name="Rectangle 3"/>
          <p:cNvSpPr>
            <a:spLocks noGrp="1"/>
          </p:cNvSpPr>
          <p:nvPr>
            <p:ph type="body" idx="1"/>
          </p:nvPr>
        </p:nvSpPr>
        <p:spPr>
          <a:xfrm>
            <a:off x="1981201" y="1700213"/>
            <a:ext cx="2530475" cy="4425950"/>
          </a:xfrm>
        </p:spPr>
        <p:txBody>
          <a:bodyPr/>
          <a:lstStyle/>
          <a:p>
            <a:pPr marL="609600" indent="-609600">
              <a:buNone/>
            </a:pPr>
            <a:endParaRPr lang="en-GB" smtClean="0"/>
          </a:p>
          <a:p>
            <a:pPr marL="609600" indent="-609600">
              <a:buFontTx/>
              <a:buAutoNum type="arabicPeriod"/>
            </a:pPr>
            <a:endParaRPr lang="en-GB" smtClean="0"/>
          </a:p>
          <a:p>
            <a:pPr marL="609600" indent="-609600">
              <a:buFontTx/>
              <a:buAutoNum type="arabicPeriod"/>
            </a:pPr>
            <a:endParaRPr lang="en-GB" smtClean="0"/>
          </a:p>
          <a:p>
            <a:pPr marL="609600" indent="-609600">
              <a:buFontTx/>
              <a:buAutoNum type="arabicPeriod"/>
            </a:pPr>
            <a:endParaRPr lang="en-GB" smtClean="0"/>
          </a:p>
        </p:txBody>
      </p:sp>
      <p:sp>
        <p:nvSpPr>
          <p:cNvPr id="16388" name="TextBox 1"/>
          <p:cNvSpPr txBox="1">
            <a:spLocks noChangeArrowheads="1"/>
          </p:cNvSpPr>
          <p:nvPr/>
        </p:nvSpPr>
        <p:spPr bwMode="auto">
          <a:xfrm>
            <a:off x="6527800" y="1844675"/>
            <a:ext cx="3962400" cy="584200"/>
          </a:xfrm>
          <a:prstGeom prst="rect">
            <a:avLst/>
          </a:prstGeom>
          <a:noFill/>
          <a:ln w="9525">
            <a:noFill/>
            <a:miter lim="800000"/>
            <a:headEnd/>
            <a:tailEnd/>
          </a:ln>
        </p:spPr>
        <p:txBody>
          <a:bodyPr>
            <a:spAutoFit/>
          </a:bodyPr>
          <a:lstStyle/>
          <a:p>
            <a:r>
              <a:rPr lang="en-IE" sz="3200"/>
              <a:t>Sterling, 2002</a:t>
            </a:r>
          </a:p>
        </p:txBody>
      </p:sp>
      <p:pic>
        <p:nvPicPr>
          <p:cNvPr id="16389" name="Picture 2"/>
          <p:cNvPicPr>
            <a:picLocks noChangeAspect="1" noChangeArrowheads="1"/>
          </p:cNvPicPr>
          <p:nvPr/>
        </p:nvPicPr>
        <p:blipFill>
          <a:blip r:embed="rId3"/>
          <a:srcRect/>
          <a:stretch>
            <a:fillRect/>
          </a:stretch>
        </p:blipFill>
        <p:spPr bwMode="auto">
          <a:xfrm>
            <a:off x="6602414" y="2428875"/>
            <a:ext cx="3978275" cy="3894138"/>
          </a:xfrm>
          <a:prstGeom prst="rect">
            <a:avLst/>
          </a:prstGeom>
          <a:noFill/>
          <a:ln w="9525">
            <a:noFill/>
            <a:miter lim="800000"/>
            <a:headEnd/>
            <a:tailEnd/>
          </a:ln>
        </p:spPr>
      </p:pic>
      <p:graphicFrame>
        <p:nvGraphicFramePr>
          <p:cNvPr id="13" name="Diagram 12"/>
          <p:cNvGraphicFramePr/>
          <p:nvPr>
            <p:extLst/>
          </p:nvPr>
        </p:nvGraphicFramePr>
        <p:xfrm>
          <a:off x="855023" y="2250771"/>
          <a:ext cx="4098982" cy="37355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8811880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5396895" cy="1527425"/>
          </a:xfrm>
        </p:spPr>
        <p:txBody>
          <a:bodyPr>
            <a:normAutofit fontScale="90000"/>
          </a:bodyPr>
          <a:lstStyle/>
          <a:p>
            <a:r>
              <a:rPr lang="en-IE" dirty="0"/>
              <a:t/>
            </a:r>
            <a:br>
              <a:rPr lang="en-IE" dirty="0"/>
            </a:br>
            <a:r>
              <a:rPr lang="en-IE" dirty="0" smtClean="0"/>
              <a:t/>
            </a:r>
            <a:br>
              <a:rPr lang="en-IE" dirty="0" smtClean="0"/>
            </a:br>
            <a:r>
              <a:rPr lang="en-IE" dirty="0"/>
              <a:t/>
            </a:r>
            <a:br>
              <a:rPr lang="en-IE" dirty="0"/>
            </a:br>
            <a:r>
              <a:rPr lang="en-IE" dirty="0" smtClean="0"/>
              <a:t/>
            </a:r>
            <a:br>
              <a:rPr lang="en-IE" dirty="0" smtClean="0"/>
            </a:br>
            <a:r>
              <a:rPr lang="en-IE" dirty="0"/>
              <a:t/>
            </a:r>
            <a:br>
              <a:rPr lang="en-IE" dirty="0"/>
            </a:br>
            <a:r>
              <a:rPr lang="en-IE" dirty="0" smtClean="0"/>
              <a:t/>
            </a:r>
            <a:br>
              <a:rPr lang="en-IE" dirty="0" smtClean="0"/>
            </a:br>
            <a:r>
              <a:rPr lang="en-IE" dirty="0"/>
              <a:t/>
            </a:r>
            <a:br>
              <a:rPr lang="en-IE" dirty="0"/>
            </a:br>
            <a:r>
              <a:rPr lang="en-IE" dirty="0" smtClean="0"/>
              <a:t/>
            </a:r>
            <a:br>
              <a:rPr lang="en-IE" dirty="0" smtClean="0"/>
            </a:br>
            <a:r>
              <a:rPr lang="en-IE" dirty="0" smtClean="0">
                <a:solidFill>
                  <a:schemeClr val="tx1">
                    <a:lumMod val="75000"/>
                    <a:lumOff val="25000"/>
                  </a:schemeClr>
                </a:solidFill>
              </a:rPr>
              <a:t>The </a:t>
            </a:r>
            <a:r>
              <a:rPr lang="en-IE" dirty="0">
                <a:solidFill>
                  <a:schemeClr val="tx1">
                    <a:lumMod val="75000"/>
                    <a:lumOff val="25000"/>
                  </a:schemeClr>
                </a:solidFill>
              </a:rPr>
              <a:t>Development Compass Rose,</a:t>
            </a:r>
            <a:br>
              <a:rPr lang="en-IE" dirty="0">
                <a:solidFill>
                  <a:schemeClr val="tx1">
                    <a:lumMod val="75000"/>
                    <a:lumOff val="25000"/>
                  </a:schemeClr>
                </a:solidFill>
              </a:rPr>
            </a:br>
            <a:r>
              <a:rPr lang="en-IE" sz="3200" dirty="0">
                <a:solidFill>
                  <a:schemeClr val="tx1">
                    <a:lumMod val="75000"/>
                    <a:lumOff val="25000"/>
                  </a:schemeClr>
                </a:solidFill>
              </a:rPr>
              <a:t>TIDE Global Learning, UK</a:t>
            </a:r>
            <a:br>
              <a:rPr lang="en-IE" sz="3200" dirty="0">
                <a:solidFill>
                  <a:schemeClr val="tx1">
                    <a:lumMod val="75000"/>
                    <a:lumOff val="25000"/>
                  </a:schemeClr>
                </a:solidFill>
              </a:rPr>
            </a:br>
            <a:endParaRPr lang="en-IE" dirty="0"/>
          </a:p>
        </p:txBody>
      </p:sp>
      <p:sp>
        <p:nvSpPr>
          <p:cNvPr id="3" name="TextBox 2"/>
          <p:cNvSpPr txBox="1"/>
          <p:nvPr/>
        </p:nvSpPr>
        <p:spPr>
          <a:xfrm>
            <a:off x="1345153" y="3181226"/>
            <a:ext cx="6154981" cy="369332"/>
          </a:xfrm>
          <a:prstGeom prst="rect">
            <a:avLst/>
          </a:prstGeom>
          <a:noFill/>
        </p:spPr>
        <p:txBody>
          <a:bodyPr wrap="square" rtlCol="0">
            <a:spAutoFit/>
          </a:bodyPr>
          <a:lstStyle/>
          <a:p>
            <a:endParaRPr lang="en-IE" dirty="0"/>
          </a:p>
        </p:txBody>
      </p:sp>
      <p:pic>
        <p:nvPicPr>
          <p:cNvPr id="19" name="Picture 18"/>
          <p:cNvPicPr/>
          <p:nvPr/>
        </p:nvPicPr>
        <p:blipFill>
          <a:blip r:embed="rId2">
            <a:extLst>
              <a:ext uri="{28A0092B-C50C-407E-A947-70E740481C1C}">
                <a14:useLocalDpi xmlns:a14="http://schemas.microsoft.com/office/drawing/2010/main" val="0"/>
              </a:ext>
            </a:extLst>
          </a:blip>
          <a:stretch>
            <a:fillRect/>
          </a:stretch>
        </p:blipFill>
        <p:spPr>
          <a:xfrm>
            <a:off x="5790513" y="633577"/>
            <a:ext cx="5600297" cy="54646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9558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Task </a:t>
            </a:r>
            <a:endParaRPr lang="en-IE" dirty="0"/>
          </a:p>
        </p:txBody>
      </p:sp>
      <p:sp>
        <p:nvSpPr>
          <p:cNvPr id="3" name="Content Placeholder 2"/>
          <p:cNvSpPr>
            <a:spLocks noGrp="1"/>
          </p:cNvSpPr>
          <p:nvPr>
            <p:ph idx="1"/>
          </p:nvPr>
        </p:nvSpPr>
        <p:spPr/>
        <p:txBody>
          <a:bodyPr>
            <a:normAutofit/>
          </a:bodyPr>
          <a:lstStyle/>
          <a:p>
            <a:r>
              <a:rPr lang="en-IE" dirty="0" smtClean="0"/>
              <a:t>Identify topics/areas within Egyptian schools that are relevant to ESD?</a:t>
            </a:r>
          </a:p>
          <a:p>
            <a:pPr lvl="1"/>
            <a:r>
              <a:rPr lang="en-IE" dirty="0" smtClean="0"/>
              <a:t>Identify the </a:t>
            </a:r>
            <a:r>
              <a:rPr lang="en-GB" dirty="0">
                <a:solidFill>
                  <a:schemeClr val="tx1">
                    <a:lumMod val="75000"/>
                    <a:lumOff val="25000"/>
                  </a:schemeClr>
                </a:solidFill>
              </a:rPr>
              <a:t>interdependencies and interconnectivities </a:t>
            </a:r>
            <a:r>
              <a:rPr lang="en-GB" dirty="0" smtClean="0">
                <a:solidFill>
                  <a:schemeClr val="tx1">
                    <a:lumMod val="75000"/>
                    <a:lumOff val="25000"/>
                  </a:schemeClr>
                </a:solidFill>
              </a:rPr>
              <a:t>that exist between these topics</a:t>
            </a:r>
            <a:endParaRPr lang="en-IE" dirty="0"/>
          </a:p>
          <a:p>
            <a:endParaRPr lang="en-IE" dirty="0" smtClean="0"/>
          </a:p>
          <a:p>
            <a:r>
              <a:rPr lang="en-IE" dirty="0" smtClean="0"/>
              <a:t>What </a:t>
            </a:r>
            <a:r>
              <a:rPr lang="en-IE" dirty="0"/>
              <a:t>pedagogical approaches would support </a:t>
            </a:r>
            <a:r>
              <a:rPr lang="en-IE" dirty="0" smtClean="0"/>
              <a:t>ESD?</a:t>
            </a:r>
            <a:endParaRPr lang="en-IE" dirty="0"/>
          </a:p>
          <a:p>
            <a:endParaRPr lang="en-IE" dirty="0" smtClean="0"/>
          </a:p>
        </p:txBody>
      </p:sp>
    </p:spTree>
    <p:extLst>
      <p:ext uri="{BB962C8B-B14F-4D97-AF65-F5344CB8AC3E}">
        <p14:creationId xmlns:p14="http://schemas.microsoft.com/office/powerpoint/2010/main" val="2865138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75218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It’s not about teaching more, but about teaching differently</a:t>
            </a:r>
            <a:endParaRPr lang="en-IE" dirty="0"/>
          </a:p>
        </p:txBody>
      </p:sp>
      <p:sp>
        <p:nvSpPr>
          <p:cNvPr id="3" name="Text Placeholder 2"/>
          <p:cNvSpPr>
            <a:spLocks noGrp="1"/>
          </p:cNvSpPr>
          <p:nvPr>
            <p:ph type="body" idx="1"/>
          </p:nvPr>
        </p:nvSpPr>
        <p:spPr/>
        <p:txBody>
          <a:bodyPr/>
          <a:lstStyle/>
          <a:p>
            <a:r>
              <a:rPr lang="en-IE" dirty="0" err="1" smtClean="0"/>
              <a:t>Tormey</a:t>
            </a:r>
            <a:endParaRPr lang="en-IE" dirty="0"/>
          </a:p>
        </p:txBody>
      </p:sp>
      <p:pic>
        <p:nvPicPr>
          <p:cNvPr id="4" name="Picture 3"/>
          <p:cNvPicPr>
            <a:picLocks noChangeAspect="1"/>
          </p:cNvPicPr>
          <p:nvPr/>
        </p:nvPicPr>
        <p:blipFill>
          <a:blip r:embed="rId3"/>
          <a:stretch>
            <a:fillRect/>
          </a:stretch>
        </p:blipFill>
        <p:spPr>
          <a:xfrm>
            <a:off x="8130167" y="3575120"/>
            <a:ext cx="3560373" cy="2871465"/>
          </a:xfrm>
          <a:prstGeom prst="rect">
            <a:avLst/>
          </a:prstGeom>
        </p:spPr>
      </p:pic>
    </p:spTree>
    <p:extLst>
      <p:ext uri="{BB962C8B-B14F-4D97-AF65-F5344CB8AC3E}">
        <p14:creationId xmlns:p14="http://schemas.microsoft.com/office/powerpoint/2010/main" val="776409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Global Citizenship</a:t>
            </a:r>
            <a:endParaRPr lang="en-IE" dirty="0"/>
          </a:p>
        </p:txBody>
      </p:sp>
      <p:sp>
        <p:nvSpPr>
          <p:cNvPr id="3" name="Subtitle 2"/>
          <p:cNvSpPr>
            <a:spLocks noGrp="1"/>
          </p:cNvSpPr>
          <p:nvPr>
            <p:ph type="subTitle" idx="1"/>
          </p:nvPr>
        </p:nvSpPr>
        <p:spPr/>
        <p:txBody>
          <a:bodyPr/>
          <a:lstStyle/>
          <a:p>
            <a:endParaRPr lang="en-IE"/>
          </a:p>
        </p:txBody>
      </p:sp>
    </p:spTree>
    <p:extLst>
      <p:ext uri="{BB962C8B-B14F-4D97-AF65-F5344CB8AC3E}">
        <p14:creationId xmlns:p14="http://schemas.microsoft.com/office/powerpoint/2010/main" val="234125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9813"/>
          </a:xfrm>
        </p:spPr>
        <p:txBody>
          <a:bodyPr/>
          <a:lstStyle/>
          <a:p>
            <a:r>
              <a:rPr lang="en-IE" dirty="0" smtClean="0"/>
              <a:t>1. What is Development? </a:t>
            </a:r>
            <a:endParaRPr lang="en-IE" dirty="0"/>
          </a:p>
        </p:txBody>
      </p:sp>
      <p:sp>
        <p:nvSpPr>
          <p:cNvPr id="3" name="TextBox 2"/>
          <p:cNvSpPr txBox="1"/>
          <p:nvPr/>
        </p:nvSpPr>
        <p:spPr>
          <a:xfrm>
            <a:off x="855023" y="1389413"/>
            <a:ext cx="8015845" cy="923330"/>
          </a:xfrm>
          <a:prstGeom prst="rect">
            <a:avLst/>
          </a:prstGeom>
          <a:noFill/>
        </p:spPr>
        <p:txBody>
          <a:bodyPr wrap="square" rtlCol="0">
            <a:spAutoFit/>
          </a:bodyPr>
          <a:lstStyle/>
          <a:p>
            <a:r>
              <a:rPr lang="en-IE" dirty="0" smtClean="0"/>
              <a:t>How can our interpretation of ‘Development’ differ?</a:t>
            </a:r>
          </a:p>
          <a:p>
            <a:endParaRPr lang="en-IE" dirty="0"/>
          </a:p>
          <a:p>
            <a:endParaRPr lang="en-IE" dirty="0"/>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677334" y="2677065"/>
            <a:ext cx="3007360" cy="2430145"/>
          </a:xfrm>
          <a:prstGeom prst="rect">
            <a:avLst/>
          </a:prstGeom>
        </p:spPr>
      </p:pic>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3862383" y="2668174"/>
            <a:ext cx="3672205" cy="2447925"/>
          </a:xfrm>
          <a:prstGeom prst="rect">
            <a:avLst/>
          </a:prstGeom>
        </p:spPr>
      </p:pic>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7735079" y="2668174"/>
            <a:ext cx="3237721" cy="2439036"/>
          </a:xfrm>
          <a:prstGeom prst="rect">
            <a:avLst/>
          </a:prstGeom>
        </p:spPr>
      </p:pic>
      <p:sp>
        <p:nvSpPr>
          <p:cNvPr id="12" name="Pentagon 11"/>
          <p:cNvSpPr/>
          <p:nvPr/>
        </p:nvSpPr>
        <p:spPr>
          <a:xfrm>
            <a:off x="8992788" y="158496"/>
            <a:ext cx="3089484" cy="1133856"/>
          </a:xfrm>
          <a:prstGeom prst="homePlate">
            <a:avLst/>
          </a:prstGeom>
          <a:solidFill>
            <a:srgbClr val="6DB1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smtClean="0"/>
              <a:t>Question </a:t>
            </a:r>
            <a:endParaRPr lang="en-IE" sz="2400" b="1" dirty="0"/>
          </a:p>
        </p:txBody>
      </p:sp>
    </p:spTree>
    <p:extLst>
      <p:ext uri="{BB962C8B-B14F-4D97-AF65-F5344CB8AC3E}">
        <p14:creationId xmlns:p14="http://schemas.microsoft.com/office/powerpoint/2010/main" val="3075212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Global citizenship</a:t>
            </a:r>
            <a:endParaRPr lang="en-IE" dirty="0"/>
          </a:p>
        </p:txBody>
      </p:sp>
      <p:sp>
        <p:nvSpPr>
          <p:cNvPr id="3" name="Content Placeholder 2"/>
          <p:cNvSpPr>
            <a:spLocks noGrp="1"/>
          </p:cNvSpPr>
          <p:nvPr>
            <p:ph idx="1"/>
          </p:nvPr>
        </p:nvSpPr>
        <p:spPr/>
        <p:txBody>
          <a:bodyPr>
            <a:normAutofit/>
          </a:bodyPr>
          <a:lstStyle/>
          <a:p>
            <a:r>
              <a:rPr lang="en-IE" dirty="0" smtClean="0"/>
              <a:t>Global </a:t>
            </a:r>
            <a:r>
              <a:rPr lang="en-IE" dirty="0"/>
              <a:t>citizenship education is an umbrella </a:t>
            </a:r>
            <a:r>
              <a:rPr lang="en-IE" dirty="0" smtClean="0"/>
              <a:t>term for education that….</a:t>
            </a:r>
          </a:p>
          <a:p>
            <a:pPr marL="0" indent="0">
              <a:buNone/>
            </a:pPr>
            <a:r>
              <a:rPr lang="en-IE" dirty="0"/>
              <a:t>	</a:t>
            </a:r>
            <a:r>
              <a:rPr lang="en-IE" dirty="0" smtClean="0"/>
              <a:t>	builds </a:t>
            </a:r>
            <a:r>
              <a:rPr lang="en-IE" dirty="0"/>
              <a:t>a sense of belonging to a common humanity and </a:t>
            </a:r>
            <a:r>
              <a:rPr lang="en-IE" dirty="0" smtClean="0"/>
              <a:t>fosters respect 		for 	all</a:t>
            </a:r>
            <a:r>
              <a:rPr lang="en-IE" dirty="0"/>
              <a:t>. It plays a critical role in equipping learners with the necessary </a:t>
            </a:r>
            <a:r>
              <a:rPr lang="en-IE" dirty="0" smtClean="0"/>
              <a:t>			knowledge</a:t>
            </a:r>
            <a:r>
              <a:rPr lang="en-IE" dirty="0"/>
              <a:t>, </a:t>
            </a:r>
            <a:r>
              <a:rPr lang="en-IE" dirty="0" smtClean="0"/>
              <a:t>competencies and </a:t>
            </a:r>
            <a:r>
              <a:rPr lang="en-IE" dirty="0"/>
              <a:t>values to take informed decisions and </a:t>
            </a:r>
            <a:r>
              <a:rPr lang="en-IE" dirty="0" smtClean="0"/>
              <a:t>			assume </a:t>
            </a:r>
            <a:r>
              <a:rPr lang="en-IE" dirty="0"/>
              <a:t>active roles locally, nationally and </a:t>
            </a:r>
            <a:r>
              <a:rPr lang="en-IE" dirty="0" smtClean="0"/>
              <a:t>globally</a:t>
            </a:r>
          </a:p>
          <a:p>
            <a:r>
              <a:rPr lang="en-IE" dirty="0" smtClean="0"/>
              <a:t>The </a:t>
            </a:r>
            <a:r>
              <a:rPr lang="en-IE" dirty="0"/>
              <a:t>development of responsible, active </a:t>
            </a:r>
            <a:r>
              <a:rPr lang="en-IE" dirty="0" smtClean="0"/>
              <a:t>and contributing </a:t>
            </a:r>
            <a:r>
              <a:rPr lang="en-IE" dirty="0"/>
              <a:t>global citizens.</a:t>
            </a:r>
          </a:p>
        </p:txBody>
      </p:sp>
    </p:spTree>
    <p:extLst>
      <p:ext uri="{BB962C8B-B14F-4D97-AF65-F5344CB8AC3E}">
        <p14:creationId xmlns:p14="http://schemas.microsoft.com/office/powerpoint/2010/main" val="3859583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Global Citizenship</a:t>
            </a:r>
            <a:endParaRPr lang="en-IE" dirty="0"/>
          </a:p>
        </p:txBody>
      </p:sp>
      <p:sp>
        <p:nvSpPr>
          <p:cNvPr id="3" name="Content Placeholder 2"/>
          <p:cNvSpPr>
            <a:spLocks noGrp="1"/>
          </p:cNvSpPr>
          <p:nvPr>
            <p:ph idx="1"/>
          </p:nvPr>
        </p:nvSpPr>
        <p:spPr>
          <a:xfrm>
            <a:off x="1295401" y="2556932"/>
            <a:ext cx="9808028" cy="3687114"/>
          </a:xfrm>
        </p:spPr>
        <p:txBody>
          <a:bodyPr>
            <a:normAutofit fontScale="92500"/>
          </a:bodyPr>
          <a:lstStyle/>
          <a:p>
            <a:r>
              <a:rPr lang="en-IE" dirty="0"/>
              <a:t>The world faces global challenges, which require global </a:t>
            </a:r>
            <a:r>
              <a:rPr lang="en-IE" dirty="0" smtClean="0"/>
              <a:t>solutions……It </a:t>
            </a:r>
            <a:r>
              <a:rPr lang="en-IE" dirty="0"/>
              <a:t>requires transforming the way people think and act. Education must fully assume its central role in helping people to </a:t>
            </a:r>
            <a:r>
              <a:rPr lang="en-IE" b="1" dirty="0"/>
              <a:t>forge more just, peaceful, tolerant and inclusive societies.</a:t>
            </a:r>
            <a:r>
              <a:rPr lang="en-IE" dirty="0"/>
              <a:t> It is not enough for education to produce individuals who can read, write and count. Education must be transformative and bring shared values to life. It must cultivate an </a:t>
            </a:r>
            <a:r>
              <a:rPr lang="en-IE" b="1" dirty="0"/>
              <a:t>active care for the world </a:t>
            </a:r>
            <a:r>
              <a:rPr lang="en-IE" dirty="0"/>
              <a:t>and for those with whom we share it. Education must also be relevant in answering the big questions of the day. It must give people the understanding, skills and values they need to cooperate in resolving the interconnected challenges of the 21st </a:t>
            </a:r>
            <a:r>
              <a:rPr lang="en-IE" dirty="0" smtClean="0"/>
              <a:t>century’ </a:t>
            </a:r>
            <a:r>
              <a:rPr lang="en-IE" dirty="0"/>
              <a:t>(GEFI, http://www.unesco.org/new/en/gefi/priorities/global-citizenship</a:t>
            </a:r>
            <a:r>
              <a:rPr lang="en-IE" dirty="0" smtClean="0"/>
              <a:t>/ ) </a:t>
            </a:r>
            <a:endParaRPr lang="en-IE" dirty="0"/>
          </a:p>
          <a:p>
            <a:endParaRPr lang="en-IE" dirty="0"/>
          </a:p>
        </p:txBody>
      </p:sp>
    </p:spTree>
    <p:extLst>
      <p:ext uri="{BB962C8B-B14F-4D97-AF65-F5344CB8AC3E}">
        <p14:creationId xmlns:p14="http://schemas.microsoft.com/office/powerpoint/2010/main" val="2013319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Global Citizenship</a:t>
            </a:r>
            <a:endParaRPr lang="en-IE" dirty="0"/>
          </a:p>
        </p:txBody>
      </p:sp>
      <p:sp>
        <p:nvSpPr>
          <p:cNvPr id="3" name="Content Placeholder 2"/>
          <p:cNvSpPr>
            <a:spLocks noGrp="1"/>
          </p:cNvSpPr>
          <p:nvPr>
            <p:ph idx="1"/>
          </p:nvPr>
        </p:nvSpPr>
        <p:spPr/>
        <p:txBody>
          <a:bodyPr/>
          <a:lstStyle/>
          <a:p>
            <a:r>
              <a:rPr lang="en-IE" dirty="0" smtClean="0"/>
              <a:t>“a global </a:t>
            </a:r>
            <a:r>
              <a:rPr lang="en-IE" dirty="0"/>
              <a:t>citizen is someone who identifies with being part of an emerging world community and whose actions contribute to building this community’s values and practices</a:t>
            </a:r>
            <a:r>
              <a:rPr lang="en-IE" dirty="0" smtClean="0"/>
              <a:t>.” (</a:t>
            </a:r>
            <a:r>
              <a:rPr lang="en-IE" dirty="0" smtClean="0">
                <a:hlinkClick r:id="rId2"/>
              </a:rPr>
              <a:t>Israel</a:t>
            </a:r>
            <a:r>
              <a:rPr lang="en-IE" dirty="0" smtClean="0"/>
              <a:t>, 2012)</a:t>
            </a:r>
          </a:p>
          <a:p>
            <a:endParaRPr lang="en-IE" dirty="0"/>
          </a:p>
          <a:p>
            <a:r>
              <a:rPr lang="en-IE" dirty="0" smtClean="0"/>
              <a:t>“It </a:t>
            </a:r>
            <a:r>
              <a:rPr lang="en-IE" dirty="0"/>
              <a:t>is a way of living that recognises our world is an increasingly complex web of connections and interdependencies. One in which our choices and actions may have repercussions for people and communities locally, nationally or </a:t>
            </a:r>
            <a:r>
              <a:rPr lang="en-IE" dirty="0" smtClean="0"/>
              <a:t>internationally” (IDEAS for Global Citizenship).</a:t>
            </a:r>
            <a:endParaRPr lang="en-IE" dirty="0"/>
          </a:p>
        </p:txBody>
      </p:sp>
    </p:spTree>
    <p:extLst>
      <p:ext uri="{BB962C8B-B14F-4D97-AF65-F5344CB8AC3E}">
        <p14:creationId xmlns:p14="http://schemas.microsoft.com/office/powerpoint/2010/main" val="3543465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A Global Citizen is someone who</a:t>
            </a:r>
            <a:r>
              <a:rPr lang="en-IE" dirty="0" smtClean="0"/>
              <a:t>:</a:t>
            </a:r>
            <a:endParaRPr lang="en-IE" dirty="0"/>
          </a:p>
        </p:txBody>
      </p:sp>
      <p:sp>
        <p:nvSpPr>
          <p:cNvPr id="3" name="Content Placeholder 2"/>
          <p:cNvSpPr>
            <a:spLocks noGrp="1"/>
          </p:cNvSpPr>
          <p:nvPr>
            <p:ph idx="1"/>
          </p:nvPr>
        </p:nvSpPr>
        <p:spPr/>
        <p:txBody>
          <a:bodyPr>
            <a:normAutofit/>
          </a:bodyPr>
          <a:lstStyle/>
          <a:p>
            <a:pPr lvl="1"/>
            <a:r>
              <a:rPr lang="en-IE" dirty="0" smtClean="0"/>
              <a:t>is </a:t>
            </a:r>
            <a:r>
              <a:rPr lang="en-IE" dirty="0"/>
              <a:t>aware of the wider world and has a sense of their own role as a world citizen</a:t>
            </a:r>
          </a:p>
          <a:p>
            <a:pPr lvl="1"/>
            <a:r>
              <a:rPr lang="en-IE" dirty="0"/>
              <a:t>respects and values diversity</a:t>
            </a:r>
          </a:p>
          <a:p>
            <a:pPr lvl="1"/>
            <a:r>
              <a:rPr lang="en-IE" dirty="0"/>
              <a:t>has an understanding of how the world works</a:t>
            </a:r>
          </a:p>
          <a:p>
            <a:pPr lvl="1"/>
            <a:r>
              <a:rPr lang="en-IE" dirty="0"/>
              <a:t>is outraged by social injustice</a:t>
            </a:r>
          </a:p>
          <a:p>
            <a:pPr lvl="1"/>
            <a:r>
              <a:rPr lang="en-IE" dirty="0"/>
              <a:t>participates in the community at a range of levels, from the local to the global</a:t>
            </a:r>
          </a:p>
          <a:p>
            <a:pPr lvl="1"/>
            <a:r>
              <a:rPr lang="en-IE" dirty="0"/>
              <a:t>is willing to act to make the world a more equitable and sustainable place</a:t>
            </a:r>
          </a:p>
          <a:p>
            <a:pPr lvl="1"/>
            <a:r>
              <a:rPr lang="en-IE" dirty="0"/>
              <a:t>takes responsibility for their actions.</a:t>
            </a:r>
          </a:p>
          <a:p>
            <a:endParaRPr lang="en-IE" dirty="0"/>
          </a:p>
        </p:txBody>
      </p:sp>
    </p:spTree>
    <p:extLst>
      <p:ext uri="{BB962C8B-B14F-4D97-AF65-F5344CB8AC3E}">
        <p14:creationId xmlns:p14="http://schemas.microsoft.com/office/powerpoint/2010/main" val="1881756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Global Citizenship</a:t>
            </a:r>
            <a:endParaRPr lang="en-IE" dirty="0"/>
          </a:p>
        </p:txBody>
      </p:sp>
      <p:pic>
        <p:nvPicPr>
          <p:cNvPr id="4" name="Content Placeholder 3"/>
          <p:cNvPicPr>
            <a:picLocks noGrp="1" noChangeAspect="1"/>
          </p:cNvPicPr>
          <p:nvPr>
            <p:ph idx="1"/>
          </p:nvPr>
        </p:nvPicPr>
        <p:blipFill>
          <a:blip r:embed="rId2"/>
          <a:stretch>
            <a:fillRect/>
          </a:stretch>
        </p:blipFill>
        <p:spPr>
          <a:xfrm>
            <a:off x="1447016" y="2157339"/>
            <a:ext cx="9297967" cy="4255313"/>
          </a:xfrm>
          <a:prstGeom prst="rect">
            <a:avLst/>
          </a:prstGeom>
        </p:spPr>
      </p:pic>
    </p:spTree>
    <p:extLst>
      <p:ext uri="{BB962C8B-B14F-4D97-AF65-F5344CB8AC3E}">
        <p14:creationId xmlns:p14="http://schemas.microsoft.com/office/powerpoint/2010/main" val="4101418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4" name="Content Placeholder 3"/>
          <p:cNvPicPr>
            <a:picLocks noGrp="1" noChangeAspect="1"/>
          </p:cNvPicPr>
          <p:nvPr>
            <p:ph idx="1"/>
          </p:nvPr>
        </p:nvPicPr>
        <p:blipFill>
          <a:blip r:embed="rId2"/>
          <a:stretch>
            <a:fillRect/>
          </a:stretch>
        </p:blipFill>
        <p:spPr>
          <a:xfrm>
            <a:off x="1093391" y="627061"/>
            <a:ext cx="10005217" cy="6120696"/>
          </a:xfrm>
          <a:prstGeom prst="rect">
            <a:avLst/>
          </a:prstGeom>
        </p:spPr>
      </p:pic>
    </p:spTree>
    <p:extLst>
      <p:ext uri="{BB962C8B-B14F-4D97-AF65-F5344CB8AC3E}">
        <p14:creationId xmlns:p14="http://schemas.microsoft.com/office/powerpoint/2010/main" val="1260518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Task </a:t>
            </a:r>
            <a:endParaRPr lang="en-IE" dirty="0"/>
          </a:p>
        </p:txBody>
      </p:sp>
      <p:sp>
        <p:nvSpPr>
          <p:cNvPr id="3" name="Content Placeholder 2"/>
          <p:cNvSpPr>
            <a:spLocks noGrp="1"/>
          </p:cNvSpPr>
          <p:nvPr>
            <p:ph idx="1"/>
          </p:nvPr>
        </p:nvSpPr>
        <p:spPr/>
        <p:txBody>
          <a:bodyPr/>
          <a:lstStyle/>
          <a:p>
            <a:r>
              <a:rPr lang="en-IE" dirty="0" smtClean="0"/>
              <a:t>Lets return to our task on ESD (content, topics, pedagogical approaches)</a:t>
            </a:r>
          </a:p>
          <a:p>
            <a:endParaRPr lang="en-IE" dirty="0"/>
          </a:p>
          <a:p>
            <a:r>
              <a:rPr lang="en-IE" dirty="0" smtClean="0"/>
              <a:t>What additions/changes would you make to this chart in terms of Global Citizenship? How do you perceive the relationship between ESD and Global Citizenship? </a:t>
            </a:r>
            <a:endParaRPr lang="en-IE" dirty="0"/>
          </a:p>
        </p:txBody>
      </p:sp>
    </p:spTree>
    <p:extLst>
      <p:ext uri="{BB962C8B-B14F-4D97-AF65-F5344CB8AC3E}">
        <p14:creationId xmlns:p14="http://schemas.microsoft.com/office/powerpoint/2010/main" val="4188022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What is Development?</a:t>
            </a:r>
            <a:endParaRPr lang="en-IE" dirty="0"/>
          </a:p>
        </p:txBody>
      </p:sp>
      <p:pic>
        <p:nvPicPr>
          <p:cNvPr id="5" name="Content Placeholder 4"/>
          <p:cNvPicPr>
            <a:picLocks noGrp="1" noChangeAspect="1"/>
          </p:cNvPicPr>
          <p:nvPr>
            <p:ph sz="half" idx="1"/>
          </p:nvPr>
        </p:nvPicPr>
        <p:blipFill>
          <a:blip r:embed="rId2"/>
          <a:stretch>
            <a:fillRect/>
          </a:stretch>
        </p:blipFill>
        <p:spPr>
          <a:xfrm>
            <a:off x="974065" y="2828916"/>
            <a:ext cx="4656173" cy="2225969"/>
          </a:xfrm>
          <a:prstGeom prst="rect">
            <a:avLst/>
          </a:prstGeom>
        </p:spPr>
      </p:pic>
      <p:pic>
        <p:nvPicPr>
          <p:cNvPr id="6" name="Content Placeholder 5"/>
          <p:cNvPicPr>
            <a:picLocks noGrp="1" noChangeAspect="1"/>
          </p:cNvPicPr>
          <p:nvPr>
            <p:ph sz="half" idx="2"/>
          </p:nvPr>
        </p:nvPicPr>
        <p:blipFill>
          <a:blip r:embed="rId3"/>
          <a:stretch>
            <a:fillRect/>
          </a:stretch>
        </p:blipFill>
        <p:spPr>
          <a:xfrm>
            <a:off x="6181725" y="2887358"/>
            <a:ext cx="4718050" cy="2656497"/>
          </a:xfrm>
          <a:prstGeom prst="rect">
            <a:avLst/>
          </a:prstGeom>
        </p:spPr>
      </p:pic>
    </p:spTree>
    <p:extLst>
      <p:ext uri="{BB962C8B-B14F-4D97-AF65-F5344CB8AC3E}">
        <p14:creationId xmlns:p14="http://schemas.microsoft.com/office/powerpoint/2010/main" val="3964504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9813"/>
          </a:xfrm>
        </p:spPr>
        <p:txBody>
          <a:bodyPr/>
          <a:lstStyle/>
          <a:p>
            <a:r>
              <a:rPr lang="en-IE" dirty="0" smtClean="0"/>
              <a:t>1. What is Development?</a:t>
            </a:r>
            <a:endParaRPr lang="en-IE" dirty="0"/>
          </a:p>
        </p:txBody>
      </p:sp>
      <p:sp>
        <p:nvSpPr>
          <p:cNvPr id="4" name="TextBox 3"/>
          <p:cNvSpPr txBox="1"/>
          <p:nvPr/>
        </p:nvSpPr>
        <p:spPr>
          <a:xfrm>
            <a:off x="1349949" y="1906770"/>
            <a:ext cx="2097024" cy="95410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IE" sz="2800" dirty="0" smtClean="0"/>
              <a:t>Quality Education</a:t>
            </a:r>
            <a:endParaRPr lang="en-IE" sz="2800" dirty="0"/>
          </a:p>
        </p:txBody>
      </p:sp>
      <p:sp>
        <p:nvSpPr>
          <p:cNvPr id="12" name="TextBox 11"/>
          <p:cNvSpPr txBox="1"/>
          <p:nvPr/>
        </p:nvSpPr>
        <p:spPr>
          <a:xfrm>
            <a:off x="3652182" y="1906771"/>
            <a:ext cx="2097024" cy="95410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IE" sz="2800" dirty="0" smtClean="0"/>
              <a:t>Freedom for all</a:t>
            </a:r>
            <a:endParaRPr lang="en-IE" sz="2800" dirty="0"/>
          </a:p>
        </p:txBody>
      </p:sp>
      <p:sp>
        <p:nvSpPr>
          <p:cNvPr id="13" name="TextBox 12"/>
          <p:cNvSpPr txBox="1"/>
          <p:nvPr/>
        </p:nvSpPr>
        <p:spPr>
          <a:xfrm>
            <a:off x="3272922" y="2993340"/>
            <a:ext cx="2097024" cy="95410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IE" sz="2800" dirty="0" smtClean="0"/>
              <a:t>Political Stability</a:t>
            </a:r>
            <a:endParaRPr lang="en-IE" sz="2800" dirty="0"/>
          </a:p>
        </p:txBody>
      </p:sp>
      <p:sp>
        <p:nvSpPr>
          <p:cNvPr id="14" name="TextBox 13"/>
          <p:cNvSpPr txBox="1"/>
          <p:nvPr/>
        </p:nvSpPr>
        <p:spPr>
          <a:xfrm>
            <a:off x="5749206" y="3022617"/>
            <a:ext cx="2097024" cy="95410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IE" sz="2800" dirty="0" smtClean="0"/>
              <a:t>Food Security</a:t>
            </a:r>
            <a:endParaRPr lang="en-IE" sz="2800" dirty="0"/>
          </a:p>
        </p:txBody>
      </p:sp>
      <p:sp>
        <p:nvSpPr>
          <p:cNvPr id="15" name="TextBox 14"/>
          <p:cNvSpPr txBox="1"/>
          <p:nvPr/>
        </p:nvSpPr>
        <p:spPr>
          <a:xfrm>
            <a:off x="1394607" y="4148504"/>
            <a:ext cx="2097024" cy="95410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IE" sz="2800" dirty="0" smtClean="0"/>
              <a:t>Energy Security</a:t>
            </a:r>
            <a:endParaRPr lang="en-IE" sz="2800" dirty="0"/>
          </a:p>
        </p:txBody>
      </p:sp>
      <p:sp>
        <p:nvSpPr>
          <p:cNvPr id="16" name="TextBox 15"/>
          <p:cNvSpPr txBox="1"/>
          <p:nvPr/>
        </p:nvSpPr>
        <p:spPr>
          <a:xfrm>
            <a:off x="6767656" y="4168583"/>
            <a:ext cx="2097024" cy="95410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IE" sz="2800" dirty="0" smtClean="0"/>
              <a:t>Stable Economy</a:t>
            </a:r>
            <a:endParaRPr lang="en-IE" sz="2800" dirty="0"/>
          </a:p>
        </p:txBody>
      </p:sp>
      <p:sp>
        <p:nvSpPr>
          <p:cNvPr id="17" name="TextBox 16"/>
          <p:cNvSpPr txBox="1"/>
          <p:nvPr/>
        </p:nvSpPr>
        <p:spPr>
          <a:xfrm>
            <a:off x="6159624" y="1906771"/>
            <a:ext cx="2097024" cy="95410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IE" sz="2800" dirty="0" smtClean="0"/>
              <a:t>Social Supports</a:t>
            </a:r>
            <a:endParaRPr lang="en-IE" sz="2800" dirty="0"/>
          </a:p>
        </p:txBody>
      </p:sp>
      <p:sp>
        <p:nvSpPr>
          <p:cNvPr id="18" name="TextBox 17"/>
          <p:cNvSpPr txBox="1"/>
          <p:nvPr/>
        </p:nvSpPr>
        <p:spPr>
          <a:xfrm>
            <a:off x="8225490" y="3022618"/>
            <a:ext cx="2097024" cy="95410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IE" sz="2800" dirty="0" smtClean="0"/>
              <a:t>Peace &amp; Security</a:t>
            </a:r>
            <a:endParaRPr lang="en-IE" sz="2800" dirty="0"/>
          </a:p>
        </p:txBody>
      </p:sp>
      <p:sp>
        <p:nvSpPr>
          <p:cNvPr id="19" name="TextBox 18"/>
          <p:cNvSpPr txBox="1"/>
          <p:nvPr/>
        </p:nvSpPr>
        <p:spPr>
          <a:xfrm>
            <a:off x="3966506" y="4168583"/>
            <a:ext cx="2420112" cy="95410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IE" sz="2800" dirty="0" smtClean="0"/>
              <a:t>Good Infrastructure</a:t>
            </a:r>
            <a:endParaRPr lang="en-IE" sz="2800" dirty="0"/>
          </a:p>
        </p:txBody>
      </p:sp>
      <p:sp>
        <p:nvSpPr>
          <p:cNvPr id="20" name="TextBox 19"/>
          <p:cNvSpPr txBox="1"/>
          <p:nvPr/>
        </p:nvSpPr>
        <p:spPr>
          <a:xfrm>
            <a:off x="1610361" y="5284431"/>
            <a:ext cx="2486490" cy="95410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IE" sz="2800" dirty="0" smtClean="0"/>
              <a:t>Employment Opportunities</a:t>
            </a:r>
          </a:p>
        </p:txBody>
      </p:sp>
      <p:sp>
        <p:nvSpPr>
          <p:cNvPr id="21" name="TextBox 20"/>
          <p:cNvSpPr txBox="1"/>
          <p:nvPr/>
        </p:nvSpPr>
        <p:spPr>
          <a:xfrm>
            <a:off x="4344732" y="5284431"/>
            <a:ext cx="2097024" cy="95410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IE" sz="2800" dirty="0" smtClean="0"/>
              <a:t>Water, Sanitation</a:t>
            </a:r>
            <a:endParaRPr lang="en-IE" sz="2800" dirty="0"/>
          </a:p>
        </p:txBody>
      </p:sp>
      <p:sp>
        <p:nvSpPr>
          <p:cNvPr id="22" name="TextBox 21"/>
          <p:cNvSpPr txBox="1"/>
          <p:nvPr/>
        </p:nvSpPr>
        <p:spPr>
          <a:xfrm>
            <a:off x="6771978" y="5284430"/>
            <a:ext cx="2097024" cy="95410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IE" sz="2800" dirty="0" smtClean="0"/>
              <a:t>Health Services</a:t>
            </a:r>
            <a:endParaRPr lang="en-IE" sz="2800" dirty="0"/>
          </a:p>
        </p:txBody>
      </p:sp>
      <p:sp>
        <p:nvSpPr>
          <p:cNvPr id="23" name="TextBox 22"/>
          <p:cNvSpPr txBox="1"/>
          <p:nvPr/>
        </p:nvSpPr>
        <p:spPr>
          <a:xfrm>
            <a:off x="884125" y="2974103"/>
            <a:ext cx="2309007" cy="95410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IE" sz="2800" dirty="0" smtClean="0"/>
              <a:t>Production &amp; Consumption</a:t>
            </a:r>
            <a:endParaRPr lang="en-IE" sz="2800" dirty="0"/>
          </a:p>
        </p:txBody>
      </p:sp>
      <p:sp>
        <p:nvSpPr>
          <p:cNvPr id="24" name="TextBox 23"/>
          <p:cNvSpPr txBox="1"/>
          <p:nvPr/>
        </p:nvSpPr>
        <p:spPr>
          <a:xfrm>
            <a:off x="9144699" y="4158545"/>
            <a:ext cx="2097024" cy="95410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IE" sz="2800" dirty="0" smtClean="0"/>
              <a:t>Opportunity for all</a:t>
            </a:r>
            <a:endParaRPr lang="en-IE" sz="2800" dirty="0"/>
          </a:p>
        </p:txBody>
      </p:sp>
    </p:spTree>
    <p:extLst>
      <p:ext uri="{BB962C8B-B14F-4D97-AF65-F5344CB8AC3E}">
        <p14:creationId xmlns:p14="http://schemas.microsoft.com/office/powerpoint/2010/main" val="3436879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9813"/>
          </a:xfrm>
        </p:spPr>
        <p:txBody>
          <a:bodyPr>
            <a:normAutofit/>
          </a:bodyPr>
          <a:lstStyle/>
          <a:p>
            <a:r>
              <a:rPr lang="en-IE" dirty="0"/>
              <a:t>2</a:t>
            </a:r>
            <a:r>
              <a:rPr lang="en-IE" dirty="0" smtClean="0"/>
              <a:t>. What is ‘Sustainable Development’?</a:t>
            </a:r>
            <a:endParaRPr lang="en-IE" dirty="0"/>
          </a:p>
        </p:txBody>
      </p:sp>
      <p:sp>
        <p:nvSpPr>
          <p:cNvPr id="3" name="TextBox 2"/>
          <p:cNvSpPr txBox="1"/>
          <p:nvPr/>
        </p:nvSpPr>
        <p:spPr>
          <a:xfrm>
            <a:off x="855023" y="2096549"/>
            <a:ext cx="8015845" cy="3416320"/>
          </a:xfrm>
          <a:prstGeom prst="rect">
            <a:avLst/>
          </a:prstGeom>
          <a:noFill/>
        </p:spPr>
        <p:txBody>
          <a:bodyPr wrap="square" rtlCol="0">
            <a:spAutoFit/>
          </a:bodyPr>
          <a:lstStyle/>
          <a:p>
            <a:endParaRPr lang="en-IE" dirty="0"/>
          </a:p>
          <a:p>
            <a:r>
              <a:rPr lang="en-IE" sz="3600" dirty="0" smtClean="0"/>
              <a:t>“Development that </a:t>
            </a:r>
            <a:r>
              <a:rPr lang="en-GB" sz="3600" dirty="0" smtClean="0"/>
              <a:t>meets </a:t>
            </a:r>
            <a:r>
              <a:rPr lang="en-GB" sz="3600" dirty="0"/>
              <a:t>the needs of the present without compromising the ability of future generations to meet their own needs” </a:t>
            </a:r>
            <a:endParaRPr lang="en-GB" sz="3600" dirty="0" smtClean="0"/>
          </a:p>
          <a:p>
            <a:endParaRPr lang="en-GB" dirty="0" smtClean="0"/>
          </a:p>
          <a:p>
            <a:pPr algn="r"/>
            <a:r>
              <a:rPr lang="en-GB" dirty="0" smtClean="0"/>
              <a:t>World Commission on Environment and Development, 1987</a:t>
            </a:r>
            <a:endParaRPr lang="en-IE" dirty="0"/>
          </a:p>
          <a:p>
            <a:endParaRPr lang="en-IE" dirty="0"/>
          </a:p>
        </p:txBody>
      </p:sp>
    </p:spTree>
    <p:extLst>
      <p:ext uri="{BB962C8B-B14F-4D97-AF65-F5344CB8AC3E}">
        <p14:creationId xmlns:p14="http://schemas.microsoft.com/office/powerpoint/2010/main" val="3850479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9813"/>
          </a:xfrm>
        </p:spPr>
        <p:txBody>
          <a:bodyPr>
            <a:normAutofit/>
          </a:bodyPr>
          <a:lstStyle/>
          <a:p>
            <a:r>
              <a:rPr lang="en-IE" dirty="0"/>
              <a:t>2</a:t>
            </a:r>
            <a:r>
              <a:rPr lang="en-IE" dirty="0" smtClean="0"/>
              <a:t>. What is ‘Sustainable Development’?</a:t>
            </a:r>
            <a:endParaRPr lang="en-IE" dirty="0"/>
          </a:p>
        </p:txBody>
      </p:sp>
      <p:sp>
        <p:nvSpPr>
          <p:cNvPr id="3" name="TextBox 2"/>
          <p:cNvSpPr txBox="1"/>
          <p:nvPr/>
        </p:nvSpPr>
        <p:spPr>
          <a:xfrm>
            <a:off x="855023" y="1389413"/>
            <a:ext cx="9154609" cy="5447645"/>
          </a:xfrm>
          <a:prstGeom prst="rect">
            <a:avLst/>
          </a:prstGeom>
          <a:noFill/>
        </p:spPr>
        <p:txBody>
          <a:bodyPr wrap="square" rtlCol="0">
            <a:spAutoFit/>
          </a:bodyPr>
          <a:lstStyle/>
          <a:p>
            <a:r>
              <a:rPr lang="en-IE" dirty="0" smtClean="0"/>
              <a:t>A Brief History</a:t>
            </a:r>
          </a:p>
          <a:p>
            <a:endParaRPr lang="en-IE" dirty="0" smtClean="0"/>
          </a:p>
          <a:p>
            <a:endParaRPr lang="en-IE" dirty="0"/>
          </a:p>
          <a:p>
            <a:endParaRPr lang="en-IE" dirty="0"/>
          </a:p>
          <a:p>
            <a:r>
              <a:rPr lang="en-IE" sz="2000" dirty="0" smtClean="0"/>
              <a:t>1972 – UN Conference on Human Environment (Stockholm) &amp; EE</a:t>
            </a:r>
          </a:p>
          <a:p>
            <a:r>
              <a:rPr lang="en-GB" sz="2000" dirty="0" smtClean="0"/>
              <a:t>1974 – UN Declaration </a:t>
            </a:r>
            <a:r>
              <a:rPr lang="en-GB" sz="2000" dirty="0"/>
              <a:t>on the New International Economic Order </a:t>
            </a:r>
            <a:endParaRPr lang="en-GB" sz="2000" dirty="0" smtClean="0"/>
          </a:p>
          <a:p>
            <a:r>
              <a:rPr lang="en-GB" sz="2000" dirty="0" smtClean="0"/>
              <a:t>1975 - </a:t>
            </a:r>
            <a:r>
              <a:rPr lang="en-GB" sz="2000" dirty="0"/>
              <a:t>Belgrade Charter </a:t>
            </a:r>
            <a:r>
              <a:rPr lang="en-GB" sz="2000" dirty="0" smtClean="0"/>
              <a:t>produced a framework </a:t>
            </a:r>
            <a:r>
              <a:rPr lang="en-GB" sz="2000" dirty="0"/>
              <a:t>for Environmental </a:t>
            </a:r>
            <a:r>
              <a:rPr lang="en-GB" sz="2000" dirty="0" smtClean="0"/>
              <a:t>Education</a:t>
            </a:r>
            <a:endParaRPr lang="en-IE" sz="2000" dirty="0" smtClean="0"/>
          </a:p>
          <a:p>
            <a:r>
              <a:rPr lang="en-IE" sz="2000" dirty="0" smtClean="0"/>
              <a:t>1977 – </a:t>
            </a:r>
            <a:r>
              <a:rPr lang="en-IE" sz="2000" dirty="0" err="1" smtClean="0"/>
              <a:t>Tiblisi</a:t>
            </a:r>
            <a:r>
              <a:rPr lang="en-IE" sz="2000" dirty="0" smtClean="0"/>
              <a:t> Declaration</a:t>
            </a:r>
          </a:p>
          <a:p>
            <a:r>
              <a:rPr lang="en-IE" sz="2000" dirty="0" smtClean="0"/>
              <a:t>1980 - </a:t>
            </a:r>
            <a:r>
              <a:rPr lang="en-GB" sz="2000" dirty="0"/>
              <a:t>World Conservation </a:t>
            </a:r>
            <a:r>
              <a:rPr lang="en-GB" sz="2000" dirty="0" smtClean="0"/>
              <a:t>Strategy</a:t>
            </a:r>
          </a:p>
          <a:p>
            <a:r>
              <a:rPr lang="en-GB" sz="2000" dirty="0" smtClean="0"/>
              <a:t>1987 – The World Commission on the Environment and Development             </a:t>
            </a:r>
          </a:p>
          <a:p>
            <a:r>
              <a:rPr lang="en-GB" sz="2000" dirty="0"/>
              <a:t> </a:t>
            </a:r>
            <a:r>
              <a:rPr lang="en-GB" sz="2000" dirty="0" smtClean="0"/>
              <a:t>         &amp; </a:t>
            </a:r>
            <a:r>
              <a:rPr lang="en-GB" sz="2000" i="1" dirty="0" smtClean="0"/>
              <a:t>Our Common Future</a:t>
            </a:r>
            <a:endParaRPr lang="en-IE" sz="2000" i="1" dirty="0"/>
          </a:p>
          <a:p>
            <a:r>
              <a:rPr lang="en-IE" sz="2000" dirty="0" smtClean="0"/>
              <a:t>1992 – </a:t>
            </a:r>
            <a:r>
              <a:rPr lang="en-GB" sz="2000" dirty="0" smtClean="0"/>
              <a:t>UN </a:t>
            </a:r>
            <a:r>
              <a:rPr lang="en-GB" sz="2000" dirty="0"/>
              <a:t>Conference on Environment and Development (UNCED), </a:t>
            </a:r>
            <a:endParaRPr lang="en-GB" sz="2000" dirty="0" smtClean="0"/>
          </a:p>
          <a:p>
            <a:r>
              <a:rPr lang="en-GB" sz="2000" dirty="0"/>
              <a:t>	</a:t>
            </a:r>
            <a:r>
              <a:rPr lang="en-GB" sz="2000" dirty="0" smtClean="0"/>
              <a:t>    or Earth Summit (Rio </a:t>
            </a:r>
            <a:r>
              <a:rPr lang="en-GB" sz="2000" dirty="0"/>
              <a:t>de </a:t>
            </a:r>
            <a:r>
              <a:rPr lang="en-GB" sz="2000" dirty="0" smtClean="0"/>
              <a:t>Janeiro) &amp; Agenda 21 </a:t>
            </a:r>
          </a:p>
          <a:p>
            <a:r>
              <a:rPr lang="en-GB" sz="2000" dirty="0" smtClean="0"/>
              <a:t>2002 - World </a:t>
            </a:r>
            <a:r>
              <a:rPr lang="en-GB" sz="2000" dirty="0"/>
              <a:t>Summit on Sustainable Development (WSSD) in </a:t>
            </a:r>
            <a:r>
              <a:rPr lang="en-GB" sz="2000" dirty="0" err="1" smtClean="0"/>
              <a:t>J’burg</a:t>
            </a:r>
            <a:endParaRPr lang="en-GB" sz="2000" dirty="0" smtClean="0"/>
          </a:p>
          <a:p>
            <a:r>
              <a:rPr lang="en-GB" sz="2000" dirty="0" smtClean="0"/>
              <a:t>2006 – UN Decade of Education for Sustainable Development </a:t>
            </a:r>
            <a:r>
              <a:rPr lang="en-GB" sz="2000" i="1" dirty="0" smtClean="0"/>
              <a:t>&amp; MDGs</a:t>
            </a:r>
          </a:p>
          <a:p>
            <a:r>
              <a:rPr lang="en-GB" sz="2000" dirty="0" smtClean="0"/>
              <a:t>2015 – UN Global Action Plan </a:t>
            </a:r>
            <a:r>
              <a:rPr lang="en-GB" sz="2000" i="1" dirty="0" smtClean="0"/>
              <a:t>(&amp; SDGs)</a:t>
            </a:r>
          </a:p>
          <a:p>
            <a:r>
              <a:rPr lang="en-GB" dirty="0" smtClean="0"/>
              <a:t> </a:t>
            </a:r>
            <a:endParaRPr lang="en-IE" dirty="0" smtClean="0"/>
          </a:p>
          <a:p>
            <a:endParaRPr lang="en-IE" dirty="0"/>
          </a:p>
        </p:txBody>
      </p:sp>
    </p:spTree>
    <p:extLst>
      <p:ext uri="{BB962C8B-B14F-4D97-AF65-F5344CB8AC3E}">
        <p14:creationId xmlns:p14="http://schemas.microsoft.com/office/powerpoint/2010/main" val="216714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9813"/>
          </a:xfrm>
        </p:spPr>
        <p:txBody>
          <a:bodyPr>
            <a:normAutofit/>
          </a:bodyPr>
          <a:lstStyle/>
          <a:p>
            <a:r>
              <a:rPr lang="en-IE" dirty="0"/>
              <a:t>2</a:t>
            </a:r>
            <a:r>
              <a:rPr lang="en-IE" dirty="0" smtClean="0"/>
              <a:t>. What is ‘Sustainable Development’?</a:t>
            </a:r>
            <a:endParaRPr lang="en-IE" dirty="0"/>
          </a:p>
        </p:txBody>
      </p:sp>
      <p:sp>
        <p:nvSpPr>
          <p:cNvPr id="3" name="TextBox 2"/>
          <p:cNvSpPr txBox="1"/>
          <p:nvPr/>
        </p:nvSpPr>
        <p:spPr>
          <a:xfrm>
            <a:off x="832212" y="5913912"/>
            <a:ext cx="8015845" cy="1200329"/>
          </a:xfrm>
          <a:prstGeom prst="rect">
            <a:avLst/>
          </a:prstGeom>
          <a:noFill/>
        </p:spPr>
        <p:txBody>
          <a:bodyPr wrap="square" rtlCol="0">
            <a:spAutoFit/>
          </a:bodyPr>
          <a:lstStyle/>
          <a:p>
            <a:r>
              <a:rPr lang="en-IE" dirty="0" smtClean="0"/>
              <a:t>United Nations Sustainable Development Goals (2015 - 2030)</a:t>
            </a:r>
          </a:p>
          <a:p>
            <a:endParaRPr lang="en-IE" dirty="0"/>
          </a:p>
          <a:p>
            <a:endParaRPr lang="en-IE" dirty="0"/>
          </a:p>
          <a:p>
            <a:endParaRPr lang="en-IE" dirty="0"/>
          </a:p>
        </p:txBody>
      </p:sp>
      <p:pic>
        <p:nvPicPr>
          <p:cNvPr id="4" name="Picture 3"/>
          <p:cNvPicPr>
            <a:picLocks noChangeAspect="1"/>
          </p:cNvPicPr>
          <p:nvPr/>
        </p:nvPicPr>
        <p:blipFill>
          <a:blip r:embed="rId3"/>
          <a:stretch>
            <a:fillRect/>
          </a:stretch>
        </p:blipFill>
        <p:spPr>
          <a:xfrm>
            <a:off x="1219271" y="1560553"/>
            <a:ext cx="9675152" cy="4182218"/>
          </a:xfrm>
          <a:prstGeom prst="rect">
            <a:avLst/>
          </a:prstGeom>
        </p:spPr>
      </p:pic>
    </p:spTree>
    <p:extLst>
      <p:ext uri="{BB962C8B-B14F-4D97-AF65-F5344CB8AC3E}">
        <p14:creationId xmlns:p14="http://schemas.microsoft.com/office/powerpoint/2010/main" val="3473909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490794" cy="1320800"/>
          </a:xfrm>
        </p:spPr>
        <p:txBody>
          <a:bodyPr>
            <a:normAutofit/>
          </a:bodyPr>
          <a:lstStyle/>
          <a:p>
            <a:r>
              <a:rPr lang="en-IE" dirty="0"/>
              <a:t>3. Education for Sustainable </a:t>
            </a:r>
            <a:r>
              <a:rPr lang="en-IE" dirty="0" smtClean="0"/>
              <a:t>Development</a:t>
            </a:r>
            <a:endParaRPr lang="en-IE" dirty="0"/>
          </a:p>
        </p:txBody>
      </p:sp>
      <p:sp>
        <p:nvSpPr>
          <p:cNvPr id="3" name="Content Placeholder 2"/>
          <p:cNvSpPr>
            <a:spLocks noGrp="1"/>
          </p:cNvSpPr>
          <p:nvPr>
            <p:ph idx="1"/>
          </p:nvPr>
        </p:nvSpPr>
        <p:spPr>
          <a:xfrm>
            <a:off x="677334" y="2282509"/>
            <a:ext cx="8596668" cy="3880773"/>
          </a:xfrm>
        </p:spPr>
        <p:txBody>
          <a:bodyPr/>
          <a:lstStyle/>
          <a:p>
            <a:endParaRPr lang="en-GB" sz="2400" dirty="0" smtClean="0"/>
          </a:p>
          <a:p>
            <a:r>
              <a:rPr lang="en-GB" sz="2400" dirty="0" smtClean="0"/>
              <a:t>“</a:t>
            </a:r>
            <a:r>
              <a:rPr lang="en-GB" sz="2400" dirty="0"/>
              <a:t>By 2030, ensure that all learners acquire the knowledge and skills needed to promote </a:t>
            </a:r>
            <a:r>
              <a:rPr lang="en-GB" sz="2400" dirty="0">
                <a:solidFill>
                  <a:schemeClr val="accent1"/>
                </a:solidFill>
                <a:latin typeface="+mj-lt"/>
                <a:ea typeface="+mj-ea"/>
                <a:cs typeface="+mj-cs"/>
              </a:rPr>
              <a:t>sustainable development</a:t>
            </a:r>
            <a:r>
              <a:rPr lang="en-GB" sz="2400" dirty="0">
                <a:solidFill>
                  <a:schemeClr val="accent1"/>
                </a:solidFill>
              </a:rPr>
              <a:t>,</a:t>
            </a:r>
            <a:r>
              <a:rPr lang="en-GB" sz="2400" dirty="0"/>
              <a:t> including, among others, through education for sustainable development and sustainable lifestyles, human rights, gender equality, promotion of a culture of peace and non-violence, global citizenship and appreciation of cultural diversity and of culture’s contribution to sustainable development” </a:t>
            </a:r>
            <a:r>
              <a:rPr lang="en-GB" sz="2400" i="1" dirty="0"/>
              <a:t> </a:t>
            </a:r>
            <a:endParaRPr lang="en-GB" sz="2400" i="1" dirty="0" smtClean="0"/>
          </a:p>
          <a:p>
            <a:pPr marL="0" indent="0" algn="r">
              <a:buNone/>
            </a:pPr>
            <a:r>
              <a:rPr lang="en-GB" sz="2400" dirty="0" smtClean="0"/>
              <a:t>(</a:t>
            </a:r>
            <a:r>
              <a:rPr lang="en-GB" sz="2400" dirty="0"/>
              <a:t>United Nations, 2015)</a:t>
            </a:r>
            <a:endParaRPr lang="en-IE" sz="2400" dirty="0"/>
          </a:p>
          <a:p>
            <a:endParaRPr lang="en-IE" dirty="0"/>
          </a:p>
        </p:txBody>
      </p:sp>
      <p:sp>
        <p:nvSpPr>
          <p:cNvPr id="4" name="Rectangle 3"/>
          <p:cNvSpPr/>
          <p:nvPr/>
        </p:nvSpPr>
        <p:spPr>
          <a:xfrm>
            <a:off x="1065610" y="1737123"/>
            <a:ext cx="1980029" cy="461665"/>
          </a:xfrm>
          <a:prstGeom prst="rect">
            <a:avLst/>
          </a:prstGeom>
        </p:spPr>
        <p:txBody>
          <a:bodyPr wrap="none">
            <a:spAutoFit/>
          </a:bodyPr>
          <a:lstStyle/>
          <a:p>
            <a:r>
              <a:rPr lang="en-IE" sz="2400" dirty="0">
                <a:solidFill>
                  <a:schemeClr val="accent1"/>
                </a:solidFill>
                <a:latin typeface="+mj-lt"/>
                <a:ea typeface="+mj-ea"/>
                <a:cs typeface="+mj-cs"/>
              </a:rPr>
              <a:t>SDG Goal 4.7</a:t>
            </a:r>
          </a:p>
        </p:txBody>
      </p:sp>
    </p:spTree>
    <p:extLst>
      <p:ext uri="{BB962C8B-B14F-4D97-AF65-F5344CB8AC3E}">
        <p14:creationId xmlns:p14="http://schemas.microsoft.com/office/powerpoint/2010/main" val="951974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ESD</a:t>
            </a:r>
            <a:endParaRPr lang="en-IE" dirty="0"/>
          </a:p>
        </p:txBody>
      </p:sp>
      <p:sp>
        <p:nvSpPr>
          <p:cNvPr id="3" name="Content Placeholder 2"/>
          <p:cNvSpPr>
            <a:spLocks noGrp="1"/>
          </p:cNvSpPr>
          <p:nvPr>
            <p:ph idx="1"/>
          </p:nvPr>
        </p:nvSpPr>
        <p:spPr>
          <a:xfrm>
            <a:off x="1295402" y="1993187"/>
            <a:ext cx="8853733" cy="3945553"/>
          </a:xfrm>
        </p:spPr>
        <p:txBody>
          <a:bodyPr>
            <a:normAutofit/>
          </a:bodyPr>
          <a:lstStyle/>
          <a:p>
            <a:endParaRPr lang="en-IE" dirty="0" smtClean="0"/>
          </a:p>
          <a:p>
            <a:endParaRPr lang="en-IE" dirty="0" smtClean="0"/>
          </a:p>
          <a:p>
            <a:r>
              <a:rPr lang="en-IE" dirty="0" smtClean="0"/>
              <a:t>ESD </a:t>
            </a:r>
            <a:r>
              <a:rPr lang="en-IE" dirty="0"/>
              <a:t>was first described </a:t>
            </a:r>
            <a:r>
              <a:rPr lang="en-IE" dirty="0" smtClean="0"/>
              <a:t>in Chapter </a:t>
            </a:r>
            <a:r>
              <a:rPr lang="en-IE" dirty="0"/>
              <a:t>36 of </a:t>
            </a:r>
            <a:r>
              <a:rPr lang="en-IE" i="1" dirty="0"/>
              <a:t>Agenda </a:t>
            </a:r>
            <a:r>
              <a:rPr lang="en-IE" i="1" dirty="0" smtClean="0"/>
              <a:t>21 (1992) </a:t>
            </a:r>
            <a:r>
              <a:rPr lang="en-IE" dirty="0" smtClean="0"/>
              <a:t>from Rio</a:t>
            </a:r>
          </a:p>
          <a:p>
            <a:r>
              <a:rPr lang="en-IE" dirty="0" smtClean="0"/>
              <a:t>four </a:t>
            </a:r>
            <a:r>
              <a:rPr lang="en-IE" dirty="0"/>
              <a:t>major thrusts </a:t>
            </a:r>
            <a:endParaRPr lang="en-IE" dirty="0" smtClean="0"/>
          </a:p>
          <a:p>
            <a:pPr lvl="1"/>
            <a:r>
              <a:rPr lang="en-IE" dirty="0" smtClean="0"/>
              <a:t>(1</a:t>
            </a:r>
            <a:r>
              <a:rPr lang="en-IE" dirty="0"/>
              <a:t>) improve basic </a:t>
            </a:r>
            <a:r>
              <a:rPr lang="en-IE" dirty="0" smtClean="0"/>
              <a:t>education</a:t>
            </a:r>
            <a:endParaRPr lang="en-IE" dirty="0"/>
          </a:p>
          <a:p>
            <a:pPr lvl="1"/>
            <a:r>
              <a:rPr lang="en-IE" dirty="0" smtClean="0"/>
              <a:t>(2</a:t>
            </a:r>
            <a:r>
              <a:rPr lang="en-IE" dirty="0"/>
              <a:t>) reorient existing education to address sustainable </a:t>
            </a:r>
            <a:r>
              <a:rPr lang="en-IE" dirty="0" smtClean="0"/>
              <a:t>development</a:t>
            </a:r>
            <a:endParaRPr lang="en-IE" dirty="0"/>
          </a:p>
          <a:p>
            <a:pPr lvl="1"/>
            <a:r>
              <a:rPr lang="en-IE" dirty="0" smtClean="0"/>
              <a:t>(3</a:t>
            </a:r>
            <a:r>
              <a:rPr lang="en-IE" dirty="0"/>
              <a:t>) develop public understanding, awareness, and </a:t>
            </a:r>
            <a:endParaRPr lang="en-IE" dirty="0" smtClean="0"/>
          </a:p>
          <a:p>
            <a:pPr lvl="1"/>
            <a:r>
              <a:rPr lang="en-IE" dirty="0" smtClean="0"/>
              <a:t>(</a:t>
            </a:r>
            <a:r>
              <a:rPr lang="en-IE" dirty="0"/>
              <a:t>4) </a:t>
            </a:r>
            <a:r>
              <a:rPr lang="en-IE" dirty="0" smtClean="0"/>
              <a:t>training</a:t>
            </a:r>
            <a:endParaRPr lang="en-IE" dirty="0"/>
          </a:p>
        </p:txBody>
      </p:sp>
      <p:pic>
        <p:nvPicPr>
          <p:cNvPr id="1027" name="Picture 3" descr="C:\Users\mags.liddy\AppData\Local\Microsoft\Windows\Temporary Internet Files\Content.IE5\HCQ3OCOS\MC9000711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2691" y="3007483"/>
            <a:ext cx="2012887" cy="185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6598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189</TotalTime>
  <Words>1365</Words>
  <Application>Microsoft Office PowerPoint</Application>
  <PresentationFormat>Custom</PresentationFormat>
  <Paragraphs>225</Paragraphs>
  <Slides>26</Slides>
  <Notes>11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Organic</vt:lpstr>
      <vt:lpstr>Education for Sustainable Development</vt:lpstr>
      <vt:lpstr>1. What is Development? </vt:lpstr>
      <vt:lpstr>What is Development?</vt:lpstr>
      <vt:lpstr>1. What is Development?</vt:lpstr>
      <vt:lpstr>2. What is ‘Sustainable Development’?</vt:lpstr>
      <vt:lpstr>2. What is ‘Sustainable Development’?</vt:lpstr>
      <vt:lpstr>2. What is ‘Sustainable Development’?</vt:lpstr>
      <vt:lpstr>3. Education for Sustainable Development</vt:lpstr>
      <vt:lpstr>ESD</vt:lpstr>
      <vt:lpstr>PowerPoint Presentation</vt:lpstr>
      <vt:lpstr>PowerPoint Presentation</vt:lpstr>
      <vt:lpstr>Essential ESD skills UNESCO Bangkok</vt:lpstr>
      <vt:lpstr>3. Education for Sustainable Development</vt:lpstr>
      <vt:lpstr>Rejects 3 equal interdependent and mutually reinforcing pillars</vt:lpstr>
      <vt:lpstr>        The Development Compass Rose, TIDE Global Learning, UK </vt:lpstr>
      <vt:lpstr>Task </vt:lpstr>
      <vt:lpstr>PowerPoint Presentation</vt:lpstr>
      <vt:lpstr>It’s not about teaching more, but about teaching differently</vt:lpstr>
      <vt:lpstr>Global Citizenship</vt:lpstr>
      <vt:lpstr>Global citizenship</vt:lpstr>
      <vt:lpstr>Global Citizenship</vt:lpstr>
      <vt:lpstr>Global Citizenship</vt:lpstr>
      <vt:lpstr>A Global Citizen is someone who:</vt:lpstr>
      <vt:lpstr>Global Citizenship</vt:lpstr>
      <vt:lpstr>PowerPoint Presentation</vt:lpstr>
      <vt:lpstr>Task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for Sustainable Development &amp; Global Citizenship</dc:title>
  <dc:creator>Orla McCormack</dc:creator>
  <cp:lastModifiedBy>orla.mccormack</cp:lastModifiedBy>
  <cp:revision>19</cp:revision>
  <dcterms:created xsi:type="dcterms:W3CDTF">2018-02-13T08:49:20Z</dcterms:created>
  <dcterms:modified xsi:type="dcterms:W3CDTF">2018-02-14T10:45:01Z</dcterms:modified>
</cp:coreProperties>
</file>