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4"/>
  </p:handoutMasterIdLst>
  <p:sldIdLst>
    <p:sldId id="256" r:id="rId2"/>
    <p:sldId id="266" r:id="rId3"/>
    <p:sldId id="277" r:id="rId4"/>
    <p:sldId id="261" r:id="rId5"/>
    <p:sldId id="276" r:id="rId6"/>
    <p:sldId id="274" r:id="rId7"/>
    <p:sldId id="273" r:id="rId8"/>
    <p:sldId id="278" r:id="rId9"/>
    <p:sldId id="263" r:id="rId10"/>
    <p:sldId id="262" r:id="rId11"/>
    <p:sldId id="269" r:id="rId12"/>
    <p:sldId id="279" r:id="rId13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4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ABE138-D256-44B3-969A-25D54BE29FD7}" type="datetimeFigureOut">
              <a:rPr lang="en-IE" smtClean="0"/>
              <a:t>07/02/2018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91B3F3-058C-4CAE-945B-C7FDD92BB4C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848537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E03D9-F064-4C75-8C2C-A9A70C1D6C0A}" type="datetimeFigureOut">
              <a:rPr lang="en-IE" smtClean="0"/>
              <a:t>07/02/2018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E2904-0C6C-44FE-B331-0D3B5DB514E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55710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E03D9-F064-4C75-8C2C-A9A70C1D6C0A}" type="datetimeFigureOut">
              <a:rPr lang="en-IE" smtClean="0"/>
              <a:t>07/02/2018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E2904-0C6C-44FE-B331-0D3B5DB514E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20632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E03D9-F064-4C75-8C2C-A9A70C1D6C0A}" type="datetimeFigureOut">
              <a:rPr lang="en-IE" smtClean="0"/>
              <a:t>07/02/2018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E2904-0C6C-44FE-B331-0D3B5DB514E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74754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E03D9-F064-4C75-8C2C-A9A70C1D6C0A}" type="datetimeFigureOut">
              <a:rPr lang="en-IE" smtClean="0"/>
              <a:t>07/02/2018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E2904-0C6C-44FE-B331-0D3B5DB514E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5773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E03D9-F064-4C75-8C2C-A9A70C1D6C0A}" type="datetimeFigureOut">
              <a:rPr lang="en-IE" smtClean="0"/>
              <a:t>07/02/2018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E2904-0C6C-44FE-B331-0D3B5DB514E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86856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E03D9-F064-4C75-8C2C-A9A70C1D6C0A}" type="datetimeFigureOut">
              <a:rPr lang="en-IE" smtClean="0"/>
              <a:t>07/02/2018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E2904-0C6C-44FE-B331-0D3B5DB514E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28405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E03D9-F064-4C75-8C2C-A9A70C1D6C0A}" type="datetimeFigureOut">
              <a:rPr lang="en-IE" smtClean="0"/>
              <a:t>07/02/2018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E2904-0C6C-44FE-B331-0D3B5DB514E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2803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E03D9-F064-4C75-8C2C-A9A70C1D6C0A}" type="datetimeFigureOut">
              <a:rPr lang="en-IE" smtClean="0"/>
              <a:t>07/02/2018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E2904-0C6C-44FE-B331-0D3B5DB514E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4179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E03D9-F064-4C75-8C2C-A9A70C1D6C0A}" type="datetimeFigureOut">
              <a:rPr lang="en-IE" smtClean="0"/>
              <a:t>07/02/2018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E2904-0C6C-44FE-B331-0D3B5DB514E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72977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E03D9-F064-4C75-8C2C-A9A70C1D6C0A}" type="datetimeFigureOut">
              <a:rPr lang="en-IE" smtClean="0"/>
              <a:t>07/02/2018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E2904-0C6C-44FE-B331-0D3B5DB514E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73124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E03D9-F064-4C75-8C2C-A9A70C1D6C0A}" type="datetimeFigureOut">
              <a:rPr lang="en-IE" smtClean="0"/>
              <a:t>07/02/2018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E2904-0C6C-44FE-B331-0D3B5DB514E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30255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6E03D9-F064-4C75-8C2C-A9A70C1D6C0A}" type="datetimeFigureOut">
              <a:rPr lang="en-IE" smtClean="0"/>
              <a:t>07/02/2018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FE2904-0C6C-44FE-B331-0D3B5DB514E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6642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evelopmenteducationreview.com/" TargetMode="External"/><Relationship Id="rId2" Type="http://schemas.openxmlformats.org/officeDocument/2006/relationships/hyperlink" Target="http://www.plymouth.ac.uk/pages/view.asp?page=33481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hyperlink" Target="http://john.huckle.org.uk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4705"/>
            <a:ext cx="7772400" cy="2835746"/>
          </a:xfrm>
        </p:spPr>
        <p:txBody>
          <a:bodyPr>
            <a:normAutofit/>
          </a:bodyPr>
          <a:lstStyle/>
          <a:p>
            <a:r>
              <a:rPr lang="en-IE" dirty="0" smtClean="0"/>
              <a:t>Education for sustainable development:</a:t>
            </a:r>
            <a:br>
              <a:rPr lang="en-IE" dirty="0" smtClean="0"/>
            </a:br>
            <a:r>
              <a:rPr lang="en-GB" dirty="0" smtClean="0"/>
              <a:t>revisiting </a:t>
            </a:r>
            <a:r>
              <a:rPr lang="en-GB" dirty="0"/>
              <a:t>key concepts, principles, ideas, challenges 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IE" dirty="0" smtClean="0"/>
              <a:t>Expanding knowledge and review session</a:t>
            </a:r>
          </a:p>
          <a:p>
            <a:endParaRPr lang="en-IE" dirty="0"/>
          </a:p>
          <a:p>
            <a:r>
              <a:rPr lang="en-IE" dirty="0" smtClean="0"/>
              <a:t>Mags Liddy, PhD candidate, UL</a:t>
            </a:r>
          </a:p>
          <a:p>
            <a:r>
              <a:rPr lang="en-IE" dirty="0" smtClean="0"/>
              <a:t>2-5.30pm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6535538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13" descr="ul logo"/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6275388"/>
            <a:ext cx="1981200" cy="407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21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9750" y="188913"/>
            <a:ext cx="3251200" cy="1143000"/>
          </a:xfrm>
        </p:spPr>
        <p:txBody>
          <a:bodyPr/>
          <a:lstStyle/>
          <a:p>
            <a:pPr eaLnBrk="1" hangingPunct="1"/>
            <a:r>
              <a:rPr lang="en-IE" smtClean="0"/>
              <a:t>It is…</a:t>
            </a:r>
            <a:endParaRPr lang="en-GB" smtClean="0"/>
          </a:p>
        </p:txBody>
      </p:sp>
      <p:sp>
        <p:nvSpPr>
          <p:cNvPr id="49155" name="Text Box 3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1196975"/>
            <a:ext cx="6337300" cy="4862513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90000"/>
              </a:lnSpc>
            </a:pPr>
            <a:r>
              <a:rPr lang="en-IE" sz="3600" smtClean="0"/>
              <a:t> Not about finding out the ‘one truth’</a:t>
            </a:r>
          </a:p>
          <a:p>
            <a:pPr eaLnBrk="1" hangingPunct="1">
              <a:lnSpc>
                <a:spcPct val="90000"/>
              </a:lnSpc>
            </a:pPr>
            <a:r>
              <a:rPr lang="en-IE" sz="3600" smtClean="0"/>
              <a:t>It’s about questioning things that we take for granted… </a:t>
            </a:r>
            <a:r>
              <a:rPr lang="en-IE" sz="3600" b="1" smtClean="0">
                <a:solidFill>
                  <a:srgbClr val="C00000"/>
                </a:solidFill>
              </a:rPr>
              <a:t>critical thinking</a:t>
            </a:r>
          </a:p>
          <a:p>
            <a:pPr eaLnBrk="1" hangingPunct="1">
              <a:lnSpc>
                <a:spcPct val="90000"/>
              </a:lnSpc>
            </a:pPr>
            <a:endParaRPr lang="en-IE" sz="3600" smtClean="0"/>
          </a:p>
          <a:p>
            <a:pPr eaLnBrk="1" hangingPunct="1">
              <a:lnSpc>
                <a:spcPct val="90000"/>
              </a:lnSpc>
            </a:pPr>
            <a:r>
              <a:rPr lang="en-IE" sz="3600" smtClean="0"/>
              <a:t>The process is as important as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IE" sz="3600" smtClean="0"/>
              <a:t>    the end</a:t>
            </a:r>
            <a:r>
              <a:rPr lang="en-IE" sz="3600" b="1" smtClean="0"/>
              <a:t>	… </a:t>
            </a:r>
            <a:r>
              <a:rPr lang="en-IE" sz="3600" b="1" smtClean="0">
                <a:solidFill>
                  <a:srgbClr val="C00000"/>
                </a:solidFill>
              </a:rPr>
              <a:t>active participation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IE" sz="3600" b="1" smtClean="0">
                <a:solidFill>
                  <a:srgbClr val="C00000"/>
                </a:solidFill>
              </a:rPr>
              <a:t> 	in learning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FontTx/>
              <a:buNone/>
            </a:pPr>
            <a:endParaRPr lang="en-GB" sz="2400" b="1" smtClean="0">
              <a:cs typeface="Times New Roman" pitchFamily="18" charset="0"/>
            </a:endParaRPr>
          </a:p>
        </p:txBody>
      </p:sp>
      <p:pic>
        <p:nvPicPr>
          <p:cNvPr id="9221" name="Picture 6" descr="MC900088742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908050"/>
            <a:ext cx="1882775" cy="216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Picture 12" descr="MC900090109[1]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25" y="4173538"/>
            <a:ext cx="2592388" cy="2532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4469658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mags.liddy\AppData\Local\Microsoft\Windows\Temporary Internet Files\Content.IE5\P8NACPAF\MC90007871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1251" y="692696"/>
            <a:ext cx="2251193" cy="5460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5" name="Picture 3" descr="C:\Users\mags.liddy\AppData\Local\Microsoft\Windows\Temporary Internet Files\Content.IE5\9W4AO7PV\MC900434858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507573">
            <a:off x="2177417" y="2132856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C:\Users\mags.liddy\AppData\Local\Microsoft\Windows\Temporary Internet Files\Content.IE5\HCQ3OCOS\MC900197836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000459">
            <a:off x="1567290" y="-36384"/>
            <a:ext cx="1923861" cy="1747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7" name="Picture 5" descr="C:\Users\mags.liddy\AppData\Local\Microsoft\Windows\Temporary Internet Files\Content.IE5\RKZVO50M\MC900048000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215695">
            <a:off x="2051720" y="5013176"/>
            <a:ext cx="1440160" cy="1573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5940152" y="1052736"/>
            <a:ext cx="1830950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IE" sz="5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Head</a:t>
            </a:r>
          </a:p>
          <a:p>
            <a:pPr algn="ctr"/>
            <a:r>
              <a:rPr lang="en-IE" sz="5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Heart</a:t>
            </a:r>
          </a:p>
          <a:p>
            <a:pPr algn="ctr"/>
            <a:r>
              <a:rPr lang="en-IE" sz="5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Feet</a:t>
            </a:r>
            <a:endParaRPr lang="en-IE" sz="54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785083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Resources page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7 </a:t>
            </a:r>
            <a:r>
              <a:rPr lang="en-US" dirty="0"/>
              <a:t>Steps to embedding sustainability in your </a:t>
            </a:r>
            <a:r>
              <a:rPr lang="en-US" dirty="0" smtClean="0"/>
              <a:t>teaching</a:t>
            </a:r>
            <a:r>
              <a:rPr lang="en-US" dirty="0"/>
              <a:t> </a:t>
            </a:r>
            <a:r>
              <a:rPr lang="en-US" u="sng" dirty="0">
                <a:hlinkClick r:id="rId2"/>
              </a:rPr>
              <a:t>http://www.plymouth.ac.uk/pages/view.asp?page=33481</a:t>
            </a:r>
            <a:endParaRPr lang="en-IE" dirty="0"/>
          </a:p>
          <a:p>
            <a:r>
              <a:rPr lang="en-US" i="1" dirty="0"/>
              <a:t>Policy &amp; Practice: A Development Education </a:t>
            </a:r>
            <a:r>
              <a:rPr lang="en-US" i="1" dirty="0" smtClean="0"/>
              <a:t>Review</a:t>
            </a:r>
            <a:r>
              <a:rPr lang="en-US" dirty="0"/>
              <a:t> </a:t>
            </a:r>
            <a:r>
              <a:rPr lang="en-US" dirty="0" smtClean="0">
                <a:hlinkClick r:id="rId3"/>
              </a:rPr>
              <a:t>www.developmenteducationreview.com</a:t>
            </a:r>
            <a:r>
              <a:rPr lang="en-US" dirty="0" smtClean="0"/>
              <a:t> </a:t>
            </a:r>
            <a:endParaRPr lang="en-IE" dirty="0"/>
          </a:p>
          <a:p>
            <a:r>
              <a:rPr lang="en-IE" dirty="0"/>
              <a:t>John Huckle- </a:t>
            </a:r>
            <a:r>
              <a:rPr lang="en-IE" dirty="0">
                <a:hlinkClick r:id="rId4"/>
              </a:rPr>
              <a:t>http://</a:t>
            </a:r>
            <a:r>
              <a:rPr lang="en-IE" dirty="0" smtClean="0">
                <a:hlinkClick r:id="rId4"/>
              </a:rPr>
              <a:t>john.huckle.org.uk</a:t>
            </a:r>
            <a:r>
              <a:rPr lang="en-IE" dirty="0"/>
              <a:t> </a:t>
            </a:r>
          </a:p>
          <a:p>
            <a:r>
              <a:rPr lang="en-IE" dirty="0" smtClean="0"/>
              <a:t>David Hicks Lessons for the future</a:t>
            </a:r>
          </a:p>
          <a:p>
            <a:r>
              <a:rPr lang="en-IE" dirty="0" smtClean="0"/>
              <a:t>Huckle and Sterling </a:t>
            </a:r>
          </a:p>
          <a:p>
            <a:r>
              <a:rPr lang="en-IE" dirty="0" smtClean="0"/>
              <a:t>Education for Sustainability</a:t>
            </a:r>
            <a:endParaRPr lang="en-US" dirty="0" smtClean="0"/>
          </a:p>
        </p:txBody>
      </p:sp>
      <p:pic>
        <p:nvPicPr>
          <p:cNvPr id="3075" name="Picture 3" descr="C:\Users\mags.liddy\AppData\Local\Microsoft\Windows\Temporary Internet Files\Content.IE5\HG6C8E79\MC900047919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0"/>
            <a:ext cx="1904695" cy="1484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mags.liddy\AppData\Local\Microsoft\Windows\Temporary Internet Files\Content.IE5\RKZVO50M\MC900040409[1]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5013176"/>
            <a:ext cx="1500530" cy="1699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4589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779096" cy="1143000"/>
          </a:xfrm>
        </p:spPr>
        <p:txBody>
          <a:bodyPr/>
          <a:lstStyle/>
          <a:p>
            <a:r>
              <a:rPr lang="en-IE" dirty="0" smtClean="0"/>
              <a:t>Plan for workshop 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147248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IE" dirty="0" smtClean="0"/>
              <a:t>Review learning- what is ESD</a:t>
            </a:r>
          </a:p>
          <a:p>
            <a:r>
              <a:rPr lang="en-IE" dirty="0" smtClean="0"/>
              <a:t>Build picture of knowledge- 1 hour</a:t>
            </a:r>
          </a:p>
          <a:p>
            <a:pPr lvl="1"/>
            <a:r>
              <a:rPr lang="en-IE" dirty="0" smtClean="0"/>
              <a:t>Identify gaps to be filled (individual task)</a:t>
            </a:r>
          </a:p>
          <a:p>
            <a:pPr marL="0" indent="0">
              <a:buNone/>
            </a:pPr>
            <a:r>
              <a:rPr lang="en-IE" dirty="0" smtClean="0"/>
              <a:t>2. Expand on knowledge- 20 mins input</a:t>
            </a:r>
          </a:p>
          <a:p>
            <a:pPr marL="0" indent="0">
              <a:buNone/>
            </a:pPr>
            <a:r>
              <a:rPr lang="en-IE" dirty="0" smtClean="0"/>
              <a:t>3. Visioning- education as promise and paradox</a:t>
            </a:r>
          </a:p>
          <a:p>
            <a:pPr marL="0" indent="0">
              <a:buNone/>
            </a:pPr>
            <a:r>
              <a:rPr lang="en-IE" dirty="0" smtClean="0"/>
              <a:t>Exploring our own philosophy of education- why ESD? 1 hour</a:t>
            </a:r>
          </a:p>
        </p:txBody>
      </p:sp>
      <p:pic>
        <p:nvPicPr>
          <p:cNvPr id="6147" name="Picture 3" descr="C:\Users\mags.liddy\AppData\Local\Microsoft\Windows\Temporary Internet Files\Content.IE5\EVQGJ92K\MC90043616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9003" y="4941168"/>
            <a:ext cx="2241162" cy="1615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C:\Users\mags.liddy\AppData\Local\Microsoft\Windows\Temporary Internet Files\Content.IE5\HCQ3OCOS\MC900056938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949" y="528909"/>
            <a:ext cx="1944216" cy="2220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4341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467544" y="2276872"/>
            <a:ext cx="7344816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IE" sz="4000" dirty="0"/>
              <a:t>One of the biggest challenges in this century is to take an idea that </a:t>
            </a:r>
            <a:r>
              <a:rPr lang="en-IE" sz="5000" dirty="0"/>
              <a:t>sounds abstract and to turn it into reality </a:t>
            </a:r>
          </a:p>
          <a:p>
            <a:pPr algn="r"/>
            <a:r>
              <a:rPr lang="en-IE" sz="3000" i="1" dirty="0"/>
              <a:t>Kofi Anna, former Secretary General of UN, </a:t>
            </a:r>
            <a:r>
              <a:rPr lang="en-IE" sz="3000" i="1" dirty="0">
                <a:solidFill>
                  <a:schemeClr val="bg1"/>
                </a:solidFill>
              </a:rPr>
              <a:t>2002</a:t>
            </a:r>
            <a:endParaRPr lang="en-IE" sz="3000" dirty="0">
              <a:solidFill>
                <a:schemeClr val="bg1"/>
              </a:solidFill>
            </a:endParaRPr>
          </a:p>
        </p:txBody>
      </p:sp>
      <p:pic>
        <p:nvPicPr>
          <p:cNvPr id="5124" name="Picture 4" descr="C:\Users\mags.liddy\AppData\Local\Microsoft\Windows\Temporary Internet Files\Content.IE5\TNEM5S3Z\MC90028133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332656"/>
            <a:ext cx="1865014" cy="2480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5" name="Picture 5" descr="C:\Users\mags.liddy\AppData\Local\Microsoft\Windows\Temporary Internet Files\Content.IE5\HG6C8E79\MC900383284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382040"/>
            <a:ext cx="1838858" cy="1662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8679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IE" dirty="0" smtClean="0"/>
              <a:t>Major questions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IE" dirty="0" smtClean="0"/>
              <a:t>What kind of society do we want or need for future?</a:t>
            </a:r>
          </a:p>
          <a:p>
            <a:pPr eaLnBrk="1" hangingPunct="1"/>
            <a:r>
              <a:rPr lang="en-IE" dirty="0" smtClean="0"/>
              <a:t>What kind of economic and political system could allow this?</a:t>
            </a:r>
          </a:p>
          <a:p>
            <a:pPr eaLnBrk="1" hangingPunct="1"/>
            <a:r>
              <a:rPr lang="en-IE" dirty="0" smtClean="0"/>
              <a:t>What kind of education system do we need to achieve this?</a:t>
            </a:r>
          </a:p>
          <a:p>
            <a:pPr eaLnBrk="1" hangingPunct="1"/>
            <a:endParaRPr lang="en-IE" dirty="0" smtClean="0"/>
          </a:p>
        </p:txBody>
      </p:sp>
      <p:pic>
        <p:nvPicPr>
          <p:cNvPr id="7174" name="Picture 5" descr="MP900438475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4437112"/>
            <a:ext cx="1935162" cy="208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84493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ESD .. 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dirty="0" smtClean="0"/>
              <a:t>Group task </a:t>
            </a:r>
          </a:p>
          <a:p>
            <a:r>
              <a:rPr lang="en-IE" dirty="0" smtClean="0"/>
              <a:t>The </a:t>
            </a:r>
            <a:r>
              <a:rPr lang="en-IE" dirty="0"/>
              <a:t>most important aim of education for sustainable development </a:t>
            </a:r>
            <a:r>
              <a:rPr lang="en-IE" dirty="0" smtClean="0"/>
              <a:t>is…</a:t>
            </a:r>
          </a:p>
          <a:p>
            <a:endParaRPr lang="en-IE" dirty="0"/>
          </a:p>
          <a:p>
            <a:r>
              <a:rPr lang="en-IE" dirty="0" smtClean="0"/>
              <a:t>You decide- In 2 groups</a:t>
            </a:r>
            <a:endParaRPr lang="en-IE" dirty="0"/>
          </a:p>
          <a:p>
            <a:r>
              <a:rPr lang="en-IE" dirty="0" smtClean="0"/>
              <a:t>Individual task-</a:t>
            </a:r>
          </a:p>
          <a:p>
            <a:pPr lvl="1"/>
            <a:r>
              <a:rPr lang="en-IE" dirty="0" smtClean="0"/>
              <a:t>Identify gaps in your </a:t>
            </a:r>
          </a:p>
          <a:p>
            <a:pPr marL="457200" lvl="1" indent="0">
              <a:buNone/>
            </a:pPr>
            <a:r>
              <a:rPr lang="en-IE" dirty="0" smtClean="0"/>
              <a:t>knowledge </a:t>
            </a:r>
            <a:endParaRPr lang="en-IE" dirty="0"/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5076056" y="3009971"/>
            <a:ext cx="3890764" cy="3217540"/>
            <a:chOff x="1248" y="240"/>
            <a:chExt cx="4176" cy="3600"/>
          </a:xfrm>
        </p:grpSpPr>
        <p:sp>
          <p:nvSpPr>
            <p:cNvPr id="6" name="Pyr1"/>
            <p:cNvSpPr>
              <a:spLocks noEditPoints="1" noChangeArrowheads="1"/>
            </p:cNvSpPr>
            <p:nvPr/>
          </p:nvSpPr>
          <p:spPr bwMode="auto">
            <a:xfrm>
              <a:off x="2873" y="240"/>
              <a:ext cx="936" cy="798"/>
            </a:xfrm>
            <a:custGeom>
              <a:avLst/>
              <a:gdLst>
                <a:gd name="T0" fmla="*/ 1080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  <a:gd name="T6" fmla="*/ 5400 w 21600"/>
                <a:gd name="T7" fmla="*/ 11800 h 21600"/>
                <a:gd name="T8" fmla="*/ 16200 w 21600"/>
                <a:gd name="T9" fmla="*/ 20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T6" t="T7" r="T8" b="T9"/>
              <a:pathLst>
                <a:path w="21600" h="21600">
                  <a:moveTo>
                    <a:pt x="10800" y="0"/>
                  </a:moveTo>
                  <a:lnTo>
                    <a:pt x="21600" y="21600"/>
                  </a:lnTo>
                  <a:lnTo>
                    <a:pt x="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D8EBB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  <p:sp>
          <p:nvSpPr>
            <p:cNvPr id="7" name="Pyr2"/>
            <p:cNvSpPr>
              <a:spLocks noEditPoints="1" noChangeArrowheads="1"/>
            </p:cNvSpPr>
            <p:nvPr/>
          </p:nvSpPr>
          <p:spPr bwMode="auto">
            <a:xfrm>
              <a:off x="2331" y="1038"/>
              <a:ext cx="2015" cy="936"/>
            </a:xfrm>
            <a:custGeom>
              <a:avLst/>
              <a:gdLst>
                <a:gd name="T0" fmla="*/ 5787 w 21600"/>
                <a:gd name="T1" fmla="*/ 0 h 21600"/>
                <a:gd name="T2" fmla="*/ 15812 w 21600"/>
                <a:gd name="T3" fmla="*/ 0 h 21600"/>
                <a:gd name="T4" fmla="*/ 21600 w 21600"/>
                <a:gd name="T5" fmla="*/ 21600 h 21600"/>
                <a:gd name="T6" fmla="*/ 0 w 21600"/>
                <a:gd name="T7" fmla="*/ 21600 h 21600"/>
                <a:gd name="T8" fmla="*/ 5787 w 21600"/>
                <a:gd name="T9" fmla="*/ 500 h 21600"/>
                <a:gd name="T10" fmla="*/ 15812 w 21600"/>
                <a:gd name="T11" fmla="*/ 21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5787" y="0"/>
                  </a:moveTo>
                  <a:lnTo>
                    <a:pt x="15812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5787" y="0"/>
                  </a:lnTo>
                  <a:close/>
                </a:path>
              </a:pathLst>
            </a:custGeom>
            <a:solidFill>
              <a:srgbClr val="CC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  <p:sp>
          <p:nvSpPr>
            <p:cNvPr id="8" name="Pyr3"/>
            <p:cNvSpPr>
              <a:spLocks noEditPoints="1" noChangeArrowheads="1"/>
            </p:cNvSpPr>
            <p:nvPr/>
          </p:nvSpPr>
          <p:spPr bwMode="auto">
            <a:xfrm>
              <a:off x="1795" y="1974"/>
              <a:ext cx="3087" cy="935"/>
            </a:xfrm>
            <a:custGeom>
              <a:avLst/>
              <a:gdLst>
                <a:gd name="T0" fmla="*/ 3768 w 21600"/>
                <a:gd name="T1" fmla="*/ 0 h 21600"/>
                <a:gd name="T2" fmla="*/ 17831 w 21600"/>
                <a:gd name="T3" fmla="*/ 0 h 21600"/>
                <a:gd name="T4" fmla="*/ 21600 w 21600"/>
                <a:gd name="T5" fmla="*/ 21600 h 21600"/>
                <a:gd name="T6" fmla="*/ 0 w 21600"/>
                <a:gd name="T7" fmla="*/ 21600 h 21600"/>
                <a:gd name="T8" fmla="*/ 5287 w 21600"/>
                <a:gd name="T9" fmla="*/ 500 h 21600"/>
                <a:gd name="T10" fmla="*/ 16312 w 21600"/>
                <a:gd name="T11" fmla="*/ 21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3768" y="0"/>
                  </a:moveTo>
                  <a:lnTo>
                    <a:pt x="17831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3768" y="0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  <p:sp>
          <p:nvSpPr>
            <p:cNvPr id="9" name="Pyr4"/>
            <p:cNvSpPr>
              <a:spLocks noEditPoints="1" noChangeArrowheads="1"/>
            </p:cNvSpPr>
            <p:nvPr/>
          </p:nvSpPr>
          <p:spPr bwMode="auto">
            <a:xfrm>
              <a:off x="1248" y="2904"/>
              <a:ext cx="4176" cy="936"/>
            </a:xfrm>
            <a:custGeom>
              <a:avLst/>
              <a:gdLst>
                <a:gd name="T0" fmla="*/ 2793 w 21600"/>
                <a:gd name="T1" fmla="*/ 0 h 21600"/>
                <a:gd name="T2" fmla="*/ 18806 w 21600"/>
                <a:gd name="T3" fmla="*/ 0 h 21600"/>
                <a:gd name="T4" fmla="*/ 21600 w 21600"/>
                <a:gd name="T5" fmla="*/ 21600 h 21600"/>
                <a:gd name="T6" fmla="*/ 0 w 21600"/>
                <a:gd name="T7" fmla="*/ 21600 h 21600"/>
                <a:gd name="T8" fmla="*/ 3287 w 21600"/>
                <a:gd name="T9" fmla="*/ 500 h 21600"/>
                <a:gd name="T10" fmla="*/ 17312 w 21600"/>
                <a:gd name="T11" fmla="*/ 21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2793" y="0"/>
                  </a:moveTo>
                  <a:lnTo>
                    <a:pt x="18806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2793" y="0"/>
                  </a:lnTo>
                  <a:close/>
                </a:path>
              </a:pathLst>
            </a:custGeom>
            <a:solidFill>
              <a:srgbClr val="FF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60648"/>
            <a:ext cx="1225550" cy="1712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18217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Origins… 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12776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IE" dirty="0"/>
              <a:t>ESD was first described </a:t>
            </a:r>
            <a:r>
              <a:rPr lang="en-IE" dirty="0" smtClean="0"/>
              <a:t>in Chapter </a:t>
            </a:r>
            <a:r>
              <a:rPr lang="en-IE" dirty="0"/>
              <a:t>36 of </a:t>
            </a:r>
            <a:r>
              <a:rPr lang="en-IE" i="1" dirty="0"/>
              <a:t>Agenda </a:t>
            </a:r>
            <a:r>
              <a:rPr lang="en-IE" i="1" dirty="0" smtClean="0"/>
              <a:t>21 </a:t>
            </a:r>
            <a:r>
              <a:rPr lang="en-IE" dirty="0" smtClean="0"/>
              <a:t>from Rio</a:t>
            </a:r>
          </a:p>
          <a:p>
            <a:r>
              <a:rPr lang="en-IE" dirty="0" smtClean="0"/>
              <a:t>four </a:t>
            </a:r>
            <a:r>
              <a:rPr lang="en-IE" dirty="0"/>
              <a:t>major thrusts </a:t>
            </a:r>
            <a:endParaRPr lang="en-IE" dirty="0" smtClean="0"/>
          </a:p>
          <a:p>
            <a:pPr lvl="1"/>
            <a:r>
              <a:rPr lang="en-IE" dirty="0" smtClean="0"/>
              <a:t>(1</a:t>
            </a:r>
            <a:r>
              <a:rPr lang="en-IE" dirty="0"/>
              <a:t>) improve basic </a:t>
            </a:r>
            <a:r>
              <a:rPr lang="en-IE" dirty="0" smtClean="0"/>
              <a:t>education</a:t>
            </a:r>
            <a:endParaRPr lang="en-IE" dirty="0"/>
          </a:p>
          <a:p>
            <a:pPr lvl="1"/>
            <a:r>
              <a:rPr lang="en-IE" dirty="0" smtClean="0"/>
              <a:t>(2</a:t>
            </a:r>
            <a:r>
              <a:rPr lang="en-IE" dirty="0"/>
              <a:t>) reorient existing education to address sustainable </a:t>
            </a:r>
            <a:r>
              <a:rPr lang="en-IE" dirty="0" smtClean="0"/>
              <a:t>development</a:t>
            </a:r>
            <a:endParaRPr lang="en-IE" dirty="0"/>
          </a:p>
          <a:p>
            <a:pPr lvl="1"/>
            <a:r>
              <a:rPr lang="en-IE" dirty="0" smtClean="0"/>
              <a:t>(3</a:t>
            </a:r>
            <a:r>
              <a:rPr lang="en-IE" dirty="0"/>
              <a:t>) develop public understanding, awareness, and </a:t>
            </a:r>
            <a:endParaRPr lang="en-IE" dirty="0" smtClean="0"/>
          </a:p>
          <a:p>
            <a:pPr lvl="1"/>
            <a:r>
              <a:rPr lang="en-IE" dirty="0" smtClean="0"/>
              <a:t>(</a:t>
            </a:r>
            <a:r>
              <a:rPr lang="en-IE" dirty="0"/>
              <a:t>4) </a:t>
            </a:r>
            <a:r>
              <a:rPr lang="en-IE" dirty="0" smtClean="0"/>
              <a:t>training</a:t>
            </a:r>
            <a:endParaRPr lang="en-IE" dirty="0"/>
          </a:p>
          <a:p>
            <a:r>
              <a:rPr lang="en-IE" dirty="0" smtClean="0"/>
              <a:t>June 2012 revisiting Rio- what has been achieved? What needs to change? </a:t>
            </a:r>
          </a:p>
        </p:txBody>
      </p:sp>
      <p:pic>
        <p:nvPicPr>
          <p:cNvPr id="1026" name="Picture 2" descr="C:\Users\mags.liddy\AppData\Local\Microsoft\Windows\Temporary Internet Files\Content.IE5\RKZVO50M\MC90005679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60648"/>
            <a:ext cx="1879092" cy="919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mags.liddy\AppData\Local\Microsoft\Windows\Temporary Internet Files\Content.IE5\HCQ3OCOS\MC900071184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4725144"/>
            <a:ext cx="2012887" cy="1852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9844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dirty="0"/>
              <a:t>Essential </a:t>
            </a:r>
            <a:r>
              <a:rPr lang="en-IE" dirty="0" smtClean="0"/>
              <a:t>ESD skills</a:t>
            </a:r>
            <a:br>
              <a:rPr lang="en-IE" dirty="0" smtClean="0"/>
            </a:br>
            <a:r>
              <a:rPr lang="en-IE" sz="2200" dirty="0" smtClean="0"/>
              <a:t>UNESCO Bangkok</a:t>
            </a:r>
            <a:endParaRPr lang="en-IE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1349"/>
            <a:ext cx="8229600" cy="4525963"/>
          </a:xfrm>
        </p:spPr>
        <p:txBody>
          <a:bodyPr>
            <a:normAutofit fontScale="85000" lnSpcReduction="10000"/>
          </a:bodyPr>
          <a:lstStyle/>
          <a:p>
            <a:r>
              <a:rPr lang="en-IE" dirty="0" smtClean="0"/>
              <a:t>Envisioning </a:t>
            </a:r>
            <a:r>
              <a:rPr lang="en-IE" dirty="0"/>
              <a:t>– being able to imagine a better </a:t>
            </a:r>
            <a:r>
              <a:rPr lang="en-IE" dirty="0" smtClean="0"/>
              <a:t>future</a:t>
            </a:r>
            <a:endParaRPr lang="en-IE" dirty="0"/>
          </a:p>
          <a:p>
            <a:r>
              <a:rPr lang="en-IE" dirty="0" smtClean="0"/>
              <a:t>Critical </a:t>
            </a:r>
            <a:r>
              <a:rPr lang="en-IE" dirty="0"/>
              <a:t>thinking and reflection – learning to question our current belief systems and to recognize the assumptions underlying our knowledge, perspective and </a:t>
            </a:r>
            <a:r>
              <a:rPr lang="en-IE" dirty="0" smtClean="0"/>
              <a:t>opinions</a:t>
            </a:r>
          </a:p>
          <a:p>
            <a:r>
              <a:rPr lang="en-IE" dirty="0" smtClean="0"/>
              <a:t>Systemic </a:t>
            </a:r>
            <a:r>
              <a:rPr lang="en-IE" dirty="0"/>
              <a:t>thinking – acknowledging complexities and looking for links and synergies when trying to find solutions to </a:t>
            </a:r>
            <a:r>
              <a:rPr lang="en-IE" dirty="0" smtClean="0"/>
              <a:t>problems</a:t>
            </a:r>
            <a:endParaRPr lang="en-IE" dirty="0"/>
          </a:p>
          <a:p>
            <a:r>
              <a:rPr lang="en-IE" dirty="0"/>
              <a:t>Building partnerships – promoting dialogue and </a:t>
            </a:r>
            <a:r>
              <a:rPr lang="en-IE" dirty="0" smtClean="0"/>
              <a:t>learning </a:t>
            </a:r>
            <a:r>
              <a:rPr lang="en-IE" dirty="0"/>
              <a:t>to work </a:t>
            </a:r>
            <a:r>
              <a:rPr lang="en-IE" dirty="0" smtClean="0"/>
              <a:t>together</a:t>
            </a:r>
            <a:endParaRPr lang="en-IE" dirty="0"/>
          </a:p>
          <a:p>
            <a:r>
              <a:rPr lang="en-IE" dirty="0"/>
              <a:t>Participation in decision-making – empowering </a:t>
            </a:r>
            <a:r>
              <a:rPr lang="en-IE" dirty="0" smtClean="0"/>
              <a:t>people</a:t>
            </a:r>
            <a:endParaRPr lang="en-IE" dirty="0"/>
          </a:p>
          <a:p>
            <a:endParaRPr lang="en-IE" dirty="0"/>
          </a:p>
        </p:txBody>
      </p:sp>
      <p:pic>
        <p:nvPicPr>
          <p:cNvPr id="2051" name="Picture 3" descr="C:\Users\mags.liddy\AppData\Local\Microsoft\Windows\Temporary Internet Files\Content.IE5\P8NACPAF\MC90008990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88640"/>
            <a:ext cx="1484014" cy="1509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mags.liddy\AppData\Local\Microsoft\Windows\Temporary Internet Files\Content.IE5\HG6C8E79\MC910217623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88" y="153486"/>
            <a:ext cx="1811426" cy="1665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5745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In Ireland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No national ESD policy</a:t>
            </a:r>
          </a:p>
          <a:p>
            <a:r>
              <a:rPr lang="en-IE" dirty="0" smtClean="0"/>
              <a:t>Development education</a:t>
            </a:r>
          </a:p>
          <a:p>
            <a:r>
              <a:rPr lang="en-IE" dirty="0" smtClean="0"/>
              <a:t>Also citizenship education, global citizenship</a:t>
            </a:r>
          </a:p>
          <a:p>
            <a:endParaRPr lang="en-IE" dirty="0"/>
          </a:p>
          <a:p>
            <a:r>
              <a:rPr lang="en-IE" dirty="0" smtClean="0"/>
              <a:t>UL and Ubuntu: focus on education and educators</a:t>
            </a:r>
          </a:p>
          <a:p>
            <a:r>
              <a:rPr lang="en-IE" dirty="0" smtClean="0"/>
              <a:t>Not issue specific: opposite to NGO</a:t>
            </a:r>
            <a:endParaRPr lang="en-IE" dirty="0"/>
          </a:p>
        </p:txBody>
      </p:sp>
      <p:pic>
        <p:nvPicPr>
          <p:cNvPr id="2050" name="Picture 2" descr="C:\Users\mags.liddy\AppData\Local\Microsoft\Windows\Temporary Internet Files\Content.IE5\RKZVO50M\MC900432605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1052736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mags.liddy\AppData\Local\Microsoft\Windows\Temporary Internet Files\Content.IE5\TNEM5S3Z\MC900297145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-99392"/>
            <a:ext cx="1846174" cy="1532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mags.liddy\AppData\Local\Microsoft\Windows\Temporary Internet Files\Content.IE5\EVQGJ92K\MC900434365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5301208"/>
            <a:ext cx="1841500" cy="1060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11069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338936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IE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UNESCO, 2002</a:t>
            </a:r>
            <a:endParaRPr lang="en-IE" dirty="0" smtClean="0"/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250825" y="1412875"/>
            <a:ext cx="8229600" cy="4525963"/>
          </a:xfrm>
        </p:spPr>
        <p:txBody>
          <a:bodyPr/>
          <a:lstStyle/>
          <a:p>
            <a:pPr eaLnBrk="1" hangingPunct="1"/>
            <a:r>
              <a:rPr lang="en-IE" dirty="0" smtClean="0"/>
              <a:t>… is the lead agency in promoting education for sustainable development  (UN DESD)</a:t>
            </a:r>
          </a:p>
          <a:p>
            <a:pPr eaLnBrk="1" hangingPunct="1"/>
            <a:r>
              <a:rPr lang="en-IE" dirty="0" smtClean="0"/>
              <a:t>‘…while sustainable development involves the natural sciences, policy and economics, it is primarily </a:t>
            </a:r>
            <a:r>
              <a:rPr lang="en-IE" b="1" dirty="0" smtClean="0">
                <a:solidFill>
                  <a:srgbClr val="C00000"/>
                </a:solidFill>
              </a:rPr>
              <a:t>a matter of culture</a:t>
            </a:r>
            <a:r>
              <a:rPr lang="en-IE" dirty="0" smtClean="0"/>
              <a:t>; it is concerned with </a:t>
            </a:r>
            <a:r>
              <a:rPr lang="en-IE" b="1" dirty="0" smtClean="0">
                <a:solidFill>
                  <a:srgbClr val="C00000"/>
                </a:solidFill>
              </a:rPr>
              <a:t>the values people cherish </a:t>
            </a:r>
            <a:r>
              <a:rPr lang="en-IE" dirty="0" smtClean="0"/>
              <a:t>and the ways in which we perceive our relationship with others and with the natural world’</a:t>
            </a:r>
          </a:p>
          <a:p>
            <a:pPr eaLnBrk="1" hangingPunct="1"/>
            <a:endParaRPr lang="en-IE" dirty="0" smtClean="0"/>
          </a:p>
        </p:txBody>
      </p:sp>
      <p:pic>
        <p:nvPicPr>
          <p:cNvPr id="15364" name="Picture 4" descr="MC900431532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4968170"/>
            <a:ext cx="1638300" cy="163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 descr="C:\Users\mags.liddy\AppData\Local\Microsoft\Windows\Temporary Internet Files\Content.IE5\BZ05UOW1\MC900228857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188640"/>
            <a:ext cx="1851660" cy="1164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7831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436</Words>
  <Application>Microsoft Office PowerPoint</Application>
  <PresentationFormat>On-screen Show (4:3)</PresentationFormat>
  <Paragraphs>67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Education for sustainable development: revisiting key concepts, principles, ideas, challenges </vt:lpstr>
      <vt:lpstr>Plan for workshop </vt:lpstr>
      <vt:lpstr>PowerPoint Presentation</vt:lpstr>
      <vt:lpstr>Major questions</vt:lpstr>
      <vt:lpstr>ESD .. </vt:lpstr>
      <vt:lpstr>Origins… </vt:lpstr>
      <vt:lpstr>Essential ESD skills UNESCO Bangkok</vt:lpstr>
      <vt:lpstr>In Ireland</vt:lpstr>
      <vt:lpstr>UNESCO, 2002</vt:lpstr>
      <vt:lpstr>It is…</vt:lpstr>
      <vt:lpstr>PowerPoint Presentation</vt:lpstr>
      <vt:lpstr>Resources page</vt:lpstr>
    </vt:vector>
  </TitlesOfParts>
  <Company>University of Limerick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Education for sustainable development</dc:title>
  <dc:creator>Mags.Liddy</dc:creator>
  <cp:lastModifiedBy>orla.mccormack</cp:lastModifiedBy>
  <cp:revision>34</cp:revision>
  <cp:lastPrinted>2012-04-24T18:58:37Z</cp:lastPrinted>
  <dcterms:created xsi:type="dcterms:W3CDTF">2012-04-19T09:49:05Z</dcterms:created>
  <dcterms:modified xsi:type="dcterms:W3CDTF">2018-02-07T11:02:33Z</dcterms:modified>
</cp:coreProperties>
</file>