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6" r:id="rId9"/>
    <p:sldId id="262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79D9C60-DAEF-44C8-A7AF-6B49690C23BC}" type="datetimeFigureOut">
              <a:rPr lang="en-GB" smtClean="0"/>
              <a:t>14/02/2018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8D17ADD-61BB-4E8F-BC96-12B16FD40E3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Coaching and Mentoring Models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Planning, monitoring and reflection on practice</a:t>
            </a:r>
          </a:p>
        </p:txBody>
      </p:sp>
    </p:spTree>
    <p:extLst>
      <p:ext uri="{BB962C8B-B14F-4D97-AF65-F5344CB8AC3E}">
        <p14:creationId xmlns:p14="http://schemas.microsoft.com/office/powerpoint/2010/main" val="3958714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Coaching and EI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Coaching is a ‘means of helping people uncover and bring out the best in themselves, their people and the teams with whom they work’</a:t>
            </a:r>
          </a:p>
          <a:p>
            <a:r>
              <a:rPr lang="en-GB" dirty="0"/>
              <a:t>Sir John Whitmore, 2002, Coaching for Performance</a:t>
            </a:r>
          </a:p>
          <a:p>
            <a:endParaRPr lang="en-GB" dirty="0"/>
          </a:p>
          <a:p>
            <a:r>
              <a:rPr lang="en-GB" dirty="0"/>
              <a:t>Emotional Intelligence is an attitude, a way of being.</a:t>
            </a:r>
          </a:p>
          <a:p>
            <a:r>
              <a:rPr lang="en-GB" dirty="0"/>
              <a:t>Coaching is a behaviour, the practice of EQ</a:t>
            </a:r>
          </a:p>
          <a:p>
            <a:r>
              <a:rPr lang="en-GB" dirty="0"/>
              <a:t>Both are invaluable life skills which can be developed</a:t>
            </a:r>
          </a:p>
          <a:p>
            <a:endParaRPr lang="en-GB" dirty="0"/>
          </a:p>
          <a:p>
            <a:r>
              <a:rPr lang="en-GB" dirty="0"/>
              <a:t>Coaching is the practice of emotional intelligence.</a:t>
            </a:r>
          </a:p>
        </p:txBody>
      </p:sp>
    </p:spTree>
    <p:extLst>
      <p:ext uri="{BB962C8B-B14F-4D97-AF65-F5344CB8AC3E}">
        <p14:creationId xmlns:p14="http://schemas.microsoft.com/office/powerpoint/2010/main" val="189919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Professional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is the aim / purpose of a member of staff engaging with professional development?</a:t>
            </a:r>
          </a:p>
          <a:p>
            <a:endParaRPr lang="en-GB" dirty="0"/>
          </a:p>
          <a:p>
            <a:r>
              <a:rPr lang="en-GB" dirty="0"/>
              <a:t>What professional development have you engaged with ?</a:t>
            </a:r>
          </a:p>
          <a:p>
            <a:endParaRPr lang="en-GB" dirty="0"/>
          </a:p>
          <a:p>
            <a:r>
              <a:rPr lang="en-GB" dirty="0"/>
              <a:t>What impact has this had on you 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0436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027664"/>
            <a:ext cx="7168642" cy="1143000"/>
          </a:xfrm>
        </p:spPr>
        <p:txBody>
          <a:bodyPr>
            <a:noAutofit/>
          </a:bodyPr>
          <a:lstStyle/>
          <a:p>
            <a:r>
              <a:rPr lang="en-GB" sz="3600" dirty="0"/>
              <a:t>Professional Development </a:t>
            </a:r>
            <a:br>
              <a:rPr lang="en-GB" sz="3600" dirty="0"/>
            </a:br>
            <a:r>
              <a:rPr lang="en-GB" sz="3600" dirty="0"/>
              <a:t>Impact on staff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Change beliefs </a:t>
            </a:r>
            <a:r>
              <a:rPr lang="en-GB" dirty="0"/>
              <a:t>(self efficacy, self confidence)</a:t>
            </a:r>
          </a:p>
          <a:p>
            <a:r>
              <a:rPr lang="en-GB" b="1" dirty="0"/>
              <a:t>Change attitudes </a:t>
            </a:r>
            <a:r>
              <a:rPr lang="en-GB" dirty="0"/>
              <a:t>(willingness to continue and ability to make changes)</a:t>
            </a:r>
          </a:p>
          <a:p>
            <a:r>
              <a:rPr lang="en-GB" b="1" dirty="0"/>
              <a:t>Change practices </a:t>
            </a:r>
            <a:r>
              <a:rPr lang="en-GB" dirty="0"/>
              <a:t>(wider repertoire and ability to choose from them)</a:t>
            </a:r>
          </a:p>
          <a:p>
            <a:r>
              <a:rPr lang="en-GB" b="1" dirty="0"/>
              <a:t>Changes implicit and explicit knowledge</a:t>
            </a:r>
            <a:r>
              <a:rPr lang="en-GB" dirty="0"/>
              <a:t> (deeper)</a:t>
            </a:r>
          </a:p>
          <a:p>
            <a:r>
              <a:rPr lang="en-GB" b="1" dirty="0"/>
              <a:t>Changes over time </a:t>
            </a:r>
            <a:r>
              <a:rPr lang="en-GB" sz="1700" dirty="0"/>
              <a:t>(Joyce and Weil, 1986 – need 30 hours of practice before change, </a:t>
            </a:r>
            <a:r>
              <a:rPr lang="en-GB" sz="1700" dirty="0" err="1"/>
              <a:t>Fullan</a:t>
            </a:r>
            <a:r>
              <a:rPr lang="en-GB" sz="1700" dirty="0"/>
              <a:t> and </a:t>
            </a:r>
            <a:r>
              <a:rPr lang="en-GB" sz="1700" dirty="0" err="1"/>
              <a:t>Stiegelbauer</a:t>
            </a:r>
            <a:r>
              <a:rPr lang="en-GB" sz="1700" dirty="0"/>
              <a:t>, 1991 – minimum of 2 years)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4698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Professional Development</a:t>
            </a:r>
            <a:br>
              <a:rPr lang="en-GB" dirty="0"/>
            </a:br>
            <a:r>
              <a:rPr lang="en-GB" dirty="0"/>
              <a:t>Impact on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Motivated to learn</a:t>
            </a:r>
          </a:p>
          <a:p>
            <a:r>
              <a:rPr lang="en-GB" dirty="0"/>
              <a:t>Performance (results, specific skills)</a:t>
            </a:r>
          </a:p>
          <a:p>
            <a:r>
              <a:rPr lang="en-GB" dirty="0"/>
              <a:t>Specific subjects</a:t>
            </a:r>
          </a:p>
          <a:p>
            <a:r>
              <a:rPr lang="en-GB" dirty="0"/>
              <a:t>Organisation of work</a:t>
            </a:r>
          </a:p>
          <a:p>
            <a:r>
              <a:rPr lang="en-GB" dirty="0"/>
              <a:t>Use of collaboration as a learning strategy</a:t>
            </a:r>
          </a:p>
          <a:p>
            <a:r>
              <a:rPr lang="en-GB" dirty="0"/>
              <a:t>Questioning skills</a:t>
            </a:r>
          </a:p>
          <a:p>
            <a:endParaRPr lang="en-GB" dirty="0"/>
          </a:p>
          <a:p>
            <a:r>
              <a:rPr lang="en-GB" dirty="0"/>
              <a:t>EPPI Review of research about impact of CPD on teaching and learning.</a:t>
            </a:r>
          </a:p>
        </p:txBody>
      </p:sp>
    </p:spTree>
    <p:extLst>
      <p:ext uri="{BB962C8B-B14F-4D97-AF65-F5344CB8AC3E}">
        <p14:creationId xmlns:p14="http://schemas.microsoft.com/office/powerpoint/2010/main" val="91484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Professional Development </a:t>
            </a:r>
            <a:br>
              <a:rPr lang="en-GB" dirty="0"/>
            </a:br>
            <a:r>
              <a:rPr lang="en-GB" dirty="0"/>
              <a:t>Organised 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Personal, team and school focus</a:t>
            </a:r>
          </a:p>
          <a:p>
            <a:r>
              <a:rPr lang="en-GB" dirty="0"/>
              <a:t>Collaborative and individual learning</a:t>
            </a:r>
          </a:p>
          <a:p>
            <a:r>
              <a:rPr lang="en-GB" dirty="0"/>
              <a:t>Internal and external opportunities and links</a:t>
            </a:r>
          </a:p>
          <a:p>
            <a:r>
              <a:rPr lang="en-GB" dirty="0"/>
              <a:t>Informal and structured</a:t>
            </a:r>
          </a:p>
          <a:p>
            <a:r>
              <a:rPr lang="en-GB" dirty="0"/>
              <a:t>Aligned between needs and priorities</a:t>
            </a:r>
          </a:p>
          <a:p>
            <a:r>
              <a:rPr lang="en-GB" dirty="0"/>
              <a:t>Connected between abstract, research and personal</a:t>
            </a:r>
          </a:p>
          <a:p>
            <a:r>
              <a:rPr lang="en-GB" dirty="0"/>
              <a:t>Time to talk (professional dialogue)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6519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Coaching and Mentoring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do these words mean to you?</a:t>
            </a:r>
          </a:p>
          <a:p>
            <a:endParaRPr lang="en-GB" dirty="0"/>
          </a:p>
          <a:p>
            <a:r>
              <a:rPr lang="en-GB" dirty="0"/>
              <a:t>What does each one involve?</a:t>
            </a:r>
          </a:p>
          <a:p>
            <a:endParaRPr lang="en-GB" dirty="0"/>
          </a:p>
          <a:p>
            <a:r>
              <a:rPr lang="en-GB" dirty="0"/>
              <a:t>When would you use each one?</a:t>
            </a:r>
          </a:p>
        </p:txBody>
      </p:sp>
    </p:spTree>
    <p:extLst>
      <p:ext uri="{BB962C8B-B14F-4D97-AF65-F5344CB8AC3E}">
        <p14:creationId xmlns:p14="http://schemas.microsoft.com/office/powerpoint/2010/main" val="1526464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/>
          <a:lstStyle/>
          <a:p>
            <a:r>
              <a:rPr lang="en-GB" dirty="0"/>
              <a:t>Coaching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16832"/>
            <a:ext cx="6777317" cy="3915797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Share practice, ideas, fears, difficulties, errors</a:t>
            </a:r>
          </a:p>
          <a:p>
            <a:r>
              <a:rPr lang="en-GB" dirty="0"/>
              <a:t>Over extended time period</a:t>
            </a:r>
          </a:p>
          <a:p>
            <a:r>
              <a:rPr lang="en-GB" dirty="0"/>
              <a:t>Modelling by coach</a:t>
            </a:r>
          </a:p>
          <a:p>
            <a:r>
              <a:rPr lang="en-GB" dirty="0"/>
              <a:t>External Specialist input</a:t>
            </a:r>
          </a:p>
          <a:p>
            <a:r>
              <a:rPr lang="en-GB" dirty="0"/>
              <a:t>Peer Coach</a:t>
            </a:r>
          </a:p>
          <a:p>
            <a:r>
              <a:rPr lang="en-GB" dirty="0"/>
              <a:t>Observation and Experimentation- to inform dialogue not judgements</a:t>
            </a:r>
          </a:p>
          <a:p>
            <a:r>
              <a:rPr lang="en-GB" dirty="0"/>
              <a:t>Professional Dialogue</a:t>
            </a:r>
          </a:p>
          <a:p>
            <a:r>
              <a:rPr lang="en-GB" dirty="0"/>
              <a:t>Setting goals </a:t>
            </a:r>
          </a:p>
          <a:p>
            <a:r>
              <a:rPr lang="en-GB" dirty="0"/>
              <a:t>Emotional Intelligence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4377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980728"/>
            <a:ext cx="7024744" cy="745152"/>
          </a:xfrm>
        </p:spPr>
        <p:txBody>
          <a:bodyPr/>
          <a:lstStyle/>
          <a:p>
            <a:r>
              <a:rPr lang="en-GB" dirty="0"/>
              <a:t>Mentoring and Coaching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32" y="1772816"/>
            <a:ext cx="2016224" cy="639762"/>
          </a:xfrm>
        </p:spPr>
        <p:txBody>
          <a:bodyPr/>
          <a:lstStyle/>
          <a:p>
            <a:r>
              <a:rPr lang="en-GB" dirty="0"/>
              <a:t>Mentoring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708920"/>
            <a:ext cx="2306143" cy="3101571"/>
          </a:xfrm>
        </p:spPr>
        <p:txBody>
          <a:bodyPr>
            <a:normAutofit fontScale="85000" lnSpcReduction="10000"/>
          </a:bodyPr>
          <a:lstStyle/>
          <a:p>
            <a:r>
              <a:rPr lang="en-GB" sz="1600" dirty="0"/>
              <a:t>Sustained, structured process for supporting professional learners through significant career transitions.</a:t>
            </a:r>
          </a:p>
          <a:p>
            <a:endParaRPr lang="en-GB" sz="1600" dirty="0"/>
          </a:p>
          <a:p>
            <a:r>
              <a:rPr lang="en-GB" sz="1600" dirty="0"/>
              <a:t>Mentor usually a more experienced colleague, more familiar with culture and has influence to help and facilitate professional development.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1920" y="1844824"/>
            <a:ext cx="1944216" cy="639762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Specialist </a:t>
            </a:r>
          </a:p>
          <a:p>
            <a:r>
              <a:rPr lang="en-GB" dirty="0"/>
              <a:t>Coaching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7904" y="2564904"/>
            <a:ext cx="2159096" cy="3101571"/>
          </a:xfrm>
        </p:spPr>
        <p:txBody>
          <a:bodyPr>
            <a:normAutofit fontScale="92500" lnSpcReduction="20000"/>
          </a:bodyPr>
          <a:lstStyle/>
          <a:p>
            <a:r>
              <a:rPr lang="en-GB" sz="1600" dirty="0"/>
              <a:t>Sustained, structured process for enabling the development of a specific aspect of a professional learner’s profile.</a:t>
            </a:r>
          </a:p>
          <a:p>
            <a:endParaRPr lang="en-GB" sz="1600" dirty="0"/>
          </a:p>
          <a:p>
            <a:r>
              <a:rPr lang="en-GB" sz="1600" dirty="0"/>
              <a:t>Coaching usually informed by evidence. Does not depend on having more experience.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6084167" y="1700808"/>
            <a:ext cx="2146101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Peer (Collaborative ) Coaching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6071173" y="2547008"/>
            <a:ext cx="2159096" cy="3101571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Sustained, structured process between two or more professional learners to enable them to embed new knowledge and skills from specialist sources in day to day practices.</a:t>
            </a:r>
          </a:p>
        </p:txBody>
      </p:sp>
    </p:spTree>
    <p:extLst>
      <p:ext uri="{BB962C8B-B14F-4D97-AF65-F5344CB8AC3E}">
        <p14:creationId xmlns:p14="http://schemas.microsoft.com/office/powerpoint/2010/main" val="5761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 fontScale="90000"/>
          </a:bodyPr>
          <a:lstStyle/>
          <a:p>
            <a:r>
              <a:rPr lang="en-GB" dirty="0"/>
              <a:t>Coaching Models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1640" y="1772816"/>
            <a:ext cx="3057148" cy="639762"/>
          </a:xfrm>
        </p:spPr>
        <p:txBody>
          <a:bodyPr>
            <a:normAutofit fontScale="55000" lnSpcReduction="20000"/>
          </a:bodyPr>
          <a:lstStyle/>
          <a:p>
            <a:r>
              <a:rPr lang="en-GB" dirty="0"/>
              <a:t>Model – </a:t>
            </a:r>
            <a:r>
              <a:rPr lang="en-GB" dirty="0" err="1"/>
              <a:t>Garmston</a:t>
            </a:r>
            <a:r>
              <a:rPr lang="en-GB" dirty="0"/>
              <a:t> 1987, </a:t>
            </a:r>
            <a:r>
              <a:rPr lang="en-GB" dirty="0" err="1"/>
              <a:t>Garmston</a:t>
            </a:r>
            <a:r>
              <a:rPr lang="en-GB" dirty="0"/>
              <a:t>, Linder and Whitaker 1993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492896"/>
            <a:ext cx="3419856" cy="3317595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Technical Coaching to transfer skills from INSET to own classroom</a:t>
            </a:r>
          </a:p>
          <a:p>
            <a:r>
              <a:rPr lang="en-GB" dirty="0"/>
              <a:t>Peer Coaching to refine teaching practices and encourage reflection</a:t>
            </a:r>
          </a:p>
          <a:p>
            <a:r>
              <a:rPr lang="en-GB" dirty="0"/>
              <a:t>Cognitive Coaching to explore teachers’ thinking</a:t>
            </a:r>
          </a:p>
          <a:p>
            <a:r>
              <a:rPr lang="en-GB" dirty="0"/>
              <a:t>Challenge Coaching to help solve a persistent problem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4048" y="1772816"/>
            <a:ext cx="3055717" cy="639762"/>
          </a:xfrm>
        </p:spPr>
        <p:txBody>
          <a:bodyPr>
            <a:normAutofit/>
          </a:bodyPr>
          <a:lstStyle/>
          <a:p>
            <a:r>
              <a:rPr lang="en-GB" sz="1400" dirty="0"/>
              <a:t>Joyce and Showers 2002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420888"/>
            <a:ext cx="3419856" cy="3389603"/>
          </a:xfrm>
        </p:spPr>
        <p:txBody>
          <a:bodyPr>
            <a:normAutofit fontScale="85000" lnSpcReduction="20000"/>
          </a:bodyPr>
          <a:lstStyle/>
          <a:p>
            <a:pPr lvl="0">
              <a:buClr>
                <a:srgbClr val="94C600"/>
              </a:buClr>
            </a:pPr>
            <a:r>
              <a:rPr lang="en-GB" sz="2000" dirty="0">
                <a:solidFill>
                  <a:srgbClr val="3E3D2D"/>
                </a:solidFill>
              </a:rPr>
              <a:t>Provision of opportunities to learn knowledge and skills (</a:t>
            </a:r>
            <a:r>
              <a:rPr lang="en-GB" sz="2000" dirty="0" err="1">
                <a:solidFill>
                  <a:srgbClr val="3E3D2D"/>
                </a:solidFill>
              </a:rPr>
              <a:t>inc.</a:t>
            </a:r>
            <a:r>
              <a:rPr lang="en-GB" sz="2000" dirty="0">
                <a:solidFill>
                  <a:srgbClr val="3E3D2D"/>
                </a:solidFill>
              </a:rPr>
              <a:t> theory and rationale)</a:t>
            </a:r>
          </a:p>
          <a:p>
            <a:pPr lvl="0">
              <a:buClr>
                <a:srgbClr val="94C600"/>
              </a:buClr>
            </a:pPr>
            <a:r>
              <a:rPr lang="en-GB" sz="2000" dirty="0">
                <a:solidFill>
                  <a:srgbClr val="3E3D2D"/>
                </a:solidFill>
              </a:rPr>
              <a:t>Demonstrate knowledge and skills (modelling to show them in action)</a:t>
            </a:r>
          </a:p>
          <a:p>
            <a:pPr lvl="0">
              <a:buClr>
                <a:srgbClr val="94C600"/>
              </a:buClr>
            </a:pPr>
            <a:r>
              <a:rPr lang="en-GB" sz="2000" dirty="0">
                <a:solidFill>
                  <a:srgbClr val="3E3D2D"/>
                </a:solidFill>
              </a:rPr>
              <a:t>Practice skill under simulated conditions </a:t>
            </a:r>
            <a:r>
              <a:rPr lang="en-GB" sz="1900" dirty="0">
                <a:solidFill>
                  <a:srgbClr val="3E3D2D"/>
                </a:solidFill>
              </a:rPr>
              <a:t>(how much depends on current repertoire and complexity of skill)</a:t>
            </a:r>
          </a:p>
          <a:p>
            <a:pPr lvl="0">
              <a:buClr>
                <a:srgbClr val="94C600"/>
              </a:buClr>
            </a:pPr>
            <a:r>
              <a:rPr lang="en-GB" sz="2000" dirty="0">
                <a:solidFill>
                  <a:srgbClr val="3E3D2D"/>
                </a:solidFill>
              </a:rPr>
              <a:t>Peer Coaching </a:t>
            </a:r>
            <a:r>
              <a:rPr lang="en-GB" sz="1900" dirty="0">
                <a:solidFill>
                  <a:srgbClr val="3E3D2D"/>
                </a:solidFill>
              </a:rPr>
              <a:t>(collaborative work to solve problems during implementation)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9420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110</TotalTime>
  <Words>544</Words>
  <Application>Microsoft Office PowerPoint</Application>
  <PresentationFormat>On-screen Show (4:3)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2</vt:lpstr>
      <vt:lpstr>Austin</vt:lpstr>
      <vt:lpstr>Coaching and Mentoring Models</vt:lpstr>
      <vt:lpstr>Professional Development</vt:lpstr>
      <vt:lpstr>Professional Development  Impact on staff </vt:lpstr>
      <vt:lpstr>Professional Development Impact on students</vt:lpstr>
      <vt:lpstr>Professional Development  Organised as</vt:lpstr>
      <vt:lpstr>Coaching and Mentoring</vt:lpstr>
      <vt:lpstr>Coaching </vt:lpstr>
      <vt:lpstr>Mentoring and Coaching</vt:lpstr>
      <vt:lpstr>Coaching Models</vt:lpstr>
      <vt:lpstr>Coaching and EI</vt:lpstr>
    </vt:vector>
  </TitlesOfParts>
  <Company>University of Northampton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Coaching and Mentoring Models</dc:title>
  <dc:creator>Windows User</dc:creator>
  <cp:lastModifiedBy>James Underwood</cp:lastModifiedBy>
  <cp:revision>15</cp:revision>
  <dcterms:created xsi:type="dcterms:W3CDTF">2015-10-17T13:55:43Z</dcterms:created>
  <dcterms:modified xsi:type="dcterms:W3CDTF">2018-02-14T11:16:52Z</dcterms:modified>
</cp:coreProperties>
</file>