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3" r:id="rId2"/>
    <p:sldMasterId id="2147483677" r:id="rId3"/>
    <p:sldMasterId id="2147483685" r:id="rId4"/>
  </p:sldMasterIdLst>
  <p:notesMasterIdLst>
    <p:notesMasterId r:id="rId27"/>
  </p:notesMasterIdLst>
  <p:handoutMasterIdLst>
    <p:handoutMasterId r:id="rId28"/>
  </p:handoutMasterIdLst>
  <p:sldIdLst>
    <p:sldId id="283" r:id="rId5"/>
    <p:sldId id="266" r:id="rId6"/>
    <p:sldId id="264" r:id="rId7"/>
    <p:sldId id="284" r:id="rId8"/>
    <p:sldId id="263" r:id="rId9"/>
    <p:sldId id="273" r:id="rId10"/>
    <p:sldId id="286" r:id="rId11"/>
    <p:sldId id="265" r:id="rId12"/>
    <p:sldId id="274" r:id="rId13"/>
    <p:sldId id="275" r:id="rId14"/>
    <p:sldId id="276" r:id="rId15"/>
    <p:sldId id="267" r:id="rId16"/>
    <p:sldId id="278" r:id="rId17"/>
    <p:sldId id="280" r:id="rId18"/>
    <p:sldId id="279" r:id="rId19"/>
    <p:sldId id="268" r:id="rId20"/>
    <p:sldId id="281" r:id="rId21"/>
    <p:sldId id="285" r:id="rId22"/>
    <p:sldId id="277" r:id="rId23"/>
    <p:sldId id="287" r:id="rId24"/>
    <p:sldId id="288" r:id="rId25"/>
    <p:sldId id="282"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F431CD4-D583-A746-9733-E02D7948BA44}">
          <p14:sldIdLst>
            <p14:sldId id="283"/>
            <p14:sldId id="266"/>
            <p14:sldId id="264"/>
            <p14:sldId id="284"/>
            <p14:sldId id="263"/>
            <p14:sldId id="273"/>
            <p14:sldId id="286"/>
            <p14:sldId id="265"/>
            <p14:sldId id="274"/>
            <p14:sldId id="275"/>
            <p14:sldId id="276"/>
            <p14:sldId id="267"/>
            <p14:sldId id="278"/>
            <p14:sldId id="280"/>
            <p14:sldId id="279"/>
            <p14:sldId id="268"/>
            <p14:sldId id="281"/>
            <p14:sldId id="285"/>
            <p14:sldId id="277"/>
            <p14:sldId id="287"/>
            <p14:sldId id="288"/>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1ED"/>
    <a:srgbClr val="049ABF"/>
    <a:srgbClr val="E400E4"/>
    <a:srgbClr val="EB0000"/>
    <a:srgbClr val="E4D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F0552DE-BE31-4BE7-A84E-CF2B0B13BDD5}" type="datetimeFigureOut">
              <a:rPr lang="en-GB" smtClean="0"/>
              <a:t>30/03/2017</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E3B5FFC-7DDF-4E75-BAB3-5BFD7F312761}" type="slidenum">
              <a:rPr lang="en-GB" smtClean="0"/>
              <a:t>‹#›</a:t>
            </a:fld>
            <a:endParaRPr lang="en-GB" dirty="0"/>
          </a:p>
        </p:txBody>
      </p:sp>
    </p:spTree>
    <p:extLst>
      <p:ext uri="{BB962C8B-B14F-4D97-AF65-F5344CB8AC3E}">
        <p14:creationId xmlns:p14="http://schemas.microsoft.com/office/powerpoint/2010/main" val="16622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167FF79-E42E-4F0B-B0E2-23562E47DEAA}" type="datetimeFigureOut">
              <a:rPr lang="en-GB" smtClean="0"/>
              <a:t>30/03/2017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756C58E-096E-4FB6-AA2F-B7EC31F911C8}" type="slidenum">
              <a:rPr lang="en-GB" smtClean="0"/>
              <a:t>‹#›</a:t>
            </a:fld>
            <a:endParaRPr lang="en-GB" dirty="0"/>
          </a:p>
        </p:txBody>
      </p:sp>
    </p:spTree>
    <p:extLst>
      <p:ext uri="{BB962C8B-B14F-4D97-AF65-F5344CB8AC3E}">
        <p14:creationId xmlns:p14="http://schemas.microsoft.com/office/powerpoint/2010/main" val="38847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Introduce</a:t>
            </a:r>
            <a:r>
              <a:rPr lang="en-GB" sz="2000" baseline="0" dirty="0" smtClean="0"/>
              <a:t> yourself. This is purposely called “an introduction to…..” because whilst we will cover a lot of ground, coaching and mentoring are complex activities-what I aim to do is to get everyone thinking and talking about some of the issues around experiences, practices and definitions to try to develop some shared understandings around these areas in order to help you prepare to work with colleagues in schools involved in the project. </a:t>
            </a:r>
            <a:endParaRPr lang="en-GB" sz="2000" dirty="0"/>
          </a:p>
        </p:txBody>
      </p:sp>
      <p:sp>
        <p:nvSpPr>
          <p:cNvPr id="4" name="Slide Number Placeholder 3"/>
          <p:cNvSpPr>
            <a:spLocks noGrp="1"/>
          </p:cNvSpPr>
          <p:nvPr>
            <p:ph type="sldNum" sz="quarter" idx="10"/>
          </p:nvPr>
        </p:nvSpPr>
        <p:spPr/>
        <p:txBody>
          <a:bodyPr/>
          <a:lstStyle/>
          <a:p>
            <a:fld id="{7756C58E-096E-4FB6-AA2F-B7EC31F911C8}" type="slidenum">
              <a:rPr lang="en-GB" smtClean="0"/>
              <a:t>1</a:t>
            </a:fld>
            <a:endParaRPr lang="en-GB" dirty="0"/>
          </a:p>
        </p:txBody>
      </p:sp>
    </p:spTree>
    <p:extLst>
      <p:ext uri="{BB962C8B-B14F-4D97-AF65-F5344CB8AC3E}">
        <p14:creationId xmlns:p14="http://schemas.microsoft.com/office/powerpoint/2010/main" val="248198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10</a:t>
            </a:fld>
            <a:endParaRPr lang="en-GB" dirty="0"/>
          </a:p>
        </p:txBody>
      </p:sp>
    </p:spTree>
    <p:extLst>
      <p:ext uri="{BB962C8B-B14F-4D97-AF65-F5344CB8AC3E}">
        <p14:creationId xmlns:p14="http://schemas.microsoft.com/office/powerpoint/2010/main" val="190600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Apart</a:t>
            </a:r>
            <a:r>
              <a:rPr lang="en-GB" baseline="0" dirty="0" smtClean="0"/>
              <a:t> from the responses to this, what was really interesting with these teachers was how emotional they became; many were determined not to repeat the poor experiences of being mentored they had received; many had volunteered to mentor student teachers in order to “put right” something bad that had happened to them. And many people in the group were what we called “Professional Mentors” , usually senior school colleagues who oversaw the mentoring of all student teachers in the school at any one time, and also coached and mentored the mentors! So-they were very useful people to have at mentor training sessions because of the insights they could bring.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11</a:t>
            </a:fld>
            <a:endParaRPr lang="en-GB" dirty="0"/>
          </a:p>
        </p:txBody>
      </p:sp>
    </p:spTree>
    <p:extLst>
      <p:ext uri="{BB962C8B-B14F-4D97-AF65-F5344CB8AC3E}">
        <p14:creationId xmlns:p14="http://schemas.microsoft.com/office/powerpoint/2010/main" val="151957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 some thoughts</a:t>
            </a:r>
            <a:r>
              <a:rPr lang="en-GB" baseline="0" dirty="0" smtClean="0"/>
              <a:t> against each of these…</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12</a:t>
            </a:fld>
            <a:endParaRPr lang="en-GB" dirty="0"/>
          </a:p>
        </p:txBody>
      </p:sp>
    </p:spTree>
    <p:extLst>
      <p:ext uri="{BB962C8B-B14F-4D97-AF65-F5344CB8AC3E}">
        <p14:creationId xmlns:p14="http://schemas.microsoft.com/office/powerpoint/2010/main" val="265916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list-let’s see what we need to add? Having</a:t>
            </a:r>
            <a:r>
              <a:rPr lang="en-GB" baseline="0" dirty="0" smtClean="0"/>
              <a:t> spoken about mentoring and coaching and the kinds of qualities and skills they need to have (some similar, some different for each one) let’s move on to how we might select mentors and coaches for the kinds of work that might need to take place in your partner schools to help develop peer communities of learning. What are your initial thoughts on this? If you had to write a job description what would that include? (short exercise)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13</a:t>
            </a:fld>
            <a:endParaRPr lang="en-GB" dirty="0"/>
          </a:p>
        </p:txBody>
      </p:sp>
    </p:spTree>
    <p:extLst>
      <p:ext uri="{BB962C8B-B14F-4D97-AF65-F5344CB8AC3E}">
        <p14:creationId xmlns:p14="http://schemas.microsoft.com/office/powerpoint/2010/main" val="160944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move now</a:t>
            </a:r>
            <a:r>
              <a:rPr lang="en-GB" baseline="0" dirty="0" smtClean="0"/>
              <a:t> to what coaching might actually involve. </a:t>
            </a:r>
            <a:r>
              <a:rPr lang="en-GB" dirty="0" smtClean="0"/>
              <a:t>There is of course much more to coaching</a:t>
            </a:r>
            <a:r>
              <a:rPr lang="en-GB" baseline="0" dirty="0" smtClean="0"/>
              <a:t> than meets the eye. But, most models have at their heart something like the above. This description reminds me of the start of an action research cycle, where again, there is a perceived area for action, things are tried out and then evaluated? I’m going to focus on coaching in the next slides because I think that (as I see it) coaching is probably more appropriate than mentoring for the teachers you’ll be working with. This is not to say elements of mentoring won’t come to the fore…they probably will.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14</a:t>
            </a:fld>
            <a:endParaRPr lang="en-GB" dirty="0"/>
          </a:p>
        </p:txBody>
      </p:sp>
    </p:spTree>
    <p:extLst>
      <p:ext uri="{BB962C8B-B14F-4D97-AF65-F5344CB8AC3E}">
        <p14:creationId xmlns:p14="http://schemas.microsoft.com/office/powerpoint/2010/main" val="46536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point of this exercise</a:t>
            </a:r>
            <a:r>
              <a:rPr lang="en-GB" baseline="0" dirty="0" smtClean="0"/>
              <a:t> is just to get you reflecting on actually doing some coaching. Your chosen “problem” can be anything-work or home related. For example, when I have done this before, people have talked about things like how to get their children to tidy their bedrooms, how to get their husband or wife to do more of the household chores, or how to find time to write a research proposal. It can be anything! The observer will of course be functioning as a coach themselves….as they give feedback to the “coach” on their performance…..!</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15</a:t>
            </a:fld>
            <a:endParaRPr lang="en-GB" dirty="0"/>
          </a:p>
        </p:txBody>
      </p:sp>
    </p:spTree>
    <p:extLst>
      <p:ext uri="{BB962C8B-B14F-4D97-AF65-F5344CB8AC3E}">
        <p14:creationId xmlns:p14="http://schemas.microsoft.com/office/powerpoint/2010/main" val="329551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very many mentoring and coaching models</a:t>
            </a:r>
            <a:r>
              <a:rPr lang="en-GB" baseline="0" dirty="0" smtClean="0"/>
              <a:t> or frameworks available. Here are three models and one tool that I have used and seen being used in schools with experienced and beginning teachers; the primary school in Northampton where I am school governor uses the “Grow” model with pupils aged 6-11 very successfully. They all have their plus points. Think back to what we have discussed about what kinds of things helped us when we have been mentored or coached ourselves in the past. All have similarities and overlaps.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16</a:t>
            </a:fld>
            <a:endParaRPr lang="en-GB" dirty="0"/>
          </a:p>
        </p:txBody>
      </p:sp>
    </p:spTree>
    <p:extLst>
      <p:ext uri="{BB962C8B-B14F-4D97-AF65-F5344CB8AC3E}">
        <p14:creationId xmlns:p14="http://schemas.microsoft.com/office/powerpoint/2010/main" val="414176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 in teams to focus on one of</a:t>
            </a:r>
            <a:r>
              <a:rPr lang="en-GB" baseline="0" dirty="0" smtClean="0"/>
              <a:t> these models or try out the coaching cards tool. You have some materials provided and you can seek further info on the WWW if you want to. Consider the questions for your chosen model and note down your thoughts. If time, consider one of the others. Note down your thoughts and feed back to the group.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17</a:t>
            </a:fld>
            <a:endParaRPr lang="en-GB" dirty="0"/>
          </a:p>
        </p:txBody>
      </p:sp>
    </p:spTree>
    <p:extLst>
      <p:ext uri="{BB962C8B-B14F-4D97-AF65-F5344CB8AC3E}">
        <p14:creationId xmlns:p14="http://schemas.microsoft.com/office/powerpoint/2010/main" val="133716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time)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18</a:t>
            </a:fld>
            <a:endParaRPr lang="en-GB" dirty="0"/>
          </a:p>
        </p:txBody>
      </p:sp>
    </p:spTree>
    <p:extLst>
      <p:ext uri="{BB962C8B-B14F-4D97-AF65-F5344CB8AC3E}">
        <p14:creationId xmlns:p14="http://schemas.microsoft.com/office/powerpoint/2010/main" val="403642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t>
            </a:r>
            <a:r>
              <a:rPr lang="en-GB" dirty="0" smtClean="0"/>
              <a:t>are</a:t>
            </a:r>
            <a:r>
              <a:rPr lang="en-GB" baseline="0" dirty="0" smtClean="0"/>
              <a:t> </a:t>
            </a:r>
            <a:r>
              <a:rPr lang="en-GB" baseline="0" dirty="0" smtClean="0"/>
              <a:t>many common </a:t>
            </a:r>
            <a:r>
              <a:rPr lang="en-GB" dirty="0" smtClean="0"/>
              <a:t>issues </a:t>
            </a:r>
            <a:r>
              <a:rPr lang="en-GB" dirty="0" smtClean="0"/>
              <a:t>encountered</a:t>
            </a:r>
            <a:r>
              <a:rPr lang="en-GB" baseline="0" dirty="0" smtClean="0"/>
              <a:t> </a:t>
            </a:r>
            <a:r>
              <a:rPr lang="en-GB" baseline="0" dirty="0" smtClean="0"/>
              <a:t>in various mentoring and coaching situations. These come from both sides too-the coach and mentor and the </a:t>
            </a:r>
            <a:r>
              <a:rPr lang="en-GB" baseline="0" dirty="0" err="1" smtClean="0"/>
              <a:t>coachee</a:t>
            </a:r>
            <a:r>
              <a:rPr lang="en-GB" baseline="0" dirty="0" smtClean="0"/>
              <a:t> or mentee. How can we overcome these? What ideas do you have for mitigation or avoiding these scenarios? </a:t>
            </a:r>
            <a:r>
              <a:rPr lang="en-GB" baseline="0" dirty="0" smtClean="0"/>
              <a:t>The importance of Planning, </a:t>
            </a:r>
            <a:r>
              <a:rPr lang="en-GB" sz="1200" dirty="0" smtClean="0"/>
              <a:t>Power</a:t>
            </a:r>
            <a:r>
              <a:rPr lang="en-GB" sz="1200" dirty="0" smtClean="0"/>
              <a:t>,</a:t>
            </a:r>
            <a:r>
              <a:rPr lang="en-GB" sz="1200" baseline="0" dirty="0" smtClean="0"/>
              <a:t> </a:t>
            </a:r>
            <a:r>
              <a:rPr lang="en-GB" sz="1200" dirty="0" smtClean="0"/>
              <a:t>Trust,</a:t>
            </a:r>
            <a:r>
              <a:rPr lang="en-GB" sz="1200" baseline="0" dirty="0" smtClean="0"/>
              <a:t> </a:t>
            </a:r>
            <a:r>
              <a:rPr lang="en-GB" sz="1200" dirty="0" smtClean="0"/>
              <a:t>Confidentiality, Training,</a:t>
            </a:r>
            <a:r>
              <a:rPr lang="en-GB" sz="1200" baseline="0" dirty="0" smtClean="0"/>
              <a:t> </a:t>
            </a:r>
            <a:r>
              <a:rPr lang="en-GB" sz="1200" dirty="0" smtClean="0"/>
              <a:t>Workload,</a:t>
            </a:r>
            <a:r>
              <a:rPr lang="en-GB" sz="1200" baseline="0" dirty="0" smtClean="0"/>
              <a:t> </a:t>
            </a:r>
            <a:r>
              <a:rPr lang="en-GB" sz="1200" dirty="0" smtClean="0"/>
              <a:t>Balancing support and challenge,</a:t>
            </a:r>
            <a:r>
              <a:rPr lang="en-GB" sz="1200" baseline="0" dirty="0" smtClean="0"/>
              <a:t> </a:t>
            </a:r>
            <a:r>
              <a:rPr lang="en-GB" sz="1200" dirty="0" smtClean="0"/>
              <a:t>Making assumptions are some of them. This</a:t>
            </a:r>
            <a:r>
              <a:rPr lang="en-GB" sz="1200" baseline="0" dirty="0" smtClean="0"/>
              <a:t> section might include as an additional bit-the opportunity to raise any particular concerns people might have-perhaps specific to one school, or context. Some of these things may already have come up-but others might not. </a:t>
            </a:r>
            <a:r>
              <a:rPr lang="en-GB" sz="1200" dirty="0" smtClean="0"/>
              <a:t/>
            </a:r>
            <a:br>
              <a:rPr lang="en-GB" sz="1200" dirty="0" smtClean="0"/>
            </a:b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19</a:t>
            </a:fld>
            <a:endParaRPr lang="en-GB" dirty="0"/>
          </a:p>
        </p:txBody>
      </p:sp>
    </p:spTree>
    <p:extLst>
      <p:ext uri="{BB962C8B-B14F-4D97-AF65-F5344CB8AC3E}">
        <p14:creationId xmlns:p14="http://schemas.microsoft.com/office/powerpoint/2010/main" val="38240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are different areas we will consider together in this session. I will be drawing on some theoretical perspectives, your experiences and my own as we examine these different points. The session will be very interactive, with questions and discussions;  there will be some practical tasks to help us explore some of complexities inherent in mentoring and coaching as practices and  to help us reach some shared understanding of these.  My intention is that you will be able to think about how you could use our discussions and the materials we examine in your own mentoring and coaching of school colleagues, and enable them to do the same-in the spirit of creating a community of peer learners. I am not an expert on mentoring and coaching. However, I have worked with many student teachers and their school mentors, and have provided mentor and coach training to many teachers in different kinds of schools. Probably like you, I have also experienced being coached and mentored and learnt from those processes. I have been very interested in the relationships between novice teachers and their mentors and I have read widely and published in this area.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a:t>
            </a:fld>
            <a:endParaRPr lang="en-GB" dirty="0"/>
          </a:p>
        </p:txBody>
      </p:sp>
    </p:spTree>
    <p:extLst>
      <p:ext uri="{BB962C8B-B14F-4D97-AF65-F5344CB8AC3E}">
        <p14:creationId xmlns:p14="http://schemas.microsoft.com/office/powerpoint/2010/main" val="283565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Again-the group to come up with these</a:t>
            </a:r>
            <a:r>
              <a:rPr lang="en-GB" baseline="0" dirty="0" smtClean="0"/>
              <a:t> in discussions-people could write the risks </a:t>
            </a:r>
            <a:r>
              <a:rPr lang="en-GB" baseline="0" dirty="0" err="1" smtClean="0"/>
              <a:t>etc</a:t>
            </a:r>
            <a:r>
              <a:rPr lang="en-GB" baseline="0" dirty="0" smtClean="0"/>
              <a:t> down in one column and suggest mitigation </a:t>
            </a:r>
            <a:r>
              <a:rPr lang="en-GB" baseline="0" dirty="0" err="1" smtClean="0"/>
              <a:t>etc</a:t>
            </a:r>
            <a:r>
              <a:rPr lang="en-GB" baseline="0" dirty="0" smtClean="0"/>
              <a:t> in the next one.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20</a:t>
            </a:fld>
            <a:endParaRPr lang="en-GB" dirty="0"/>
          </a:p>
        </p:txBody>
      </p:sp>
    </p:spTree>
    <p:extLst>
      <p:ext uri="{BB962C8B-B14F-4D97-AF65-F5344CB8AC3E}">
        <p14:creationId xmlns:p14="http://schemas.microsoft.com/office/powerpoint/2010/main" val="4089615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Chance to raise</a:t>
            </a:r>
            <a:r>
              <a:rPr lang="en-GB" baseline="0" dirty="0" smtClean="0"/>
              <a:t> </a:t>
            </a:r>
            <a:r>
              <a:rPr lang="en-GB" dirty="0" smtClean="0"/>
              <a:t>issues not covered.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21</a:t>
            </a:fld>
            <a:endParaRPr lang="en-GB" dirty="0"/>
          </a:p>
        </p:txBody>
      </p:sp>
    </p:spTree>
    <p:extLst>
      <p:ext uri="{BB962C8B-B14F-4D97-AF65-F5344CB8AC3E}">
        <p14:creationId xmlns:p14="http://schemas.microsoft.com/office/powerpoint/2010/main" val="1165281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56C58E-096E-4FB6-AA2F-B7EC31F911C8}" type="slidenum">
              <a:rPr lang="en-GB" smtClean="0"/>
              <a:t>22</a:t>
            </a:fld>
            <a:endParaRPr lang="en-GB" dirty="0"/>
          </a:p>
        </p:txBody>
      </p:sp>
    </p:spTree>
    <p:extLst>
      <p:ext uri="{BB962C8B-B14F-4D97-AF65-F5344CB8AC3E}">
        <p14:creationId xmlns:p14="http://schemas.microsoft.com/office/powerpoint/2010/main" val="379658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Mentoring is fully embedded in the UK in initial</a:t>
            </a:r>
            <a:r>
              <a:rPr lang="en-GB" baseline="0" dirty="0" smtClean="0"/>
              <a:t> teacher training and in support for Newly Qualified teachers; it is the same in many other professions such as Law, Nursing and other Health and medical fields; it is also highly regulated by government and professional body requirements that grant professional status. In this way, as Colley implies, a lot is expected and required of mentoring as a practice to secure standards and credibility, and to equip the next generation of nurses, teachers </a:t>
            </a:r>
            <a:r>
              <a:rPr lang="en-GB" baseline="0" dirty="0" err="1" smtClean="0"/>
              <a:t>etc</a:t>
            </a:r>
            <a:r>
              <a:rPr lang="en-GB" baseline="0" dirty="0" smtClean="0"/>
              <a:t> with the skills and knowledge they need. A lot is invested in mentoring-economically and professionally. Mentoring, like creativity is hardly ever spoken of as a “bad thing” but Colley fears it is weakly conceptualised. As you </a:t>
            </a:r>
            <a:r>
              <a:rPr lang="en-GB" baseline="0" dirty="0" err="1" smtClean="0"/>
              <a:t>probbaly</a:t>
            </a:r>
            <a:r>
              <a:rPr lang="en-GB" baseline="0" dirty="0" smtClean="0"/>
              <a:t> know, there are lots of views about mentoring, its purposes and how it should be practised. Colley tells us that the first “Mentor” we know of appears as a man entrusted to look after Odysseus’s son Telemachus-however, she also notes an alternative story to this-that the relationship failed, there was violence and war as a result and the goddess Athena rescued the situation, perhaps accounting for the sometimes “female” qualities of </a:t>
            </a:r>
            <a:r>
              <a:rPr lang="en-GB" baseline="0" dirty="0" err="1" smtClean="0"/>
              <a:t>nuture</a:t>
            </a:r>
            <a:r>
              <a:rPr lang="en-GB" baseline="0" dirty="0" smtClean="0"/>
              <a:t> and care being ascribed to mentors.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3</a:t>
            </a:fld>
            <a:endParaRPr lang="en-GB" dirty="0"/>
          </a:p>
        </p:txBody>
      </p:sp>
    </p:spTree>
    <p:extLst>
      <p:ext uri="{BB962C8B-B14F-4D97-AF65-F5344CB8AC3E}">
        <p14:creationId xmlns:p14="http://schemas.microsoft.com/office/powerpoint/2010/main" val="79820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coach was a vehicle used to</a:t>
            </a:r>
            <a:r>
              <a:rPr lang="en-GB" baseline="0" dirty="0" smtClean="0"/>
              <a:t> transport people from one place to another…but there are all these other kinds of influences and developments as I’ve noted above….now there are many kinds of coaching-life coaching, relationship coaching, co-coaching. A relative newcomer to the party (the notion of coaching as we now understand it seems to have originated from about the 1830s in the UK at least) it is perhaps just as embedded in our professional lives as mentoring. Coaching and mentoring or “buddy” schemes are fairly widespread in all the organisations listed above-with adults, children and young people for different purposes.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4</a:t>
            </a:fld>
            <a:endParaRPr lang="en-GB" dirty="0"/>
          </a:p>
        </p:txBody>
      </p:sp>
    </p:spTree>
    <p:extLst>
      <p:ext uri="{BB962C8B-B14F-4D97-AF65-F5344CB8AC3E}">
        <p14:creationId xmlns:p14="http://schemas.microsoft.com/office/powerpoint/2010/main" val="28210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into pairs or small groups</a:t>
            </a:r>
            <a:r>
              <a:rPr lang="en-GB" baseline="0" dirty="0" smtClean="0"/>
              <a:t> and explore people’s definitions of these. The point of this exercise is to gain some common understanding of the purpose of each practice and explore different ideas. It should also enable people to start to think about their own experiences of mentoring and coaching which follow next.</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5</a:t>
            </a:fld>
            <a:endParaRPr lang="en-GB" dirty="0"/>
          </a:p>
        </p:txBody>
      </p:sp>
    </p:spTree>
    <p:extLst>
      <p:ext uri="{BB962C8B-B14F-4D97-AF65-F5344CB8AC3E}">
        <p14:creationId xmlns:p14="http://schemas.microsoft.com/office/powerpoint/2010/main" val="280705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a very few of the many, many views on the differences and similarities</a:t>
            </a:r>
            <a:r>
              <a:rPr lang="en-GB" baseline="0" dirty="0" smtClean="0"/>
              <a:t> between mentoring and coaching. The more I have read of others’ work on this, the less well defined the differences are. I don’t think we need to worry too much about agreeing the absolute detail of what mentoring and coaching are. I frame mentoring as more of a kind of “apprenticeship” model, with a more experienced person guiding, supporting, challenging a less experienced one-more akin to a teacher/pupil learning relationship compared to coaching which I see as more of a peer-to peer relationship. However, even that way of thinking isn’t quite straightforward because mentors of novices learn from them too…. So it is still is quite confusing! Also-much of the literature talks about coaching using questions to get the other person to find their own solutions-but this is what I encouraged school mentors to do with their students too.-so again, that doesn’t quite work for me.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6</a:t>
            </a:fld>
            <a:endParaRPr lang="en-GB" dirty="0"/>
          </a:p>
        </p:txBody>
      </p:sp>
    </p:spTree>
    <p:extLst>
      <p:ext uri="{BB962C8B-B14F-4D97-AF65-F5344CB8AC3E}">
        <p14:creationId xmlns:p14="http://schemas.microsoft.com/office/powerpoint/2010/main" val="174563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quite a useful visual representation of the possible relationships between coaching and mentoring and associated activities. But…there are dozens of others! (try Google images…)</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7</a:t>
            </a:fld>
            <a:endParaRPr lang="en-GB" dirty="0"/>
          </a:p>
        </p:txBody>
      </p:sp>
    </p:spTree>
    <p:extLst>
      <p:ext uri="{BB962C8B-B14F-4D97-AF65-F5344CB8AC3E}">
        <p14:creationId xmlns:p14="http://schemas.microsoft.com/office/powerpoint/2010/main" val="267633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strongly believe we can</a:t>
            </a:r>
            <a:r>
              <a:rPr lang="en-GB" baseline="0" dirty="0" smtClean="0"/>
              <a:t> gain a lot from considering our own experiences of mentoring and coaching-from either side. So-in small groups, each please discuss the above, make notes and be prepared to feedback to the group.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8</a:t>
            </a:fld>
            <a:endParaRPr lang="en-GB" dirty="0"/>
          </a:p>
        </p:txBody>
      </p:sp>
    </p:spTree>
    <p:extLst>
      <p:ext uri="{BB962C8B-B14F-4D97-AF65-F5344CB8AC3E}">
        <p14:creationId xmlns:p14="http://schemas.microsoft.com/office/powerpoint/2010/main" val="149963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was undertaken within some university-based mentor training to enable mentors to think about what good/bad/indifferent</a:t>
            </a:r>
            <a:r>
              <a:rPr lang="en-GB" baseline="0" dirty="0" smtClean="0"/>
              <a:t> mentoring focused on the use of lesson observation looked like. </a:t>
            </a:r>
            <a:endParaRPr lang="en-GB" dirty="0"/>
          </a:p>
        </p:txBody>
      </p:sp>
      <p:sp>
        <p:nvSpPr>
          <p:cNvPr id="4" name="Slide Number Placeholder 3"/>
          <p:cNvSpPr>
            <a:spLocks noGrp="1"/>
          </p:cNvSpPr>
          <p:nvPr>
            <p:ph type="sldNum" sz="quarter" idx="10"/>
          </p:nvPr>
        </p:nvSpPr>
        <p:spPr/>
        <p:txBody>
          <a:bodyPr/>
          <a:lstStyle/>
          <a:p>
            <a:fld id="{7756C58E-096E-4FB6-AA2F-B7EC31F911C8}" type="slidenum">
              <a:rPr lang="en-GB" smtClean="0"/>
              <a:t>9</a:t>
            </a:fld>
            <a:endParaRPr lang="en-GB" dirty="0"/>
          </a:p>
        </p:txBody>
      </p:sp>
    </p:spTree>
    <p:extLst>
      <p:ext uri="{BB962C8B-B14F-4D97-AF65-F5344CB8AC3E}">
        <p14:creationId xmlns:p14="http://schemas.microsoft.com/office/powerpoint/2010/main" val="98990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384488" y="550056"/>
            <a:ext cx="777240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20" name="Picture Placeholder 19"/>
          <p:cNvSpPr>
            <a:spLocks noGrp="1"/>
          </p:cNvSpPr>
          <p:nvPr>
            <p:ph type="pic" sz="quarter" idx="10"/>
          </p:nvPr>
        </p:nvSpPr>
        <p:spPr>
          <a:xfrm>
            <a:off x="4924169" y="286691"/>
            <a:ext cx="4506912" cy="6883229"/>
          </a:xfrm>
          <a:custGeom>
            <a:avLst/>
            <a:gdLst/>
            <a:ahLst/>
            <a:cxnLst/>
            <a:rect l="l" t="t" r="r" b="b"/>
            <a:pathLst>
              <a:path w="4506912" h="6883229">
                <a:moveTo>
                  <a:pt x="4506912" y="0"/>
                </a:moveTo>
                <a:lnTo>
                  <a:pt x="4506912" y="6883229"/>
                </a:lnTo>
                <a:lnTo>
                  <a:pt x="0" y="6883229"/>
                </a:lnTo>
                <a:lnTo>
                  <a:pt x="0" y="6572770"/>
                </a:lnTo>
                <a:close/>
              </a:path>
            </a:pathLst>
          </a:custGeom>
          <a:noFill/>
        </p:spPr>
        <p:txBody>
          <a:bodyPr/>
          <a:lstStyle/>
          <a:p>
            <a:endParaRPr lang="en-US" dirty="0"/>
          </a:p>
        </p:txBody>
      </p:sp>
    </p:spTree>
    <p:extLst>
      <p:ext uri="{BB962C8B-B14F-4D97-AF65-F5344CB8AC3E}">
        <p14:creationId xmlns:p14="http://schemas.microsoft.com/office/powerpoint/2010/main" val="28584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 text box and Statistic">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73086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2 text boxes &amp; Contact Details">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6449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text boxes &amp; Contact Details">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1" name="Picture 10"/>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205223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97957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935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5" y="550057"/>
            <a:ext cx="8439607" cy="728138"/>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1335554"/>
            <a:ext cx="6079562" cy="61451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6" name="Table Placeholder 5"/>
          <p:cNvSpPr>
            <a:spLocks noGrp="1"/>
          </p:cNvSpPr>
          <p:nvPr>
            <p:ph type="tbl" sz="quarter" idx="18"/>
          </p:nvPr>
        </p:nvSpPr>
        <p:spPr>
          <a:xfrm>
            <a:off x="354013" y="2032000"/>
            <a:ext cx="8445500" cy="3998913"/>
          </a:xfrm>
          <a:prstGeom prst="rect">
            <a:avLst/>
          </a:prstGeom>
        </p:spPr>
        <p:txBody>
          <a:bodyPr vert="horz"/>
          <a:lstStyle/>
          <a:p>
            <a:endParaRPr lang="en-US" dirty="0"/>
          </a:p>
        </p:txBody>
      </p:sp>
    </p:spTree>
    <p:extLst>
      <p:ext uri="{BB962C8B-B14F-4D97-AF65-F5344CB8AC3E}">
        <p14:creationId xmlns:p14="http://schemas.microsoft.com/office/powerpoint/2010/main" val="187357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65744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
        <p:nvSpPr>
          <p:cNvPr id="11"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8705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50891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8842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verview 1">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9" y="2630129"/>
            <a:ext cx="2491446" cy="3031612"/>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384488" y="550056"/>
            <a:ext cx="3499254" cy="1470025"/>
          </a:xfrm>
          <a:prstGeom prst="rect">
            <a:avLst/>
          </a:prstGeom>
        </p:spPr>
        <p:txBody>
          <a:bodyPr anchor="t"/>
          <a:lstStyle>
            <a:lvl1pPr>
              <a:defRPr sz="4000">
                <a:solidFill>
                  <a:schemeClr val="tx1"/>
                </a:solidFill>
              </a:defRPr>
            </a:lvl1pPr>
          </a:lstStyle>
          <a:p>
            <a:r>
              <a:rPr lang="en-GB" dirty="0" smtClean="0"/>
              <a:t>Click to edit Master title style</a:t>
            </a:r>
            <a:endParaRPr lang="en-US" dirty="0"/>
          </a:p>
        </p:txBody>
      </p:sp>
      <p:sp>
        <p:nvSpPr>
          <p:cNvPr id="20" name="Picture Placeholder 19"/>
          <p:cNvSpPr>
            <a:spLocks noGrp="1"/>
          </p:cNvSpPr>
          <p:nvPr>
            <p:ph type="pic" sz="quarter" idx="10"/>
          </p:nvPr>
        </p:nvSpPr>
        <p:spPr>
          <a:xfrm>
            <a:off x="2343201" y="-65632"/>
            <a:ext cx="6899428" cy="6973358"/>
          </a:xfrm>
          <a:custGeom>
            <a:avLst/>
            <a:gdLst>
              <a:gd name="connsiteX0" fmla="*/ 0 w 4506912"/>
              <a:gd name="connsiteY0" fmla="*/ 0 h 6883229"/>
              <a:gd name="connsiteX1" fmla="*/ 4506912 w 4506912"/>
              <a:gd name="connsiteY1" fmla="*/ 0 h 6883229"/>
              <a:gd name="connsiteX2" fmla="*/ 4506912 w 4506912"/>
              <a:gd name="connsiteY2" fmla="*/ 6883229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031686 w 4506912"/>
              <a:gd name="connsiteY2" fmla="*/ 6588261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236525 w 4506912"/>
              <a:gd name="connsiteY2" fmla="*/ 6563680 h 6883229"/>
              <a:gd name="connsiteX3" fmla="*/ 0 w 4506912"/>
              <a:gd name="connsiteY3" fmla="*/ 6883229 h 6883229"/>
              <a:gd name="connsiteX4" fmla="*/ 0 w 4506912"/>
              <a:gd name="connsiteY4" fmla="*/ 0 h 6883229"/>
              <a:gd name="connsiteX0" fmla="*/ 0 w 4236525"/>
              <a:gd name="connsiteY0" fmla="*/ 286774 h 7170003"/>
              <a:gd name="connsiteX1" fmla="*/ 4228331 w 4236525"/>
              <a:gd name="connsiteY1" fmla="*/ 0 h 7170003"/>
              <a:gd name="connsiteX2" fmla="*/ 4236525 w 4236525"/>
              <a:gd name="connsiteY2" fmla="*/ 6850454 h 7170003"/>
              <a:gd name="connsiteX3" fmla="*/ 0 w 4236525"/>
              <a:gd name="connsiteY3" fmla="*/ 7170003 h 7170003"/>
              <a:gd name="connsiteX4" fmla="*/ 0 w 4236525"/>
              <a:gd name="connsiteY4" fmla="*/ 286774 h 7170003"/>
              <a:gd name="connsiteX0" fmla="*/ 98323 w 4236525"/>
              <a:gd name="connsiteY0" fmla="*/ 0 h 7170004"/>
              <a:gd name="connsiteX1" fmla="*/ 4228331 w 4236525"/>
              <a:gd name="connsiteY1" fmla="*/ 1 h 7170004"/>
              <a:gd name="connsiteX2" fmla="*/ 4236525 w 4236525"/>
              <a:gd name="connsiteY2" fmla="*/ 6850455 h 7170004"/>
              <a:gd name="connsiteX3" fmla="*/ 0 w 4236525"/>
              <a:gd name="connsiteY3" fmla="*/ 7170004 h 7170004"/>
              <a:gd name="connsiteX4" fmla="*/ 98323 w 4236525"/>
              <a:gd name="connsiteY4" fmla="*/ 0 h 7170004"/>
              <a:gd name="connsiteX0" fmla="*/ 1941871 w 6080073"/>
              <a:gd name="connsiteY0" fmla="*/ 0 h 6858649"/>
              <a:gd name="connsiteX1" fmla="*/ 6071879 w 6080073"/>
              <a:gd name="connsiteY1" fmla="*/ 1 h 6858649"/>
              <a:gd name="connsiteX2" fmla="*/ 6080073 w 6080073"/>
              <a:gd name="connsiteY2" fmla="*/ 6850455 h 6858649"/>
              <a:gd name="connsiteX3" fmla="*/ 0 w 6080073"/>
              <a:gd name="connsiteY3" fmla="*/ 6858649 h 6858649"/>
              <a:gd name="connsiteX4" fmla="*/ 1941871 w 6080073"/>
              <a:gd name="connsiteY4" fmla="*/ 0 h 6858649"/>
              <a:gd name="connsiteX0" fmla="*/ 2679291 w 6817493"/>
              <a:gd name="connsiteY0" fmla="*/ 0 h 6891423"/>
              <a:gd name="connsiteX1" fmla="*/ 6809299 w 6817493"/>
              <a:gd name="connsiteY1" fmla="*/ 1 h 6891423"/>
              <a:gd name="connsiteX2" fmla="*/ 6817493 w 6817493"/>
              <a:gd name="connsiteY2" fmla="*/ 6850455 h 6891423"/>
              <a:gd name="connsiteX3" fmla="*/ 0 w 6817493"/>
              <a:gd name="connsiteY3" fmla="*/ 6891423 h 6891423"/>
              <a:gd name="connsiteX4" fmla="*/ 2679291 w 6817493"/>
              <a:gd name="connsiteY4" fmla="*/ 0 h 6891423"/>
              <a:gd name="connsiteX0" fmla="*/ 2679291 w 6899428"/>
              <a:gd name="connsiteY0" fmla="*/ 0 h 6907810"/>
              <a:gd name="connsiteX1" fmla="*/ 6809299 w 6899428"/>
              <a:gd name="connsiteY1" fmla="*/ 1 h 6907810"/>
              <a:gd name="connsiteX2" fmla="*/ 6899428 w 6899428"/>
              <a:gd name="connsiteY2" fmla="*/ 6907810 h 6907810"/>
              <a:gd name="connsiteX3" fmla="*/ 0 w 6899428"/>
              <a:gd name="connsiteY3" fmla="*/ 6891423 h 6907810"/>
              <a:gd name="connsiteX4" fmla="*/ 2679291 w 6899428"/>
              <a:gd name="connsiteY4" fmla="*/ 0 h 6907810"/>
              <a:gd name="connsiteX0" fmla="*/ 2679291 w 6899428"/>
              <a:gd name="connsiteY0" fmla="*/ 57354 h 6965164"/>
              <a:gd name="connsiteX1" fmla="*/ 6866654 w 6899428"/>
              <a:gd name="connsiteY1" fmla="*/ 0 h 6965164"/>
              <a:gd name="connsiteX2" fmla="*/ 6899428 w 6899428"/>
              <a:gd name="connsiteY2" fmla="*/ 6965164 h 6965164"/>
              <a:gd name="connsiteX3" fmla="*/ 0 w 6899428"/>
              <a:gd name="connsiteY3" fmla="*/ 6948777 h 6965164"/>
              <a:gd name="connsiteX4" fmla="*/ 2679291 w 6899428"/>
              <a:gd name="connsiteY4" fmla="*/ 57354 h 6965164"/>
              <a:gd name="connsiteX0" fmla="*/ 2712065 w 6899428"/>
              <a:gd name="connsiteY0" fmla="*/ 0 h 6973358"/>
              <a:gd name="connsiteX1" fmla="*/ 6866654 w 6899428"/>
              <a:gd name="connsiteY1" fmla="*/ 8194 h 6973358"/>
              <a:gd name="connsiteX2" fmla="*/ 6899428 w 6899428"/>
              <a:gd name="connsiteY2" fmla="*/ 6973358 h 6973358"/>
              <a:gd name="connsiteX3" fmla="*/ 0 w 6899428"/>
              <a:gd name="connsiteY3" fmla="*/ 6956971 h 6973358"/>
              <a:gd name="connsiteX4" fmla="*/ 2712065 w 6899428"/>
              <a:gd name="connsiteY4" fmla="*/ 0 h 697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428" h="6973358">
                <a:moveTo>
                  <a:pt x="2712065" y="0"/>
                </a:moveTo>
                <a:lnTo>
                  <a:pt x="6866654" y="8194"/>
                </a:lnTo>
                <a:cubicBezTo>
                  <a:pt x="6869385" y="2291679"/>
                  <a:pt x="6896697" y="4689873"/>
                  <a:pt x="6899428" y="6973358"/>
                </a:cubicBezTo>
                <a:lnTo>
                  <a:pt x="0" y="6956971"/>
                </a:lnTo>
                <a:lnTo>
                  <a:pt x="2712065" y="0"/>
                </a:lnTo>
                <a:close/>
              </a:path>
            </a:pathLst>
          </a:custGeom>
          <a:noFill/>
        </p:spPr>
        <p:txBody>
          <a:bodyPr/>
          <a:lstStyle/>
          <a:p>
            <a:endParaRPr lang="en-US" dirty="0"/>
          </a:p>
        </p:txBody>
      </p:sp>
    </p:spTree>
    <p:extLst>
      <p:ext uri="{BB962C8B-B14F-4D97-AF65-F5344CB8AC3E}">
        <p14:creationId xmlns:p14="http://schemas.microsoft.com/office/powerpoint/2010/main" val="252484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tx1"/>
                </a:solidFill>
              </a:defRPr>
            </a:lvl1pPr>
          </a:lstStyle>
          <a:p>
            <a:r>
              <a:rPr lang="en-GB" dirty="0" smtClean="0"/>
              <a:t>Click to edit Master title style</a:t>
            </a:r>
            <a:endParaRPr lang="en-US" dirty="0"/>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4038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7" name="Straight Connector 6"/>
          <p:cNvCxnSpPr/>
          <p:nvPr userDrawn="1"/>
        </p:nvCxnSpPr>
        <p:spPr>
          <a:xfrm>
            <a:off x="1069378" y="754255"/>
            <a:ext cx="43793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93103" y="4743432"/>
            <a:ext cx="454592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stretch>
            <a:fillRect/>
          </a:stretch>
        </p:blipFill>
        <p:spPr>
          <a:xfrm>
            <a:off x="502175" y="525408"/>
            <a:ext cx="467418" cy="329942"/>
          </a:xfrm>
          <a:prstGeom prst="rect">
            <a:avLst/>
          </a:prstGeom>
        </p:spPr>
      </p:pic>
      <p:pic>
        <p:nvPicPr>
          <p:cNvPr id="13" name="Picture 12"/>
          <p:cNvPicPr>
            <a:picLocks noChangeAspect="1"/>
          </p:cNvPicPr>
          <p:nvPr userDrawn="1"/>
        </p:nvPicPr>
        <p:blipFill>
          <a:blip r:embed="rId3"/>
          <a:stretch>
            <a:fillRect/>
          </a:stretch>
        </p:blipFill>
        <p:spPr>
          <a:xfrm rot="10800000">
            <a:off x="5152738" y="4557669"/>
            <a:ext cx="295972" cy="208921"/>
          </a:xfrm>
          <a:prstGeom prst="rect">
            <a:avLst/>
          </a:prstGeom>
        </p:spPr>
      </p:pic>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tx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22471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 text boxe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rgbClr val="FFFFFF"/>
                </a:solidFill>
              </a:defRPr>
            </a:lvl1pPr>
          </a:lstStyle>
          <a:p>
            <a:r>
              <a:rPr lang="en-GB" dirty="0" smtClean="0"/>
              <a:t>Click to edit Master title style</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8364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1 text boxe and image">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cxnSp>
        <p:nvCxnSpPr>
          <p:cNvPr id="11" name="Straight Connector 10"/>
          <p:cNvCxnSpPr/>
          <p:nvPr userDrawn="1"/>
        </p:nvCxnSpPr>
        <p:spPr>
          <a:xfrm>
            <a:off x="1069378" y="754255"/>
            <a:ext cx="4379332"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93103" y="4743432"/>
            <a:ext cx="454592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bg2"/>
                </a:solidFill>
                <a:latin typeface="Open Sans"/>
                <a:cs typeface="Open Sans"/>
              </a:defRPr>
            </a:lvl1pPr>
            <a:lvl2pPr marL="0" indent="0">
              <a:buNone/>
              <a:defRPr sz="1200">
                <a:solidFill>
                  <a:schemeClr val="bg2"/>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9" name="Picture 18"/>
          <p:cNvPicPr>
            <a:picLocks noChangeAspect="1"/>
          </p:cNvPicPr>
          <p:nvPr userDrawn="1"/>
        </p:nvPicPr>
        <p:blipFill>
          <a:blip r:embed="rId3"/>
          <a:stretch>
            <a:fillRect/>
          </a:stretch>
        </p:blipFill>
        <p:spPr>
          <a:xfrm>
            <a:off x="502175" y="525408"/>
            <a:ext cx="469900" cy="330200"/>
          </a:xfrm>
          <a:prstGeom prst="rect">
            <a:avLst/>
          </a:prstGeom>
        </p:spPr>
      </p:pic>
      <p:pic>
        <p:nvPicPr>
          <p:cNvPr id="21" name="Picture 20"/>
          <p:cNvPicPr>
            <a:picLocks noChangeAspect="1"/>
          </p:cNvPicPr>
          <p:nvPr userDrawn="1"/>
        </p:nvPicPr>
        <p:blipFill>
          <a:blip r:embed="rId3"/>
          <a:stretch>
            <a:fillRect/>
          </a:stretch>
        </p:blipFill>
        <p:spPr>
          <a:xfrm rot="10800000">
            <a:off x="5151398" y="4534510"/>
            <a:ext cx="297312" cy="208922"/>
          </a:xfrm>
          <a:prstGeom prst="rect">
            <a:avLst/>
          </a:prstGeom>
        </p:spPr>
      </p:pic>
    </p:spTree>
    <p:extLst>
      <p:ext uri="{BB962C8B-B14F-4D97-AF65-F5344CB8AC3E}">
        <p14:creationId xmlns:p14="http://schemas.microsoft.com/office/powerpoint/2010/main" val="3114661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3439325"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5899365" y="4768356"/>
            <a:ext cx="295972" cy="208921"/>
          </a:xfrm>
          <a:prstGeom prst="rect">
            <a:avLst/>
          </a:prstGeom>
        </p:spPr>
      </p:pic>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2258608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5"/>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6" name="Picture 15"/>
          <p:cNvPicPr>
            <a:picLocks noChangeAspect="1"/>
          </p:cNvPicPr>
          <p:nvPr userDrawn="1"/>
        </p:nvPicPr>
        <p:blipFill>
          <a:blip r:embed="rId2"/>
          <a:stretch>
            <a:fillRect/>
          </a:stretch>
        </p:blipFill>
        <p:spPr>
          <a:xfrm>
            <a:off x="497609" y="6241473"/>
            <a:ext cx="1003300" cy="330200"/>
          </a:xfrm>
          <a:prstGeom prst="rect">
            <a:avLst/>
          </a:prstGeom>
        </p:spPr>
      </p:pic>
      <p:pic>
        <p:nvPicPr>
          <p:cNvPr id="18" name="Picture 17"/>
          <p:cNvPicPr>
            <a:picLocks noChangeAspect="1"/>
          </p:cNvPicPr>
          <p:nvPr userDrawn="1"/>
        </p:nvPicPr>
        <p:blipFill>
          <a:blip r:embed="rId3"/>
          <a:stretch>
            <a:fillRect/>
          </a:stretch>
        </p:blipFill>
        <p:spPr>
          <a:xfrm>
            <a:off x="3439325" y="2195513"/>
            <a:ext cx="469900" cy="330200"/>
          </a:xfrm>
          <a:prstGeom prst="rect">
            <a:avLst/>
          </a:prstGeom>
        </p:spPr>
      </p:pic>
      <p:pic>
        <p:nvPicPr>
          <p:cNvPr id="20" name="Picture 19"/>
          <p:cNvPicPr>
            <a:picLocks noChangeAspect="1"/>
          </p:cNvPicPr>
          <p:nvPr userDrawn="1"/>
        </p:nvPicPr>
        <p:blipFill>
          <a:blip r:embed="rId3"/>
          <a:stretch>
            <a:fillRect/>
          </a:stretch>
        </p:blipFill>
        <p:spPr>
          <a:xfrm rot="10800000">
            <a:off x="5899364" y="4768356"/>
            <a:ext cx="297312" cy="208922"/>
          </a:xfrm>
          <a:prstGeom prst="rect">
            <a:avLst/>
          </a:prstGeom>
        </p:spPr>
      </p:pic>
    </p:spTree>
    <p:extLst>
      <p:ext uri="{BB962C8B-B14F-4D97-AF65-F5344CB8AC3E}">
        <p14:creationId xmlns:p14="http://schemas.microsoft.com/office/powerpoint/2010/main" val="127184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3468135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Intro Para,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473274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1" name="Text Placeholder 40"/>
          <p:cNvSpPr>
            <a:spLocks noGrp="1"/>
          </p:cNvSpPr>
          <p:nvPr>
            <p:ph type="body" sz="quarter" idx="16" hasCustomPrompt="1"/>
          </p:nvPr>
        </p:nvSpPr>
        <p:spPr>
          <a:xfrm>
            <a:off x="3329897"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326942"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t>Click to edit Master 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376898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2 text boxes and image">
    <p:bg>
      <p:bgPr>
        <a:solidFill>
          <a:schemeClr val="tx2"/>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t>Click to edit Master 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13"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15" name="Text Placeholder 40"/>
          <p:cNvSpPr>
            <a:spLocks noGrp="1"/>
          </p:cNvSpPr>
          <p:nvPr>
            <p:ph type="body" sz="quarter" idx="22" hasCustomPrompt="1"/>
          </p:nvPr>
        </p:nvSpPr>
        <p:spPr>
          <a:xfrm>
            <a:off x="3214124" y="2195513"/>
            <a:ext cx="2616605" cy="366236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6" name="Text Placeholder 40"/>
          <p:cNvSpPr>
            <a:spLocks noGrp="1"/>
          </p:cNvSpPr>
          <p:nvPr>
            <p:ph type="body" sz="quarter" idx="23" hasCustomPrompt="1"/>
          </p:nvPr>
        </p:nvSpPr>
        <p:spPr>
          <a:xfrm>
            <a:off x="6211169"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7" name="Picture 16"/>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1529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3 text sections">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Tree>
    <p:extLst>
      <p:ext uri="{BB962C8B-B14F-4D97-AF65-F5344CB8AC3E}">
        <p14:creationId xmlns:p14="http://schemas.microsoft.com/office/powerpoint/2010/main" val="12406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solidFill>
                  <a:schemeClr val="tx1"/>
                </a:solidFill>
              </a:rPr>
              <a:t>Click to edit Master title style</a:t>
            </a:r>
            <a:endParaRPr lang="en-US" dirty="0">
              <a:solidFill>
                <a:schemeClr val="tx1"/>
              </a:solidFill>
            </a:endParaRP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280663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1 text boxe and image">
    <p:bg>
      <p:bgPr>
        <a:solidFill>
          <a:schemeClr val="tx2"/>
        </a:solidFill>
        <a:effectLst/>
      </p:bgPr>
    </p:bg>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itle 1"/>
          <p:cNvSpPr txBox="1">
            <a:spLocks/>
          </p:cNvSpPr>
          <p:nvPr userDrawn="1"/>
        </p:nvSpPr>
        <p:spPr>
          <a:xfrm>
            <a:off x="3219454" y="550056"/>
            <a:ext cx="5586596" cy="1470025"/>
          </a:xfrm>
          <a:prstGeom prst="rect">
            <a:avLst/>
          </a:prstGeom>
        </p:spPr>
        <p:txBody>
          <a:bodyPr/>
          <a:lstStyle>
            <a:lvl1pPr algn="l" defTabSz="457200" rtl="0" eaLnBrk="1" latinLnBrk="0" hangingPunct="1">
              <a:spcBef>
                <a:spcPct val="0"/>
              </a:spcBef>
              <a:buNone/>
              <a:defRPr sz="4000" kern="1200">
                <a:solidFill>
                  <a:schemeClr val="bg1"/>
                </a:solidFill>
                <a:latin typeface="Open Sans Extrabold"/>
                <a:ea typeface="+mj-ea"/>
                <a:cs typeface="Open Sans Extrabold"/>
              </a:defRPr>
            </a:lvl1pPr>
          </a:lstStyle>
          <a:p>
            <a:r>
              <a:rPr lang="en-GB" dirty="0" smtClean="0">
                <a:solidFill>
                  <a:srgbClr val="FFFFFF"/>
                </a:solidFill>
              </a:rPr>
              <a:t>Click to edit Master title style</a:t>
            </a:r>
            <a:endParaRPr lang="en-US" dirty="0">
              <a:solidFill>
                <a:srgbClr val="FFFFFF"/>
              </a:solidFill>
            </a:endParaRP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
        <p:nvSpPr>
          <p:cNvPr id="8"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21820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2904812" y="550056"/>
            <a:ext cx="5840761"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cxnSp>
        <p:nvCxnSpPr>
          <p:cNvPr id="10" name="Straight Connector 9"/>
          <p:cNvCxnSpPr/>
          <p:nvPr userDrawn="1"/>
        </p:nvCxnSpPr>
        <p:spPr>
          <a:xfrm>
            <a:off x="6556764"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80489"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5989561"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8449601" y="4768356"/>
            <a:ext cx="295972" cy="208921"/>
          </a:xfrm>
          <a:prstGeom prst="rect">
            <a:avLst/>
          </a:prstGeom>
        </p:spPr>
      </p:pic>
      <p:sp>
        <p:nvSpPr>
          <p:cNvPr id="25" name="Text Placeholder 18"/>
          <p:cNvSpPr>
            <a:spLocks noGrp="1"/>
          </p:cNvSpPr>
          <p:nvPr>
            <p:ph type="body" sz="quarter" idx="21"/>
          </p:nvPr>
        </p:nvSpPr>
        <p:spPr>
          <a:xfrm>
            <a:off x="5980489"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5972295"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spTree>
    <p:extLst>
      <p:ext uri="{BB962C8B-B14F-4D97-AF65-F5344CB8AC3E}">
        <p14:creationId xmlns:p14="http://schemas.microsoft.com/office/powerpoint/2010/main" val="29540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04812" y="550056"/>
            <a:ext cx="5840761"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dirty="0"/>
          </a:p>
        </p:txBody>
      </p:sp>
      <p:cxnSp>
        <p:nvCxnSpPr>
          <p:cNvPr id="16" name="Straight Connector 15"/>
          <p:cNvCxnSpPr/>
          <p:nvPr userDrawn="1"/>
        </p:nvCxnSpPr>
        <p:spPr>
          <a:xfrm>
            <a:off x="6368172" y="2441911"/>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791897" y="4970291"/>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8"/>
          <p:cNvSpPr>
            <a:spLocks noGrp="1"/>
          </p:cNvSpPr>
          <p:nvPr>
            <p:ph type="body" sz="quarter" idx="21"/>
          </p:nvPr>
        </p:nvSpPr>
        <p:spPr>
          <a:xfrm>
            <a:off x="5791897" y="2646608"/>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ext Placeholder 22"/>
          <p:cNvSpPr>
            <a:spLocks noGrp="1"/>
          </p:cNvSpPr>
          <p:nvPr>
            <p:ph type="body" sz="quarter" idx="22"/>
          </p:nvPr>
        </p:nvSpPr>
        <p:spPr>
          <a:xfrm>
            <a:off x="5783703" y="4596367"/>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pic>
        <p:nvPicPr>
          <p:cNvPr id="20" name="Picture 19"/>
          <p:cNvPicPr>
            <a:picLocks noChangeAspect="1"/>
          </p:cNvPicPr>
          <p:nvPr userDrawn="1"/>
        </p:nvPicPr>
        <p:blipFill>
          <a:blip r:embed="rId2"/>
          <a:stretch>
            <a:fillRect/>
          </a:stretch>
        </p:blipFill>
        <p:spPr>
          <a:xfrm>
            <a:off x="5800969" y="2211685"/>
            <a:ext cx="469900" cy="330200"/>
          </a:xfrm>
          <a:prstGeom prst="rect">
            <a:avLst/>
          </a:prstGeom>
        </p:spPr>
      </p:pic>
      <p:pic>
        <p:nvPicPr>
          <p:cNvPr id="21" name="Picture 20"/>
          <p:cNvPicPr>
            <a:picLocks noChangeAspect="1"/>
          </p:cNvPicPr>
          <p:nvPr userDrawn="1"/>
        </p:nvPicPr>
        <p:blipFill>
          <a:blip r:embed="rId2"/>
          <a:stretch>
            <a:fillRect/>
          </a:stretch>
        </p:blipFill>
        <p:spPr>
          <a:xfrm rot="10800000">
            <a:off x="8261008" y="4784528"/>
            <a:ext cx="297312" cy="208922"/>
          </a:xfrm>
          <a:prstGeom prst="rect">
            <a:avLst/>
          </a:prstGeom>
        </p:spPr>
      </p:pic>
      <p:sp>
        <p:nvSpPr>
          <p:cNvPr id="22"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24" name="Picture 23"/>
          <p:cNvPicPr>
            <a:picLocks noChangeAspect="1"/>
          </p:cNvPicPr>
          <p:nvPr userDrawn="1"/>
        </p:nvPicPr>
        <p:blipFill>
          <a:blip r:embed="rId3"/>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26113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 Image to Left">
    <p:bg>
      <p:bgPr>
        <a:solidFill>
          <a:schemeClr val="accent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3163454" y="6237644"/>
            <a:ext cx="1016000" cy="334028"/>
          </a:xfrm>
          <a:prstGeom prst="rect">
            <a:avLst/>
          </a:prstGeom>
        </p:spPr>
      </p:pic>
      <p:cxnSp>
        <p:nvCxnSpPr>
          <p:cNvPr id="22" name="Straight Connector 21"/>
          <p:cNvCxnSpPr/>
          <p:nvPr userDrawn="1"/>
        </p:nvCxnSpPr>
        <p:spPr>
          <a:xfrm>
            <a:off x="3820674"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3253471"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8175395" y="5285544"/>
            <a:ext cx="295972" cy="208921"/>
          </a:xfrm>
          <a:prstGeom prst="rect">
            <a:avLst/>
          </a:prstGeom>
        </p:spPr>
      </p:pic>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81936" y="-132216"/>
            <a:ext cx="3089684" cy="7122432"/>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3243789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 Image to Right">
    <p:bg>
      <p:bgPr>
        <a:solidFill>
          <a:schemeClr val="accent2"/>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477259" y="6237644"/>
            <a:ext cx="1016000" cy="334028"/>
          </a:xfrm>
          <a:prstGeom prst="rect">
            <a:avLst/>
          </a:prstGeom>
        </p:spPr>
      </p:pic>
      <p:cxnSp>
        <p:nvCxnSpPr>
          <p:cNvPr id="22" name="Straight Connector 21"/>
          <p:cNvCxnSpPr/>
          <p:nvPr userDrawn="1"/>
        </p:nvCxnSpPr>
        <p:spPr>
          <a:xfrm>
            <a:off x="1134479"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58204"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567276"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5489200" y="5285544"/>
            <a:ext cx="295972" cy="208921"/>
          </a:xfrm>
          <a:prstGeom prst="rect">
            <a:avLst/>
          </a:prstGeom>
        </p:spPr>
      </p:pic>
      <p:sp>
        <p:nvSpPr>
          <p:cNvPr id="32" name="Text Placeholder 27"/>
          <p:cNvSpPr>
            <a:spLocks noGrp="1"/>
          </p:cNvSpPr>
          <p:nvPr userDrawn="1">
            <p:ph type="body" sz="quarter" idx="10" hasCustomPrompt="1"/>
          </p:nvPr>
        </p:nvSpPr>
        <p:spPr>
          <a:xfrm>
            <a:off x="484909"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477693"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484909"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6136253" y="-151103"/>
            <a:ext cx="3106072" cy="7160206"/>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484908"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240677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 Image to Left">
    <p:bg>
      <p:bgPr>
        <a:solidFill>
          <a:schemeClr val="tx1"/>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3820674" y="34031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53016" y="-65548"/>
            <a:ext cx="3031844" cy="6989096"/>
          </a:xfrm>
          <a:prstGeom prst="rect">
            <a:avLst/>
          </a:prstGeom>
          <a:noFill/>
        </p:spPr>
        <p:txBody>
          <a:bodyPr vert="horz"/>
          <a:lstStyle/>
          <a:p>
            <a:endParaRPr lang="en-US" dirty="0"/>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13" name="Picture 12"/>
          <p:cNvPicPr>
            <a:picLocks noChangeAspect="1"/>
          </p:cNvPicPr>
          <p:nvPr userDrawn="1"/>
        </p:nvPicPr>
        <p:blipFill>
          <a:blip r:embed="rId2"/>
          <a:stretch>
            <a:fillRect/>
          </a:stretch>
        </p:blipFill>
        <p:spPr>
          <a:xfrm>
            <a:off x="3163452" y="6237644"/>
            <a:ext cx="1016002" cy="334028"/>
          </a:xfrm>
          <a:prstGeom prst="rect">
            <a:avLst/>
          </a:prstGeom>
        </p:spPr>
      </p:pic>
      <p:pic>
        <p:nvPicPr>
          <p:cNvPr id="15" name="Picture 14"/>
          <p:cNvPicPr>
            <a:picLocks noChangeAspect="1"/>
          </p:cNvPicPr>
          <p:nvPr userDrawn="1"/>
        </p:nvPicPr>
        <p:blipFill>
          <a:blip r:embed="rId3"/>
          <a:stretch>
            <a:fillRect/>
          </a:stretch>
        </p:blipFill>
        <p:spPr>
          <a:xfrm>
            <a:off x="3253471" y="3174330"/>
            <a:ext cx="469900" cy="330200"/>
          </a:xfrm>
          <a:prstGeom prst="rect">
            <a:avLst/>
          </a:prstGeom>
        </p:spPr>
      </p:pic>
      <p:pic>
        <p:nvPicPr>
          <p:cNvPr id="18" name="Picture 17"/>
          <p:cNvPicPr>
            <a:picLocks noChangeAspect="1"/>
          </p:cNvPicPr>
          <p:nvPr userDrawn="1"/>
        </p:nvPicPr>
        <p:blipFill>
          <a:blip r:embed="rId3"/>
          <a:stretch>
            <a:fillRect/>
          </a:stretch>
        </p:blipFill>
        <p:spPr>
          <a:xfrm rot="10800000">
            <a:off x="8175395" y="5285544"/>
            <a:ext cx="297312" cy="208922"/>
          </a:xfrm>
          <a:prstGeom prst="rect">
            <a:avLst/>
          </a:prstGeom>
        </p:spPr>
      </p:pic>
    </p:spTree>
    <p:extLst>
      <p:ext uri="{BB962C8B-B14F-4D97-AF65-F5344CB8AC3E}">
        <p14:creationId xmlns:p14="http://schemas.microsoft.com/office/powerpoint/2010/main" val="1329113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ase Study - Image to Right">
    <p:bg>
      <p:bgPr>
        <a:solidFill>
          <a:schemeClr val="tx1"/>
        </a:solidFill>
        <a:effectLst/>
      </p:bgPr>
    </p:bg>
    <p:spTree>
      <p:nvGrpSpPr>
        <p:cNvPr id="1" name=""/>
        <p:cNvGrpSpPr/>
        <p:nvPr/>
      </p:nvGrpSpPr>
      <p:grpSpPr>
        <a:xfrm>
          <a:off x="0" y="0"/>
          <a:ext cx="0" cy="0"/>
          <a:chOff x="0" y="0"/>
          <a:chExt cx="0" cy="0"/>
        </a:xfrm>
      </p:grpSpPr>
      <p:sp>
        <p:nvSpPr>
          <p:cNvPr id="37" name="Picture Placeholder 36"/>
          <p:cNvSpPr>
            <a:spLocks noGrp="1"/>
          </p:cNvSpPr>
          <p:nvPr userDrawn="1">
            <p:ph type="pic" sz="quarter" idx="13"/>
          </p:nvPr>
        </p:nvSpPr>
        <p:spPr>
          <a:xfrm>
            <a:off x="6128060" y="-169990"/>
            <a:ext cx="3122458" cy="7197980"/>
          </a:xfrm>
          <a:prstGeom prst="rect">
            <a:avLst/>
          </a:prstGeom>
          <a:noFill/>
        </p:spPr>
        <p:txBody>
          <a:bodyPr vert="horz"/>
          <a:lstStyle/>
          <a:p>
            <a:endParaRPr lang="en-US" dirty="0"/>
          </a:p>
        </p:txBody>
      </p:sp>
      <p:cxnSp>
        <p:nvCxnSpPr>
          <p:cNvPr id="26" name="Straight Connector 25"/>
          <p:cNvCxnSpPr/>
          <p:nvPr userDrawn="1"/>
        </p:nvCxnSpPr>
        <p:spPr>
          <a:xfrm>
            <a:off x="1127008" y="34077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50733" y="54759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7"/>
          <p:cNvSpPr>
            <a:spLocks noGrp="1"/>
          </p:cNvSpPr>
          <p:nvPr>
            <p:ph type="body" sz="quarter" idx="15" hasCustomPrompt="1"/>
          </p:nvPr>
        </p:nvSpPr>
        <p:spPr>
          <a:xfrm>
            <a:off x="477438" y="2661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29" name="Text Placeholder 29"/>
          <p:cNvSpPr>
            <a:spLocks noGrp="1"/>
          </p:cNvSpPr>
          <p:nvPr>
            <p:ph type="body" sz="quarter" idx="16" hasCustomPrompt="1"/>
          </p:nvPr>
        </p:nvSpPr>
        <p:spPr>
          <a:xfrm>
            <a:off x="470222" y="5365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0" name="Text Placeholder 27"/>
          <p:cNvSpPr>
            <a:spLocks noGrp="1"/>
          </p:cNvSpPr>
          <p:nvPr>
            <p:ph type="body" sz="quarter" idx="17" hasCustomPrompt="1"/>
          </p:nvPr>
        </p:nvSpPr>
        <p:spPr>
          <a:xfrm>
            <a:off x="477438" y="11987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1" name="Text Placeholder 27"/>
          <p:cNvSpPr>
            <a:spLocks noGrp="1"/>
          </p:cNvSpPr>
          <p:nvPr>
            <p:ph type="body" sz="quarter" idx="18" hasCustomPrompt="1"/>
          </p:nvPr>
        </p:nvSpPr>
        <p:spPr>
          <a:xfrm>
            <a:off x="477437" y="36158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35" name="Picture 34"/>
          <p:cNvPicPr>
            <a:picLocks noChangeAspect="1"/>
          </p:cNvPicPr>
          <p:nvPr userDrawn="1"/>
        </p:nvPicPr>
        <p:blipFill>
          <a:blip r:embed="rId2"/>
          <a:stretch>
            <a:fillRect/>
          </a:stretch>
        </p:blipFill>
        <p:spPr>
          <a:xfrm>
            <a:off x="469786" y="6242244"/>
            <a:ext cx="1016002" cy="334028"/>
          </a:xfrm>
          <a:prstGeom prst="rect">
            <a:avLst/>
          </a:prstGeom>
        </p:spPr>
      </p:pic>
      <p:pic>
        <p:nvPicPr>
          <p:cNvPr id="36" name="Picture 35"/>
          <p:cNvPicPr>
            <a:picLocks noChangeAspect="1"/>
          </p:cNvPicPr>
          <p:nvPr userDrawn="1"/>
        </p:nvPicPr>
        <p:blipFill>
          <a:blip r:embed="rId3"/>
          <a:stretch>
            <a:fillRect/>
          </a:stretch>
        </p:blipFill>
        <p:spPr>
          <a:xfrm>
            <a:off x="559805" y="3178930"/>
            <a:ext cx="469900" cy="330200"/>
          </a:xfrm>
          <a:prstGeom prst="rect">
            <a:avLst/>
          </a:prstGeom>
        </p:spPr>
      </p:pic>
      <p:pic>
        <p:nvPicPr>
          <p:cNvPr id="39" name="Picture 38"/>
          <p:cNvPicPr>
            <a:picLocks noChangeAspect="1"/>
          </p:cNvPicPr>
          <p:nvPr userDrawn="1"/>
        </p:nvPicPr>
        <p:blipFill>
          <a:blip r:embed="rId3"/>
          <a:stretch>
            <a:fillRect/>
          </a:stretch>
        </p:blipFill>
        <p:spPr>
          <a:xfrm rot="10800000">
            <a:off x="5481729" y="5290144"/>
            <a:ext cx="297312" cy="208922"/>
          </a:xfrm>
          <a:prstGeom prst="rect">
            <a:avLst/>
          </a:prstGeom>
        </p:spPr>
      </p:pic>
    </p:spTree>
    <p:extLst>
      <p:ext uri="{BB962C8B-B14F-4D97-AF65-F5344CB8AC3E}">
        <p14:creationId xmlns:p14="http://schemas.microsoft.com/office/powerpoint/2010/main" val="2605653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tx1"/>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dirty="0"/>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11" name="Picture 10"/>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1126950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8" name="Picture 7"/>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6702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3 text section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23825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tx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7" name="Picture 6"/>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2276050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chemeClr val="bg1"/>
                </a:solidFill>
              </a:defRPr>
            </a:lvl1pPr>
            <a:lvl2pPr marL="0" indent="0">
              <a:buNone/>
              <a:defRPr sz="1400" b="0">
                <a:solidFill>
                  <a:schemeClr val="bg1"/>
                </a:solidFill>
              </a:defRPr>
            </a:lvl2pPr>
            <a:lvl3pPr marL="0" indent="0">
              <a:buNone/>
              <a:defRPr sz="1400" b="0">
                <a:solidFill>
                  <a:schemeClr val="bg1"/>
                </a:solidFill>
              </a:defRPr>
            </a:lvl3pPr>
            <a:lvl4pPr marL="0" indent="0">
              <a:buNone/>
              <a:defRPr sz="1400" b="0">
                <a:solidFill>
                  <a:schemeClr val="bg1"/>
                </a:solidFill>
              </a:defRPr>
            </a:lvl4pPr>
            <a:lvl5pPr marL="0" indent="0">
              <a:buNone/>
              <a:defRPr sz="1400" b="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bg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bg2"/>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dirty="0"/>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699225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rgbClr val="FFFFFF"/>
                </a:solidFill>
              </a:defRPr>
            </a:lvl2pPr>
            <a:lvl3pPr marL="0" indent="0">
              <a:buNone/>
              <a:defRPr sz="1400" b="0">
                <a:solidFill>
                  <a:srgbClr val="FFFFFF"/>
                </a:solidFill>
              </a:defRPr>
            </a:lvl3pPr>
            <a:lvl4pPr marL="0" indent="0">
              <a:buNone/>
              <a:defRPr sz="1400" b="0">
                <a:solidFill>
                  <a:srgbClr val="FFFFFF"/>
                </a:solidFill>
              </a:defRPr>
            </a:lvl4pPr>
            <a:lvl5pPr marL="0" indent="0">
              <a:buNone/>
              <a:defRPr sz="1400" b="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80007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dirty="0"/>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0187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text section and Bullet CTA">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tx1"/>
            </a:solidFill>
          </a:ln>
        </p:spPr>
        <p:txBody>
          <a:bodyPr vert="horz" lIns="108000" tIns="93600" bIns="93600"/>
          <a:lstStyle>
            <a:lvl1pPr marL="228600" indent="-228600">
              <a:defRPr sz="1400">
                <a:latin typeface="Open Sans Extrabold"/>
                <a:cs typeface="Open Sans Extrabold"/>
              </a:defRPr>
            </a:lvl1pPr>
            <a:lvl2pPr marL="228600" indent="-228600">
              <a:defRPr sz="1400">
                <a:latin typeface="Open Sans Extrabold"/>
                <a:cs typeface="Open Sans Extrabold"/>
              </a:defRPr>
            </a:lvl2pPr>
            <a:lvl3pPr marL="228600" indent="-228600">
              <a:defRPr sz="1400">
                <a:latin typeface="Open Sans Extrabold"/>
                <a:cs typeface="Open Sans Extrabold"/>
              </a:defRPr>
            </a:lvl3pPr>
            <a:lvl4pPr marL="228600" indent="-228600">
              <a:defRPr sz="1400">
                <a:latin typeface="Open Sans Extrabold"/>
                <a:cs typeface="Open Sans Extrabold"/>
              </a:defRPr>
            </a:lvl4pPr>
            <a:lvl5pPr marL="228600" indent="-228600">
              <a:defRPr sz="1400">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41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1 text section and Bullet CTA">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bg2"/>
            </a:solidFill>
          </a:ln>
        </p:spPr>
        <p:txBody>
          <a:bodyPr vert="horz" lIns="108000" tIns="93600" bIns="93600"/>
          <a:lstStyle>
            <a:lvl1pPr marL="228600" indent="-228600">
              <a:defRPr sz="1400">
                <a:solidFill>
                  <a:srgbClr val="FFFFFF"/>
                </a:solidFill>
                <a:latin typeface="Open Sans Extrabold"/>
                <a:cs typeface="Open Sans Extrabold"/>
              </a:defRPr>
            </a:lvl1pPr>
            <a:lvl2pPr marL="228600" indent="-228600">
              <a:defRPr sz="1400">
                <a:solidFill>
                  <a:srgbClr val="FFFFFF"/>
                </a:solidFill>
                <a:latin typeface="Open Sans Extrabold"/>
                <a:cs typeface="Open Sans Extrabold"/>
              </a:defRPr>
            </a:lvl2pPr>
            <a:lvl3pPr marL="228600" indent="-228600">
              <a:defRPr sz="1400">
                <a:solidFill>
                  <a:srgbClr val="FFFFFF"/>
                </a:solidFill>
                <a:latin typeface="Open Sans Extrabold"/>
                <a:cs typeface="Open Sans Extrabold"/>
              </a:defRPr>
            </a:lvl3pPr>
            <a:lvl4pPr marL="228600" indent="-228600">
              <a:defRPr sz="1400">
                <a:solidFill>
                  <a:srgbClr val="FFFFFF"/>
                </a:solidFill>
                <a:latin typeface="Open Sans Extrabold"/>
                <a:cs typeface="Open Sans Extrabold"/>
              </a:defRPr>
            </a:lvl4pPr>
            <a:lvl5pPr marL="228600" indent="-228600">
              <a:defRPr sz="1400">
                <a:solidFill>
                  <a:srgbClr val="FFFFFF"/>
                </a:solidFill>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81934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verview 1">
    <p:bg>
      <p:bgPr>
        <a:solidFill>
          <a:schemeClr val="accent5"/>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latin typeface="Open Sans Extrabold"/>
                <a:cs typeface="Open Sans Extrabold"/>
              </a:defRPr>
            </a:lvl1pPr>
            <a:lvl2pPr marL="1588" indent="0">
              <a:buNone/>
              <a:defRPr sz="1600">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Tree>
    <p:extLst>
      <p:ext uri="{BB962C8B-B14F-4D97-AF65-F5344CB8AC3E}">
        <p14:creationId xmlns:p14="http://schemas.microsoft.com/office/powerpoint/2010/main" val="136456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Overview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solidFill>
                  <a:srgbClr val="FFFFFF"/>
                </a:solidFill>
                <a:latin typeface="Open Sans Extrabold"/>
                <a:cs typeface="Open Sans Extrabold"/>
              </a:defRPr>
            </a:lvl1pPr>
            <a:lvl2pPr marL="1588" indent="0">
              <a:buNone/>
              <a:defRPr sz="1600">
                <a:solidFill>
                  <a:srgbClr val="FFFFFF"/>
                </a:solidFill>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
        <p:nvSpPr>
          <p:cNvPr id="8"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9" name="Picture 8"/>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6766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1 text box and Statistic">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3394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28982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48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821010"/>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96" r:id="rId4"/>
    <p:sldLayoutId id="2147483671" r:id="rId5"/>
    <p:sldLayoutId id="2147483697" r:id="rId6"/>
    <p:sldLayoutId id="2147483698" r:id="rId7"/>
    <p:sldLayoutId id="2147483672" r:id="rId8"/>
    <p:sldLayoutId id="2147483699" r:id="rId9"/>
    <p:sldLayoutId id="2147483673" r:id="rId10"/>
    <p:sldLayoutId id="2147483674" r:id="rId11"/>
    <p:sldLayoutId id="2147483708" r:id="rId12"/>
    <p:sldLayoutId id="2147483712" r:id="rId13"/>
    <p:sldLayoutId id="2147483700" r:id="rId14"/>
    <p:sldLayoutId id="2147483709" r:id="rId15"/>
    <p:sldLayoutId id="2147483701" r:id="rId16"/>
    <p:sldLayoutId id="2147483675" r:id="rId17"/>
    <p:sldLayoutId id="2147483702" r:id="rId18"/>
    <p:sldLayoutId id="2147483710" r:id="rId19"/>
    <p:sldLayoutId id="2147483676" r:id="rId20"/>
    <p:sldLayoutId id="2147483711" r:id="rId21"/>
    <p:sldLayoutId id="2147483683" r:id="rId22"/>
    <p:sldLayoutId id="2147483703" r:id="rId23"/>
    <p:sldLayoutId id="2147483680" r:id="rId24"/>
    <p:sldLayoutId id="2147483704" r:id="rId25"/>
    <p:sldLayoutId id="2147483681" r:id="rId26"/>
    <p:sldLayoutId id="2147483705" r:id="rId27"/>
    <p:sldLayoutId id="2147483682" r:id="rId28"/>
    <p:sldLayoutId id="2147483706" r:id="rId29"/>
    <p:sldLayoutId id="2147483707" r:id="rId30"/>
    <p:sldLayoutId id="2147483684" r:id="rId31"/>
  </p:sldLayoutIdLst>
  <p:txStyles>
    <p:titleStyle>
      <a:lvl1pPr algn="l" defTabSz="457200" rtl="0" eaLnBrk="1" latinLnBrk="0" hangingPunct="1">
        <a:spcBef>
          <a:spcPct val="0"/>
        </a:spcBef>
        <a:buNone/>
        <a:defRPr sz="40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2558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4" r:id="rId3"/>
    <p:sldLayoutId id="214748369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37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92" r:id="rId5"/>
    <p:sldLayoutId id="214748369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Gill Sans MT" pitchFamily="34" charset="0"/>
              </a:rPr>
              <a:t>An introduction to Coaching and Mentoring </a:t>
            </a:r>
            <a:endParaRPr lang="en-GB" b="1" dirty="0">
              <a:latin typeface="Gill Sans MT" pitchFamily="34" charset="0"/>
            </a:endParaRPr>
          </a:p>
        </p:txBody>
      </p:sp>
      <p:sp>
        <p:nvSpPr>
          <p:cNvPr id="3" name="Text Placeholder 2"/>
          <p:cNvSpPr>
            <a:spLocks noGrp="1"/>
          </p:cNvSpPr>
          <p:nvPr>
            <p:ph type="body" sz="quarter" idx="16"/>
          </p:nvPr>
        </p:nvSpPr>
        <p:spPr>
          <a:xfrm>
            <a:off x="384488" y="1873372"/>
            <a:ext cx="4934876" cy="2178123"/>
          </a:xfrm>
        </p:spPr>
        <p:txBody>
          <a:bodyPr/>
          <a:lstStyle/>
          <a:p>
            <a:r>
              <a:rPr lang="en-GB" sz="4000" b="1" dirty="0" smtClean="0">
                <a:latin typeface="Gill Sans MT" pitchFamily="34" charset="0"/>
              </a:rPr>
              <a:t>Dr Helen Scott</a:t>
            </a:r>
          </a:p>
          <a:p>
            <a:r>
              <a:rPr lang="en-GB" sz="4000" b="1" dirty="0" smtClean="0">
                <a:latin typeface="Gill Sans MT" pitchFamily="34" charset="0"/>
              </a:rPr>
              <a:t>University of Northampton</a:t>
            </a:r>
            <a:endParaRPr lang="en-GB" sz="4000" b="1" dirty="0">
              <a:latin typeface="Gill Sans MT" pitchFamily="34" charset="0"/>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528717" y="5463230"/>
            <a:ext cx="2059738" cy="513005"/>
          </a:xfrm>
          <a:prstGeom prst="rect">
            <a:avLst/>
          </a:prstGeom>
        </p:spPr>
      </p:pic>
    </p:spTree>
    <p:extLst>
      <p:ext uri="{BB962C8B-B14F-4D97-AF65-F5344CB8AC3E}">
        <p14:creationId xmlns:p14="http://schemas.microsoft.com/office/powerpoint/2010/main" val="137793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454" y="245256"/>
            <a:ext cx="8087408" cy="1470025"/>
          </a:xfrm>
        </p:spPr>
        <p:txBody>
          <a:bodyPr/>
          <a:lstStyle/>
          <a:p>
            <a:r>
              <a:rPr lang="en-GB" sz="2400" dirty="0"/>
              <a:t>Negative experiences of lesson observation </a:t>
            </a:r>
            <a:r>
              <a:rPr lang="en-GB" sz="2400" dirty="0" smtClean="0"/>
              <a:t>included</a:t>
            </a:r>
            <a:r>
              <a:rPr lang="en-GB" sz="2400" dirty="0"/>
              <a:t>: </a:t>
            </a:r>
            <a:r>
              <a:rPr lang="en-GB" sz="2400" dirty="0" smtClean="0"/>
              <a:t/>
            </a:r>
            <a:br>
              <a:rPr lang="en-GB" sz="2400" dirty="0" smtClean="0"/>
            </a:br>
            <a:r>
              <a:rPr lang="en-GB" sz="2400" dirty="0"/>
              <a:t/>
            </a:r>
            <a:br>
              <a:rPr lang="en-GB" sz="2400" dirty="0"/>
            </a:br>
            <a:r>
              <a:rPr lang="en-GB" sz="2400" dirty="0" smtClean="0"/>
              <a:t>1. </a:t>
            </a:r>
            <a:r>
              <a:rPr lang="en-GB" sz="2000" dirty="0" smtClean="0"/>
              <a:t>Feeling </a:t>
            </a:r>
            <a:r>
              <a:rPr lang="en-GB" sz="2000" dirty="0"/>
              <a:t>there was a “hidden agenda” to the observation (usually down to lack of </a:t>
            </a:r>
            <a:r>
              <a:rPr lang="en-GB" sz="2000" dirty="0" smtClean="0"/>
              <a:t>prior communication);</a:t>
            </a:r>
            <a:r>
              <a:rPr lang="en-GB" sz="2000" dirty="0"/>
              <a:t/>
            </a:r>
            <a:br>
              <a:rPr lang="en-GB" sz="2000" dirty="0"/>
            </a:br>
            <a:r>
              <a:rPr lang="en-GB" sz="2400" dirty="0" smtClean="0"/>
              <a:t/>
            </a:r>
            <a:br>
              <a:rPr lang="en-GB" sz="2400" dirty="0" smtClean="0"/>
            </a:br>
            <a:r>
              <a:rPr lang="en-GB" sz="2000" dirty="0" smtClean="0"/>
              <a:t>2. Receiving </a:t>
            </a:r>
            <a:r>
              <a:rPr lang="en-GB" sz="2000" dirty="0"/>
              <a:t>no feedback, or very little; being “talked at” during feedback with no chance for discussion; </a:t>
            </a:r>
            <a:r>
              <a:rPr lang="en-GB" sz="2000" dirty="0" smtClean="0"/>
              <a:t/>
            </a:r>
            <a:br>
              <a:rPr lang="en-GB" sz="2000" dirty="0" smtClean="0"/>
            </a:br>
            <a:r>
              <a:rPr lang="en-GB" sz="2000" dirty="0"/>
              <a:t/>
            </a:r>
            <a:br>
              <a:rPr lang="en-GB" sz="2000" dirty="0"/>
            </a:br>
            <a:r>
              <a:rPr lang="en-GB" sz="2000" dirty="0" smtClean="0"/>
              <a:t>3. Feedback </a:t>
            </a:r>
            <a:r>
              <a:rPr lang="en-GB" sz="2000" dirty="0"/>
              <a:t>being overly </a:t>
            </a:r>
            <a:r>
              <a:rPr lang="en-GB" sz="2000" dirty="0" smtClean="0"/>
              <a:t>critical or focusing </a:t>
            </a:r>
            <a:r>
              <a:rPr lang="en-GB" sz="2000" dirty="0"/>
              <a:t>too </a:t>
            </a:r>
            <a:r>
              <a:rPr lang="en-GB" sz="2000" dirty="0" smtClean="0"/>
              <a:t>much on </a:t>
            </a:r>
            <a:r>
              <a:rPr lang="en-GB" sz="2000" dirty="0"/>
              <a:t>relatively minor issues; </a:t>
            </a:r>
            <a:r>
              <a:rPr lang="en-GB" sz="2000" dirty="0" smtClean="0"/>
              <a:t/>
            </a:r>
            <a:br>
              <a:rPr lang="en-GB" sz="2000" dirty="0" smtClean="0"/>
            </a:br>
            <a:r>
              <a:rPr lang="en-GB" sz="2000" dirty="0"/>
              <a:t/>
            </a:r>
            <a:br>
              <a:rPr lang="en-GB" sz="2000" dirty="0"/>
            </a:br>
            <a:r>
              <a:rPr lang="en-GB" sz="2000" dirty="0" smtClean="0"/>
              <a:t>4. No </a:t>
            </a:r>
            <a:r>
              <a:rPr lang="en-GB" sz="2000" dirty="0"/>
              <a:t>sense of possible development or “next steps</a:t>
            </a:r>
            <a:r>
              <a:rPr lang="en-GB" sz="2000" dirty="0" smtClean="0"/>
              <a:t>”- </a:t>
            </a:r>
            <a:r>
              <a:rPr lang="en-GB" sz="2000" dirty="0"/>
              <a:t>how to act in the light of the feedback.</a:t>
            </a:r>
            <a:br>
              <a:rPr lang="en-GB" sz="2000" dirty="0"/>
            </a:br>
            <a:r>
              <a:rPr lang="en-GB" sz="2000" dirty="0"/>
              <a:t/>
            </a:r>
            <a:br>
              <a:rPr lang="en-GB" sz="2000" dirty="0"/>
            </a:br>
            <a:endParaRPr lang="en-GB" sz="20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035744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905" y="550056"/>
            <a:ext cx="7800025" cy="1470025"/>
          </a:xfrm>
        </p:spPr>
        <p:txBody>
          <a:bodyPr/>
          <a:lstStyle/>
          <a:p>
            <a:r>
              <a:rPr lang="en-GB" sz="3200" dirty="0"/>
              <a:t>Positive experiences included: </a:t>
            </a:r>
            <a:br>
              <a:rPr lang="en-GB" sz="3200" dirty="0"/>
            </a:br>
            <a:r>
              <a:rPr lang="en-GB" dirty="0"/>
              <a:t/>
            </a:r>
            <a:br>
              <a:rPr lang="en-GB" dirty="0"/>
            </a:br>
            <a:r>
              <a:rPr lang="en-GB" sz="2400" dirty="0"/>
              <a:t>An agreement beforehand about what would be useful for the observer to focus on (</a:t>
            </a:r>
            <a:r>
              <a:rPr lang="en-GB" sz="2400" dirty="0" err="1"/>
              <a:t>ie</a:t>
            </a:r>
            <a:r>
              <a:rPr lang="en-GB" sz="2400" dirty="0"/>
              <a:t>: linked to perceived areas for development);</a:t>
            </a:r>
            <a:br>
              <a:rPr lang="en-GB" sz="2400" dirty="0"/>
            </a:br>
            <a:r>
              <a:rPr lang="en-GB" sz="2400" dirty="0"/>
              <a:t>An opportunity to discuss things in depth and ask questions of the observer after the lesson, revisiting issues in the future as needed; </a:t>
            </a:r>
            <a:br>
              <a:rPr lang="en-GB" sz="2400" dirty="0"/>
            </a:br>
            <a:r>
              <a:rPr lang="en-GB" sz="2400" dirty="0"/>
              <a:t>A focus not just on the teacher but </a:t>
            </a:r>
            <a:r>
              <a:rPr lang="en-GB" sz="2400" i="1" dirty="0"/>
              <a:t>on the effects of their behaviour and actions on the pupils</a:t>
            </a:r>
            <a:r>
              <a:rPr lang="en-GB" sz="2400" dirty="0"/>
              <a:t>.</a:t>
            </a:r>
            <a:br>
              <a:rPr lang="en-GB" sz="2400" dirty="0"/>
            </a:br>
            <a:endParaRPr lang="en-GB" sz="24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943585" y="5297702"/>
            <a:ext cx="2059738" cy="513005"/>
          </a:xfrm>
          <a:prstGeom prst="rect">
            <a:avLst/>
          </a:prstGeom>
        </p:spPr>
      </p:pic>
    </p:spTree>
    <p:extLst>
      <p:ext uri="{BB962C8B-B14F-4D97-AF65-F5344CB8AC3E}">
        <p14:creationId xmlns:p14="http://schemas.microsoft.com/office/powerpoint/2010/main" val="85108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255" y="206667"/>
            <a:ext cx="7633262" cy="1470025"/>
          </a:xfrm>
        </p:spPr>
        <p:txBody>
          <a:bodyPr/>
          <a:lstStyle/>
          <a:p>
            <a:r>
              <a:rPr lang="en-GB" b="1" dirty="0" smtClean="0">
                <a:latin typeface="Gill Sans MT" panose="020B0502020104020203" pitchFamily="34" charset="0"/>
              </a:rPr>
              <a:t>Selecting mentors and coaches </a:t>
            </a:r>
            <a:endParaRPr lang="en-GB" b="1" dirty="0">
              <a:latin typeface="Gill Sans MT" panose="020B0502020104020203" pitchFamily="34" charset="0"/>
            </a:endParaRPr>
          </a:p>
        </p:txBody>
      </p:sp>
      <p:sp>
        <p:nvSpPr>
          <p:cNvPr id="3" name="Text Placeholder 2"/>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Subtitle 4"/>
          <p:cNvSpPr>
            <a:spLocks noGrp="1"/>
          </p:cNvSpPr>
          <p:nvPr>
            <p:ph type="subTitle" idx="1"/>
          </p:nvPr>
        </p:nvSpPr>
        <p:spPr>
          <a:xfrm>
            <a:off x="649095" y="1427729"/>
            <a:ext cx="7496099" cy="3225089"/>
          </a:xfrm>
        </p:spPr>
        <p:txBody>
          <a:bodyPr>
            <a:normAutofit fontScale="85000" lnSpcReduction="20000"/>
          </a:bodyPr>
          <a:lstStyle/>
          <a:p>
            <a:r>
              <a:rPr lang="en-GB" sz="4000" dirty="0" smtClean="0">
                <a:latin typeface="Gill Sans MT" pitchFamily="34" charset="0"/>
              </a:rPr>
              <a:t>Qualities?</a:t>
            </a:r>
          </a:p>
          <a:p>
            <a:r>
              <a:rPr lang="en-GB" sz="4000" dirty="0" smtClean="0">
                <a:latin typeface="Gill Sans MT" pitchFamily="34" charset="0"/>
              </a:rPr>
              <a:t>Skills?</a:t>
            </a:r>
          </a:p>
          <a:p>
            <a:r>
              <a:rPr lang="en-GB" sz="4000" dirty="0" smtClean="0">
                <a:latin typeface="Gill Sans MT" pitchFamily="34" charset="0"/>
              </a:rPr>
              <a:t>Experiences?</a:t>
            </a:r>
          </a:p>
          <a:p>
            <a:r>
              <a:rPr lang="en-GB" sz="4000" dirty="0" smtClean="0">
                <a:latin typeface="Gill Sans MT" pitchFamily="34" charset="0"/>
              </a:rPr>
              <a:t>Knowledge?</a:t>
            </a:r>
          </a:p>
          <a:p>
            <a:r>
              <a:rPr lang="en-GB" sz="4000" dirty="0" smtClean="0">
                <a:latin typeface="Gill Sans MT" pitchFamily="34" charset="0"/>
              </a:rPr>
              <a:t>Role and position?</a:t>
            </a:r>
          </a:p>
          <a:p>
            <a:r>
              <a:rPr lang="en-GB" sz="4000" dirty="0" smtClean="0">
                <a:latin typeface="Gill Sans MT" pitchFamily="34" charset="0"/>
              </a:rPr>
              <a:t>Training?</a:t>
            </a:r>
          </a:p>
          <a:p>
            <a:endParaRPr lang="en-GB" sz="4000" dirty="0" smtClean="0">
              <a:latin typeface="Gill Sans MT" pitchFamily="34" charset="0"/>
            </a:endParaRPr>
          </a:p>
          <a:p>
            <a:endParaRPr lang="en-GB" sz="4000" dirty="0">
              <a:latin typeface="Gill Sans MT" pitchFamily="34" charset="0"/>
            </a:endParaRPr>
          </a:p>
        </p:txBody>
      </p:sp>
      <p:sp>
        <p:nvSpPr>
          <p:cNvPr id="6" name="TextBox 5"/>
          <p:cNvSpPr txBox="1"/>
          <p:nvPr/>
        </p:nvSpPr>
        <p:spPr>
          <a:xfrm>
            <a:off x="4921656" y="550056"/>
            <a:ext cx="3499534" cy="2031325"/>
          </a:xfrm>
          <a:prstGeom prst="rect">
            <a:avLst/>
          </a:prstGeom>
          <a:noFill/>
        </p:spPr>
        <p:txBody>
          <a:bodyPr wrap="square" rtlCol="0">
            <a:spAutoFit/>
          </a:bodyPr>
          <a:lstStyle/>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5453966"/>
            <a:ext cx="2060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76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6" name="Rectangle 5"/>
          <p:cNvSpPr/>
          <p:nvPr/>
        </p:nvSpPr>
        <p:spPr>
          <a:xfrm>
            <a:off x="354012" y="247807"/>
            <a:ext cx="7988130" cy="5693866"/>
          </a:xfrm>
          <a:prstGeom prst="rect">
            <a:avLst/>
          </a:prstGeom>
        </p:spPr>
        <p:txBody>
          <a:bodyPr wrap="square">
            <a:spAutoFit/>
          </a:bodyPr>
          <a:lstStyle/>
          <a:p>
            <a:r>
              <a:rPr lang="en-GB" sz="2800" b="1" dirty="0">
                <a:latin typeface="Gill Sans MT" panose="020B0502020104020203" pitchFamily="34" charset="0"/>
              </a:rPr>
              <a:t>Mentoring and Coaching both involve</a:t>
            </a:r>
            <a:r>
              <a:rPr lang="en-GB" sz="2800" dirty="0">
                <a:latin typeface="Gill Sans MT" panose="020B0502020104020203" pitchFamily="34" charset="0"/>
              </a:rPr>
              <a:t>:</a:t>
            </a:r>
          </a:p>
          <a:p>
            <a:r>
              <a:rPr lang="en-GB" sz="2800" dirty="0">
                <a:latin typeface="Gill Sans MT" panose="020B0502020104020203" pitchFamily="34" charset="0"/>
              </a:rPr>
              <a:t>Asking questions (not “telling”)</a:t>
            </a:r>
          </a:p>
          <a:p>
            <a:r>
              <a:rPr lang="en-GB" sz="2800" dirty="0" smtClean="0">
                <a:latin typeface="Gill Sans MT" panose="020B0502020104020203" pitchFamily="34" charset="0"/>
              </a:rPr>
              <a:t>Listening</a:t>
            </a:r>
            <a:endParaRPr lang="en-GB" sz="2800" dirty="0">
              <a:latin typeface="Gill Sans MT" panose="020B0502020104020203" pitchFamily="34" charset="0"/>
            </a:endParaRPr>
          </a:p>
          <a:p>
            <a:r>
              <a:rPr lang="en-GB" sz="2800" dirty="0" smtClean="0">
                <a:latin typeface="Gill Sans MT" panose="020B0502020104020203" pitchFamily="34" charset="0"/>
              </a:rPr>
              <a:t>Using </a:t>
            </a:r>
            <a:r>
              <a:rPr lang="en-GB" sz="2800" dirty="0">
                <a:latin typeface="Gill Sans MT" panose="020B0502020104020203" pitchFamily="34" charset="0"/>
              </a:rPr>
              <a:t>evidence</a:t>
            </a:r>
          </a:p>
          <a:p>
            <a:r>
              <a:rPr lang="en-GB" sz="2800" dirty="0">
                <a:latin typeface="Gill Sans MT" panose="020B0502020104020203" pitchFamily="34" charset="0"/>
              </a:rPr>
              <a:t>Self-awareness </a:t>
            </a:r>
          </a:p>
          <a:p>
            <a:r>
              <a:rPr lang="en-GB" sz="2800" dirty="0">
                <a:latin typeface="Gill Sans MT" panose="020B0502020104020203" pitchFamily="34" charset="0"/>
              </a:rPr>
              <a:t>Challenge</a:t>
            </a:r>
          </a:p>
          <a:p>
            <a:r>
              <a:rPr lang="en-GB" sz="2800" dirty="0">
                <a:latin typeface="Gill Sans MT" panose="020B0502020104020203" pitchFamily="34" charset="0"/>
              </a:rPr>
              <a:t>Involvement from both parties </a:t>
            </a:r>
          </a:p>
          <a:p>
            <a:r>
              <a:rPr lang="en-GB" sz="2800" dirty="0">
                <a:latin typeface="Gill Sans MT" panose="020B0502020104020203" pitchFamily="34" charset="0"/>
              </a:rPr>
              <a:t>Empathy</a:t>
            </a:r>
          </a:p>
          <a:p>
            <a:r>
              <a:rPr lang="en-GB" sz="2800" dirty="0">
                <a:latin typeface="Gill Sans MT" panose="020B0502020104020203" pitchFamily="34" charset="0"/>
              </a:rPr>
              <a:t>Time</a:t>
            </a:r>
          </a:p>
          <a:p>
            <a:r>
              <a:rPr lang="en-GB" sz="2800" dirty="0">
                <a:latin typeface="Gill Sans MT" panose="020B0502020104020203" pitchFamily="34" charset="0"/>
              </a:rPr>
              <a:t>Training</a:t>
            </a:r>
          </a:p>
          <a:p>
            <a:r>
              <a:rPr lang="en-GB" sz="2800" dirty="0">
                <a:latin typeface="Gill Sans MT" panose="020B0502020104020203" pitchFamily="34" charset="0"/>
              </a:rPr>
              <a:t>Self-confidence </a:t>
            </a:r>
            <a:endParaRPr lang="en-GB" sz="2800" dirty="0" smtClean="0">
              <a:latin typeface="Gill Sans MT" panose="020B0502020104020203" pitchFamily="34" charset="0"/>
            </a:endParaRPr>
          </a:p>
          <a:p>
            <a:r>
              <a:rPr lang="en-GB" sz="2800" dirty="0" smtClean="0">
                <a:latin typeface="Gill Sans MT" panose="020B0502020104020203" pitchFamily="34" charset="0"/>
              </a:rPr>
              <a:t>Mutual respect</a:t>
            </a:r>
          </a:p>
          <a:p>
            <a:r>
              <a:rPr lang="en-GB" sz="2800" dirty="0" smtClean="0">
                <a:latin typeface="Gill Sans MT" panose="020B0502020104020203" pitchFamily="34" charset="0"/>
              </a:rPr>
              <a:t>Confidentiality</a:t>
            </a:r>
            <a:endParaRPr lang="en-GB" sz="2800" dirty="0">
              <a:latin typeface="Gill Sans MT" panose="020B0502020104020203"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803" y="5498113"/>
            <a:ext cx="2060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7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2" end="12"/>
                                            </p:txEl>
                                          </p:spTgt>
                                        </p:tgtEl>
                                        <p:attrNameLst>
                                          <p:attrName>style.visibility</p:attrName>
                                        </p:attrNameLst>
                                      </p:cBhvr>
                                      <p:to>
                                        <p:strVal val="visible"/>
                                      </p:to>
                                    </p:set>
                                    <p:animEffect transition="in" filter="fade">
                                      <p:cBhvr>
                                        <p:cTn id="4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a:t>
            </a:r>
            <a:r>
              <a:rPr lang="en-GB" dirty="0" smtClean="0"/>
              <a:t>way to </a:t>
            </a:r>
            <a:r>
              <a:rPr lang="en-GB" dirty="0" smtClean="0"/>
              <a:t>begin to think </a:t>
            </a:r>
            <a:r>
              <a:rPr lang="en-GB" dirty="0" smtClean="0"/>
              <a:t>about  coaching…</a:t>
            </a:r>
            <a:endParaRPr lang="en-GB"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6" name="Rectangle 5"/>
          <p:cNvSpPr/>
          <p:nvPr/>
        </p:nvSpPr>
        <p:spPr>
          <a:xfrm>
            <a:off x="609017" y="1849120"/>
            <a:ext cx="7265963" cy="3539430"/>
          </a:xfrm>
          <a:prstGeom prst="rect">
            <a:avLst/>
          </a:prstGeom>
        </p:spPr>
        <p:txBody>
          <a:bodyPr wrap="square">
            <a:spAutoFit/>
          </a:bodyPr>
          <a:lstStyle/>
          <a:p>
            <a:pPr marL="457200" indent="-457200">
              <a:buFont typeface="Arial" pitchFamily="34" charset="0"/>
              <a:buChar char="•"/>
            </a:pPr>
            <a:r>
              <a:rPr lang="en-GB" sz="3200" dirty="0" smtClean="0">
                <a:latin typeface="Gill Sans MT" pitchFamily="34" charset="0"/>
              </a:rPr>
              <a:t>Identification of a problem </a:t>
            </a:r>
          </a:p>
          <a:p>
            <a:pPr marL="457200" indent="-457200">
              <a:buFont typeface="Arial" pitchFamily="34" charset="0"/>
              <a:buChar char="•"/>
            </a:pPr>
            <a:r>
              <a:rPr lang="en-GB" sz="3200" dirty="0" smtClean="0">
                <a:latin typeface="Gill Sans MT" pitchFamily="34" charset="0"/>
              </a:rPr>
              <a:t>Recognition </a:t>
            </a:r>
            <a:r>
              <a:rPr lang="en-GB" sz="3200" dirty="0">
                <a:latin typeface="Gill Sans MT" pitchFamily="34" charset="0"/>
              </a:rPr>
              <a:t>of the desired </a:t>
            </a:r>
            <a:r>
              <a:rPr lang="en-GB" sz="3200" dirty="0" smtClean="0">
                <a:latin typeface="Gill Sans MT" pitchFamily="34" charset="0"/>
              </a:rPr>
              <a:t>solution</a:t>
            </a:r>
            <a:endParaRPr lang="en-GB" sz="3200" dirty="0">
              <a:latin typeface="Gill Sans MT" pitchFamily="34" charset="0"/>
            </a:endParaRPr>
          </a:p>
          <a:p>
            <a:r>
              <a:rPr lang="en-GB" sz="3200" dirty="0">
                <a:latin typeface="Gill Sans MT" pitchFamily="34" charset="0"/>
              </a:rPr>
              <a:t>• </a:t>
            </a:r>
            <a:r>
              <a:rPr lang="en-GB" sz="3200" dirty="0" smtClean="0">
                <a:latin typeface="Gill Sans MT" pitchFamily="34" charset="0"/>
              </a:rPr>
              <a:t>  Examining the evidence about the   	present position</a:t>
            </a:r>
            <a:endParaRPr lang="en-GB" sz="3200" dirty="0">
              <a:latin typeface="Gill Sans MT" pitchFamily="34" charset="0"/>
            </a:endParaRPr>
          </a:p>
          <a:p>
            <a:r>
              <a:rPr lang="en-GB" sz="3200" dirty="0">
                <a:latin typeface="Gill Sans MT" pitchFamily="34" charset="0"/>
              </a:rPr>
              <a:t>• </a:t>
            </a:r>
            <a:r>
              <a:rPr lang="en-GB" sz="3200" dirty="0" smtClean="0">
                <a:latin typeface="Gill Sans MT" pitchFamily="34" charset="0"/>
              </a:rPr>
              <a:t>  Gaining some </a:t>
            </a:r>
            <a:r>
              <a:rPr lang="en-GB" sz="3200" dirty="0">
                <a:latin typeface="Gill Sans MT" pitchFamily="34" charset="0"/>
              </a:rPr>
              <a:t>understanding of a </a:t>
            </a:r>
            <a:r>
              <a:rPr lang="en-GB" sz="3200" dirty="0" smtClean="0">
                <a:latin typeface="Gill Sans MT" pitchFamily="34" charset="0"/>
              </a:rPr>
              <a:t>way </a:t>
            </a:r>
            <a:r>
              <a:rPr lang="en-GB" sz="3200" dirty="0">
                <a:latin typeface="Gill Sans MT" pitchFamily="34" charset="0"/>
              </a:rPr>
              <a:t>to </a:t>
            </a:r>
            <a:r>
              <a:rPr lang="en-GB" sz="3200" dirty="0" smtClean="0">
                <a:latin typeface="Gill Sans MT" pitchFamily="34" charset="0"/>
              </a:rPr>
              <a:t>	close </a:t>
            </a:r>
            <a:r>
              <a:rPr lang="en-GB" sz="3200" dirty="0">
                <a:latin typeface="Gill Sans MT" pitchFamily="34" charset="0"/>
              </a:rPr>
              <a:t>the </a:t>
            </a:r>
            <a:r>
              <a:rPr lang="en-GB" sz="3200" dirty="0" smtClean="0">
                <a:latin typeface="Gill Sans MT" pitchFamily="34" charset="0"/>
              </a:rPr>
              <a:t>gap</a:t>
            </a:r>
          </a:p>
          <a:p>
            <a:endParaRPr lang="en-GB" sz="3200" dirty="0">
              <a:latin typeface="Gill Sans MT" pitchFamily="34" charset="0"/>
            </a:endParaRPr>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7084262" y="1338373"/>
            <a:ext cx="2059738" cy="513005"/>
          </a:xfrm>
          <a:prstGeom prst="rect">
            <a:avLst/>
          </a:prstGeom>
        </p:spPr>
      </p:pic>
    </p:spTree>
    <p:extLst>
      <p:ext uri="{BB962C8B-B14F-4D97-AF65-F5344CB8AC3E}">
        <p14:creationId xmlns:p14="http://schemas.microsoft.com/office/powerpoint/2010/main" val="905896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Let’s try coaching: Part One…..</a:t>
            </a:r>
            <a:endParaRPr lang="en-GB" dirty="0"/>
          </a:p>
        </p:txBody>
      </p:sp>
      <p:sp>
        <p:nvSpPr>
          <p:cNvPr id="3" name="Text Placeholder 2"/>
          <p:cNvSpPr>
            <a:spLocks noGrp="1"/>
          </p:cNvSpPr>
          <p:nvPr>
            <p:ph type="body" sz="quarter" idx="16"/>
          </p:nvPr>
        </p:nvSpPr>
        <p:spPr/>
        <p:txBody>
          <a:bodyPr/>
          <a:lstStyle/>
          <a:p>
            <a:r>
              <a:rPr lang="en-GB" sz="2000" dirty="0" smtClean="0"/>
              <a:t>In a group of 3-decide who will be the coach, who will be the observer, and who will be the </a:t>
            </a:r>
            <a:r>
              <a:rPr lang="en-GB" sz="2000" dirty="0" err="1" smtClean="0"/>
              <a:t>coachee</a:t>
            </a:r>
            <a:r>
              <a:rPr lang="en-GB" sz="2000" dirty="0" smtClean="0"/>
              <a:t>; </a:t>
            </a:r>
            <a:endParaRPr lang="en-GB" sz="20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Text Placeholder 4"/>
          <p:cNvSpPr>
            <a:spLocks noGrp="1"/>
          </p:cNvSpPr>
          <p:nvPr>
            <p:ph type="body" sz="quarter" idx="18"/>
          </p:nvPr>
        </p:nvSpPr>
        <p:spPr/>
        <p:txBody>
          <a:bodyPr/>
          <a:lstStyle/>
          <a:p>
            <a:r>
              <a:rPr lang="en-GB" dirty="0" smtClean="0"/>
              <a:t>The </a:t>
            </a:r>
            <a:r>
              <a:rPr lang="en-GB" dirty="0" err="1" smtClean="0"/>
              <a:t>coachee</a:t>
            </a:r>
            <a:r>
              <a:rPr lang="en-GB" dirty="0" smtClean="0"/>
              <a:t> thinks of a problem (real or imagined!) they may want some advice on; they state the “problem” or area they would like to focus on; the coach asks questions and the conversation begins…the observer makes notes</a:t>
            </a:r>
            <a:endParaRPr lang="en-GB" dirty="0"/>
          </a:p>
        </p:txBody>
      </p:sp>
      <p:sp>
        <p:nvSpPr>
          <p:cNvPr id="6" name="Text Placeholder 5"/>
          <p:cNvSpPr>
            <a:spLocks noGrp="1"/>
          </p:cNvSpPr>
          <p:nvPr>
            <p:ph type="body" sz="quarter" idx="19"/>
          </p:nvPr>
        </p:nvSpPr>
        <p:spPr/>
        <p:txBody>
          <a:bodyPr/>
          <a:lstStyle/>
          <a:p>
            <a:r>
              <a:rPr lang="en-GB" dirty="0" smtClean="0"/>
              <a:t>Feedback….how did that feel for each person? What was tricky? What worked well? How does this make you feel about coaching in the future? </a:t>
            </a:r>
            <a:endParaRPr lang="en-GB"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6845111" y="5344870"/>
            <a:ext cx="2059738" cy="513005"/>
          </a:xfrm>
          <a:prstGeom prst="rect">
            <a:avLst/>
          </a:prstGeom>
        </p:spPr>
      </p:pic>
    </p:spTree>
    <p:extLst>
      <p:ext uri="{BB962C8B-B14F-4D97-AF65-F5344CB8AC3E}">
        <p14:creationId xmlns:p14="http://schemas.microsoft.com/office/powerpoint/2010/main" val="3996430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403" y="406030"/>
            <a:ext cx="8109958" cy="5544604"/>
          </a:xfrm>
        </p:spPr>
        <p:txBody>
          <a:bodyPr/>
          <a:lstStyle/>
          <a:p>
            <a:r>
              <a:rPr lang="en-US" dirty="0"/>
              <a:t>Planning and conducting mentorship and </a:t>
            </a:r>
            <a:r>
              <a:rPr lang="en-US" dirty="0" smtClean="0"/>
              <a:t>coaching:</a:t>
            </a:r>
            <a:r>
              <a:rPr lang="en-GB" dirty="0"/>
              <a:t/>
            </a:r>
            <a:br>
              <a:rPr lang="en-GB" dirty="0"/>
            </a:br>
            <a:r>
              <a:rPr lang="en-GB" dirty="0" smtClean="0"/>
              <a:t>Models and tools</a:t>
            </a:r>
            <a:br>
              <a:rPr lang="en-GB" dirty="0" smtClean="0"/>
            </a:br>
            <a:r>
              <a:rPr lang="en-GB" dirty="0" smtClean="0">
                <a:solidFill>
                  <a:srgbClr val="002060"/>
                </a:solidFill>
              </a:rPr>
              <a:t>CEDAR</a:t>
            </a:r>
            <a:r>
              <a:rPr lang="en-GB" dirty="0" smtClean="0"/>
              <a:t/>
            </a:r>
            <a:br>
              <a:rPr lang="en-GB" dirty="0" smtClean="0"/>
            </a:br>
            <a:r>
              <a:rPr lang="en-GB" dirty="0" smtClean="0">
                <a:solidFill>
                  <a:srgbClr val="002060"/>
                </a:solidFill>
              </a:rPr>
              <a:t>GROW</a:t>
            </a:r>
            <a:r>
              <a:rPr lang="en-GB" dirty="0" smtClean="0"/>
              <a:t/>
            </a:r>
            <a:br>
              <a:rPr lang="en-GB" dirty="0" smtClean="0"/>
            </a:br>
            <a:r>
              <a:rPr lang="en-GB" dirty="0" smtClean="0">
                <a:solidFill>
                  <a:srgbClr val="002060"/>
                </a:solidFill>
              </a:rPr>
              <a:t>Instructional Coaching</a:t>
            </a:r>
            <a:br>
              <a:rPr lang="en-GB" dirty="0" smtClean="0">
                <a:solidFill>
                  <a:srgbClr val="002060"/>
                </a:solidFill>
              </a:rPr>
            </a:br>
            <a:r>
              <a:rPr lang="en-GB" dirty="0" err="1" smtClean="0">
                <a:solidFill>
                  <a:srgbClr val="002060"/>
                </a:solidFill>
              </a:rPr>
              <a:t>Coaching</a:t>
            </a:r>
            <a:r>
              <a:rPr lang="en-GB" dirty="0" smtClean="0">
                <a:solidFill>
                  <a:srgbClr val="002060"/>
                </a:solidFill>
              </a:rPr>
              <a:t> cards</a:t>
            </a:r>
            <a:r>
              <a:rPr lang="en-GB" dirty="0"/>
              <a:t/>
            </a:r>
            <a:br>
              <a:rPr lang="en-GB" dirty="0"/>
            </a:br>
            <a:endParaRPr lang="en-GB" dirty="0">
              <a:solidFill>
                <a:srgbClr val="002060"/>
              </a:solidFill>
            </a:endParaRPr>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653522" y="5324454"/>
            <a:ext cx="2059738" cy="513005"/>
          </a:xfrm>
          <a:prstGeom prst="rect">
            <a:avLst/>
          </a:prstGeom>
        </p:spPr>
      </p:pic>
    </p:spTree>
    <p:extLst>
      <p:ext uri="{BB962C8B-B14F-4D97-AF65-F5344CB8AC3E}">
        <p14:creationId xmlns:p14="http://schemas.microsoft.com/office/powerpoint/2010/main" val="43025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337" y="268033"/>
            <a:ext cx="4714046" cy="1425046"/>
          </a:xfrm>
        </p:spPr>
        <p:txBody>
          <a:bodyPr/>
          <a:lstStyle/>
          <a:p>
            <a:r>
              <a:rPr lang="en-GB" sz="3200" b="1" dirty="0"/>
              <a:t>E</a:t>
            </a:r>
            <a:r>
              <a:rPr lang="en-GB" sz="3200" b="1" dirty="0" smtClean="0"/>
              <a:t>valuating some approaches/models</a:t>
            </a:r>
            <a:endParaRPr lang="en-GB" sz="3200" b="1" dirty="0"/>
          </a:p>
        </p:txBody>
      </p:sp>
      <p:sp>
        <p:nvSpPr>
          <p:cNvPr id="3" name="Text Placeholder 2"/>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Subtitle 4"/>
          <p:cNvSpPr>
            <a:spLocks noGrp="1"/>
          </p:cNvSpPr>
          <p:nvPr>
            <p:ph type="subTitle" idx="1"/>
          </p:nvPr>
        </p:nvSpPr>
        <p:spPr>
          <a:xfrm>
            <a:off x="145337" y="1927273"/>
            <a:ext cx="4490673" cy="2820067"/>
          </a:xfrm>
        </p:spPr>
        <p:txBody>
          <a:bodyPr>
            <a:normAutofit lnSpcReduction="10000"/>
          </a:bodyPr>
          <a:lstStyle/>
          <a:p>
            <a:r>
              <a:rPr lang="en-GB" sz="2400" b="1" dirty="0" smtClean="0">
                <a:latin typeface="Gill Sans MT" pitchFamily="34" charset="0"/>
              </a:rPr>
              <a:t>Read the provided information on one of the following models:</a:t>
            </a:r>
          </a:p>
          <a:p>
            <a:pPr marL="342900" indent="-342900">
              <a:buFont typeface="Arial" pitchFamily="34" charset="0"/>
              <a:buChar char="•"/>
            </a:pPr>
            <a:r>
              <a:rPr lang="en-GB" sz="2400" dirty="0" smtClean="0">
                <a:latin typeface="Gill Sans MT" pitchFamily="34" charset="0"/>
              </a:rPr>
              <a:t>CEDAR</a:t>
            </a:r>
          </a:p>
          <a:p>
            <a:pPr marL="342900" indent="-342900">
              <a:buFont typeface="Arial" pitchFamily="34" charset="0"/>
              <a:buChar char="•"/>
            </a:pPr>
            <a:r>
              <a:rPr lang="en-GB" sz="2400" dirty="0" smtClean="0">
                <a:latin typeface="Gill Sans MT" pitchFamily="34" charset="0"/>
              </a:rPr>
              <a:t>GROW</a:t>
            </a:r>
          </a:p>
          <a:p>
            <a:pPr marL="342900" indent="-342900">
              <a:buFont typeface="Arial" pitchFamily="34" charset="0"/>
              <a:buChar char="•"/>
            </a:pPr>
            <a:r>
              <a:rPr lang="en-GB" sz="2400" dirty="0" smtClean="0">
                <a:latin typeface="Gill Sans MT" pitchFamily="34" charset="0"/>
              </a:rPr>
              <a:t>Instructional Coaching </a:t>
            </a:r>
          </a:p>
          <a:p>
            <a:pPr marL="342900" indent="-342900">
              <a:buFont typeface="Arial" pitchFamily="34" charset="0"/>
              <a:buChar char="•"/>
            </a:pPr>
            <a:r>
              <a:rPr lang="en-GB" sz="2400" dirty="0" smtClean="0">
                <a:latin typeface="Gill Sans MT" pitchFamily="34" charset="0"/>
              </a:rPr>
              <a:t>Coaching Cards </a:t>
            </a:r>
            <a:endParaRPr lang="en-GB" sz="2400" dirty="0">
              <a:latin typeface="Gill Sans MT" pitchFamily="34" charset="0"/>
            </a:endParaRPr>
          </a:p>
        </p:txBody>
      </p:sp>
      <p:sp>
        <p:nvSpPr>
          <p:cNvPr id="6" name="TextBox 5"/>
          <p:cNvSpPr txBox="1"/>
          <p:nvPr/>
        </p:nvSpPr>
        <p:spPr>
          <a:xfrm>
            <a:off x="5584874" y="1045652"/>
            <a:ext cx="3214639" cy="5170646"/>
          </a:xfrm>
          <a:prstGeom prst="rect">
            <a:avLst/>
          </a:prstGeom>
          <a:noFill/>
        </p:spPr>
        <p:txBody>
          <a:bodyPr wrap="square" rtlCol="0">
            <a:spAutoFit/>
          </a:bodyPr>
          <a:lstStyle/>
          <a:p>
            <a:r>
              <a:rPr lang="en-GB" sz="2400" b="1" dirty="0" smtClean="0">
                <a:latin typeface="Gill Sans MT" pitchFamily="34" charset="0"/>
              </a:rPr>
              <a:t>Consider:</a:t>
            </a:r>
          </a:p>
          <a:p>
            <a:r>
              <a:rPr lang="en-GB" sz="2400" dirty="0" smtClean="0">
                <a:latin typeface="Gill Sans MT" pitchFamily="34" charset="0"/>
              </a:rPr>
              <a:t>1. How useful do you think you would find these to help mentor or coach your school colleagues? </a:t>
            </a:r>
          </a:p>
          <a:p>
            <a:r>
              <a:rPr lang="en-GB" sz="2400" dirty="0" smtClean="0">
                <a:latin typeface="Gill Sans MT" pitchFamily="34" charset="0"/>
              </a:rPr>
              <a:t>2. How might you adapt them to suit particular contexts? </a:t>
            </a:r>
          </a:p>
          <a:p>
            <a:r>
              <a:rPr lang="en-GB" sz="2400" dirty="0" smtClean="0">
                <a:latin typeface="Gill Sans MT" pitchFamily="34" charset="0"/>
              </a:rPr>
              <a:t>3. What kinds of training or preparation do you think people might need to use them?</a:t>
            </a:r>
          </a:p>
          <a:p>
            <a:endParaRPr lang="en-GB" dirty="0" smtClean="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441727" y="5490089"/>
            <a:ext cx="2059738" cy="513005"/>
          </a:xfrm>
          <a:prstGeom prst="rect">
            <a:avLst/>
          </a:prstGeom>
        </p:spPr>
      </p:pic>
    </p:spTree>
    <p:extLst>
      <p:ext uri="{BB962C8B-B14F-4D97-AF65-F5344CB8AC3E}">
        <p14:creationId xmlns:p14="http://schemas.microsoft.com/office/powerpoint/2010/main" val="368209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Let’s try coaching: Part Two</a:t>
            </a:r>
            <a:endParaRPr lang="en-GB" dirty="0"/>
          </a:p>
        </p:txBody>
      </p:sp>
      <p:sp>
        <p:nvSpPr>
          <p:cNvPr id="3" name="Text Placeholder 2"/>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Subtitle 4"/>
          <p:cNvSpPr>
            <a:spLocks noGrp="1"/>
          </p:cNvSpPr>
          <p:nvPr>
            <p:ph type="subTitle" idx="1"/>
          </p:nvPr>
        </p:nvSpPr>
        <p:spPr>
          <a:xfrm>
            <a:off x="637037" y="1957180"/>
            <a:ext cx="4858072" cy="3547806"/>
          </a:xfrm>
        </p:spPr>
        <p:txBody>
          <a:bodyPr/>
          <a:lstStyle/>
          <a:p>
            <a:r>
              <a:rPr lang="en-GB" dirty="0"/>
              <a:t>Work in a group of three as before</a:t>
            </a:r>
          </a:p>
          <a:p>
            <a:r>
              <a:rPr lang="en-GB" dirty="0"/>
              <a:t>(Coach, </a:t>
            </a:r>
            <a:r>
              <a:rPr lang="en-GB" dirty="0" err="1"/>
              <a:t>coachee</a:t>
            </a:r>
            <a:r>
              <a:rPr lang="en-GB" dirty="0"/>
              <a:t>, observer) </a:t>
            </a:r>
          </a:p>
          <a:p>
            <a:r>
              <a:rPr lang="en-GB" dirty="0" smtClean="0"/>
              <a:t>Use one of the models/tools evaluated </a:t>
            </a:r>
          </a:p>
          <a:p>
            <a:r>
              <a:rPr lang="en-GB" dirty="0" smtClean="0"/>
              <a:t>Take five minutes to make some notes on:</a:t>
            </a:r>
          </a:p>
          <a:p>
            <a:pPr marL="342900" indent="-342900">
              <a:buAutoNum type="alphaLcParenR"/>
            </a:pPr>
            <a:r>
              <a:rPr lang="en-GB" dirty="0" smtClean="0"/>
              <a:t>Which elements worked well/less well?</a:t>
            </a:r>
          </a:p>
          <a:p>
            <a:pPr marL="342900" indent="-342900">
              <a:buAutoNum type="alphaLcParenR"/>
            </a:pPr>
            <a:r>
              <a:rPr lang="en-GB" dirty="0" smtClean="0"/>
              <a:t>In which ways could this be used with teachers?</a:t>
            </a:r>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433486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7943586" cy="5147359"/>
          </a:xfrm>
        </p:spPr>
        <p:txBody>
          <a:bodyPr/>
          <a:lstStyle/>
          <a:p>
            <a:r>
              <a:rPr lang="en-GB" dirty="0" smtClean="0"/>
              <a:t>Identifying and exploring issues in  mentoring and coaching.</a:t>
            </a:r>
            <a:br>
              <a:rPr lang="en-GB" dirty="0" smtClean="0"/>
            </a:br>
            <a:endParaRPr lang="en-GB" sz="28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97933"/>
            <a:ext cx="2059738" cy="513005"/>
          </a:xfrm>
          <a:prstGeom prst="rect">
            <a:avLst/>
          </a:prstGeom>
        </p:spPr>
      </p:pic>
    </p:spTree>
    <p:extLst>
      <p:ext uri="{BB962C8B-B14F-4D97-AF65-F5344CB8AC3E}">
        <p14:creationId xmlns:p14="http://schemas.microsoft.com/office/powerpoint/2010/main" val="335006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1"/>
                </a:solidFill>
                <a:latin typeface="Gill Sans MT" panose="020B0502020104020203" pitchFamily="34" charset="0"/>
              </a:rPr>
              <a:t>Coaching and Mentoring</a:t>
            </a:r>
            <a:endParaRPr lang="en-GB" b="1"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smtClean="0"/>
              <a:t> </a:t>
            </a:r>
            <a:r>
              <a:rPr lang="en-GB" dirty="0" smtClean="0">
                <a:latin typeface="Gill Sans MT" pitchFamily="34" charset="0"/>
              </a:rPr>
              <a:t>School and Universities Partnerships For Peer Communities of Learning SUP4PCL</a:t>
            </a:r>
            <a:endParaRPr lang="en-GB" dirty="0">
              <a:latin typeface="Gill Sans MT" pitchFamily="34" charset="0"/>
            </a:endParaRPr>
          </a:p>
        </p:txBody>
      </p:sp>
      <p:sp>
        <p:nvSpPr>
          <p:cNvPr id="6" name="TextBox 5"/>
          <p:cNvSpPr txBox="1"/>
          <p:nvPr/>
        </p:nvSpPr>
        <p:spPr>
          <a:xfrm>
            <a:off x="359905" y="1619795"/>
            <a:ext cx="6716144" cy="3416320"/>
          </a:xfrm>
          <a:prstGeom prst="rect">
            <a:avLst/>
          </a:prstGeom>
          <a:noFill/>
          <a:ln w="57150">
            <a:solidFill>
              <a:schemeClr val="tx1"/>
            </a:solidFill>
          </a:ln>
        </p:spPr>
        <p:txBody>
          <a:bodyPr wrap="square" rtlCol="0">
            <a:spAutoFit/>
          </a:bodyPr>
          <a:lstStyle/>
          <a:p>
            <a:pPr marL="342900" indent="-342900">
              <a:buFont typeface="Arial" pitchFamily="34" charset="0"/>
              <a:buChar char="•"/>
            </a:pPr>
            <a:r>
              <a:rPr lang="en-US" sz="2400" dirty="0" smtClean="0"/>
              <a:t>A Brief History</a:t>
            </a:r>
          </a:p>
          <a:p>
            <a:pPr marL="342900" indent="-342900">
              <a:buFont typeface="Arial" pitchFamily="34" charset="0"/>
              <a:buChar char="•"/>
            </a:pPr>
            <a:r>
              <a:rPr lang="en-US" sz="2400" dirty="0" smtClean="0"/>
              <a:t>Comparing mentoring and coaching </a:t>
            </a:r>
          </a:p>
          <a:p>
            <a:pPr marL="342900" indent="-342900">
              <a:buFont typeface="Arial" pitchFamily="34" charset="0"/>
              <a:buChar char="•"/>
            </a:pPr>
            <a:r>
              <a:rPr lang="en-US" sz="2400" dirty="0" smtClean="0"/>
              <a:t>Exploring experiences of mentoring and coaching</a:t>
            </a:r>
          </a:p>
          <a:p>
            <a:pPr marL="342900" indent="-342900">
              <a:buFont typeface="Arial" pitchFamily="34" charset="0"/>
              <a:buChar char="•"/>
            </a:pPr>
            <a:r>
              <a:rPr lang="en-US" sz="2400" dirty="0" smtClean="0"/>
              <a:t>Developing </a:t>
            </a:r>
            <a:r>
              <a:rPr lang="en-US" sz="2400" dirty="0"/>
              <a:t>criteria </a:t>
            </a:r>
            <a:r>
              <a:rPr lang="en-US" sz="2400" dirty="0" smtClean="0"/>
              <a:t>for selecting mentors</a:t>
            </a:r>
            <a:endParaRPr lang="en-GB" sz="2400" dirty="0"/>
          </a:p>
          <a:p>
            <a:pPr marL="342900" indent="-342900">
              <a:buFont typeface="Arial" pitchFamily="34" charset="0"/>
              <a:buChar char="•"/>
            </a:pPr>
            <a:r>
              <a:rPr lang="en-US" sz="2400" dirty="0" smtClean="0"/>
              <a:t>Planning </a:t>
            </a:r>
            <a:r>
              <a:rPr lang="en-US" sz="2400" dirty="0"/>
              <a:t>and conducting mentorship and coaching</a:t>
            </a:r>
            <a:endParaRPr lang="en-GB" sz="2400" dirty="0"/>
          </a:p>
          <a:p>
            <a:pPr marL="342900" indent="-342900">
              <a:buFont typeface="Arial" pitchFamily="34" charset="0"/>
              <a:buChar char="•"/>
            </a:pPr>
            <a:r>
              <a:rPr lang="en-US" sz="2400" dirty="0"/>
              <a:t>Models of </a:t>
            </a:r>
            <a:r>
              <a:rPr lang="en-US" sz="2400" dirty="0" smtClean="0"/>
              <a:t>coaching; using and evaluating </a:t>
            </a:r>
            <a:endParaRPr lang="en-GB" sz="2400" dirty="0"/>
          </a:p>
          <a:p>
            <a:pPr marL="342900" indent="-342900">
              <a:buFont typeface="Arial" pitchFamily="34" charset="0"/>
              <a:buChar char="•"/>
            </a:pPr>
            <a:r>
              <a:rPr lang="en-US" sz="2400" dirty="0" smtClean="0"/>
              <a:t>Case studies</a:t>
            </a:r>
            <a:endParaRPr lang="en-GB" sz="2400" dirty="0"/>
          </a:p>
          <a:p>
            <a:endParaRPr lang="en-GB" sz="2400" dirty="0"/>
          </a:p>
        </p:txBody>
      </p:sp>
      <p:sp>
        <p:nvSpPr>
          <p:cNvPr id="3" name="AutoShape 2" descr="https://webmail.northampton.ac.uk/owa/attachment.ashx?id=RgAAAAAQg5RCaXhTRIU4H4HDFpRKBwAhSQaaWcvlT4v1UbQMNzcsAAAA7pcSAAAhSQaaWcvlT4v1UbQMNzcsAACsmQGOAAAJ&amp;attcnt=1&amp;attid0=BAAHAAAA&amp;attcid0=image016.jpg%4001D2A484.93817960"/>
          <p:cNvSpPr>
            <a:spLocks noChangeAspect="1" noChangeArrowheads="1"/>
          </p:cNvSpPr>
          <p:nvPr/>
        </p:nvSpPr>
        <p:spPr bwMode="auto">
          <a:xfrm>
            <a:off x="155575" y="-1058863"/>
            <a:ext cx="296227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Picture 14"/>
          <p:cNvPicPr/>
          <p:nvPr/>
        </p:nvPicPr>
        <p:blipFill>
          <a:blip r:embed="rId3">
            <a:clrChange>
              <a:clrFrom>
                <a:srgbClr val="FCFCFF"/>
              </a:clrFrom>
              <a:clrTo>
                <a:srgbClr val="FCFCFF">
                  <a:alpha val="0"/>
                </a:srgbClr>
              </a:clrTo>
            </a:clrChange>
          </a:blip>
          <a:stretch>
            <a:fillRect/>
          </a:stretch>
        </p:blipFill>
        <p:spPr>
          <a:xfrm>
            <a:off x="359905" y="5428627"/>
            <a:ext cx="2059738" cy="739590"/>
          </a:xfrm>
          <a:prstGeom prst="rect">
            <a:avLst/>
          </a:prstGeom>
        </p:spPr>
      </p:pic>
    </p:spTree>
    <p:extLst>
      <p:ext uri="{BB962C8B-B14F-4D97-AF65-F5344CB8AC3E}">
        <p14:creationId xmlns:p14="http://schemas.microsoft.com/office/powerpoint/2010/main" val="2516357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can we avoid, minimise or mitigate these issues?</a:t>
            </a:r>
            <a:endParaRPr lang="en-GB" dirty="0"/>
          </a:p>
        </p:txBody>
      </p:sp>
      <p:sp>
        <p:nvSpPr>
          <p:cNvPr id="4" name="Text Placeholder 3"/>
          <p:cNvSpPr>
            <a:spLocks noGrp="1"/>
          </p:cNvSpPr>
          <p:nvPr>
            <p:ph type="body" sz="quarter" idx="17"/>
          </p:nvPr>
        </p:nvSpPr>
        <p:spPr/>
        <p:txBody>
          <a:bodyPr/>
          <a:lstStyle/>
          <a:p>
            <a:r>
              <a:rPr lang="en-GB">
                <a:latin typeface="Gill Sans MT" pitchFamily="34" charset="0"/>
              </a:rPr>
              <a:t>School and Universities Partnerships For Peer Communities of Learning SUP4P</a:t>
            </a:r>
            <a:endParaRPr lang="en-GB"/>
          </a:p>
        </p:txBody>
      </p:sp>
      <p:pic>
        <p:nvPicPr>
          <p:cNvPr id="5" name="Table Placeholder 5"/>
          <p:cNvPicPr>
            <a:picLocks/>
          </p:cNvPicPr>
          <p:nvPr/>
        </p:nvPicPr>
        <p:blipFill>
          <a:blip r:embed="rId3">
            <a:clrChange>
              <a:clrFrom>
                <a:srgbClr val="FCFCFF"/>
              </a:clrFrom>
              <a:clrTo>
                <a:srgbClr val="FCFCFF">
                  <a:alpha val="0"/>
                </a:srgbClr>
              </a:clrTo>
            </a:clrChange>
          </a:blip>
          <a:stretch>
            <a:fillRect/>
          </a:stretch>
        </p:blipFill>
        <p:spPr>
          <a:xfrm>
            <a:off x="6815945" y="5562261"/>
            <a:ext cx="1863821" cy="472778"/>
          </a:xfrm>
          <a:prstGeom prst="rect">
            <a:avLst/>
          </a:prstGeom>
        </p:spPr>
      </p:pic>
    </p:spTree>
    <p:extLst>
      <p:ext uri="{BB962C8B-B14F-4D97-AF65-F5344CB8AC3E}">
        <p14:creationId xmlns:p14="http://schemas.microsoft.com/office/powerpoint/2010/main" val="125270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Further comments or questions?</a:t>
            </a:r>
            <a:endParaRPr lang="en-GB" dirty="0"/>
          </a:p>
        </p:txBody>
      </p:sp>
      <p:sp>
        <p:nvSpPr>
          <p:cNvPr id="3" name="Text Placeholder 2"/>
          <p:cNvSpPr>
            <a:spLocks noGrp="1"/>
          </p:cNvSpPr>
          <p:nvPr>
            <p:ph type="body" sz="quarter" idx="16"/>
          </p:nvPr>
        </p:nvSpPr>
        <p:spPr/>
        <p:txBody>
          <a:bodyPr/>
          <a:lstStyle/>
          <a:p>
            <a:endParaRPr lang="en-GB"/>
          </a:p>
        </p:txBody>
      </p:sp>
      <p:sp>
        <p:nvSpPr>
          <p:cNvPr id="4" name="Text Placeholder 3"/>
          <p:cNvSpPr>
            <a:spLocks noGrp="1"/>
          </p:cNvSpPr>
          <p:nvPr>
            <p:ph type="body" sz="quarter" idx="17"/>
          </p:nvPr>
        </p:nvSpPr>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6" name="Text Placeholder 5"/>
          <p:cNvSpPr>
            <a:spLocks noGrp="1"/>
          </p:cNvSpPr>
          <p:nvPr>
            <p:ph type="body" sz="quarter" idx="19"/>
          </p:nvPr>
        </p:nvSpPr>
        <p:spPr/>
        <p:txBody>
          <a:bodyPr/>
          <a:lstStyle/>
          <a:p>
            <a:endParaRPr lang="en-GB"/>
          </a:p>
        </p:txBody>
      </p:sp>
      <p:pic>
        <p:nvPicPr>
          <p:cNvPr id="7" name="Table Placeholder 5"/>
          <p:cNvPicPr>
            <a:picLocks/>
          </p:cNvPicPr>
          <p:nvPr/>
        </p:nvPicPr>
        <p:blipFill>
          <a:blip r:embed="rId3">
            <a:clrChange>
              <a:clrFrom>
                <a:srgbClr val="FCFCFF"/>
              </a:clrFrom>
              <a:clrTo>
                <a:srgbClr val="FCFCFF">
                  <a:alpha val="0"/>
                </a:srgbClr>
              </a:clrTo>
            </a:clrChange>
          </a:blip>
          <a:stretch>
            <a:fillRect/>
          </a:stretch>
        </p:blipFill>
        <p:spPr>
          <a:xfrm>
            <a:off x="6815945" y="5562261"/>
            <a:ext cx="1863821" cy="472778"/>
          </a:xfrm>
          <a:prstGeom prst="rect">
            <a:avLst/>
          </a:prstGeom>
        </p:spPr>
      </p:pic>
      <p:sp>
        <p:nvSpPr>
          <p:cNvPr id="8" name="Rectangle 7"/>
          <p:cNvSpPr/>
          <p:nvPr/>
        </p:nvSpPr>
        <p:spPr>
          <a:xfrm>
            <a:off x="3408953" y="6081315"/>
            <a:ext cx="4572000" cy="461665"/>
          </a:xfrm>
          <a:prstGeom prst="rect">
            <a:avLst/>
          </a:prstGeom>
        </p:spPr>
        <p:txBody>
          <a:bodyPr>
            <a:spAutoFit/>
          </a:bodyPr>
          <a:lstStyle/>
          <a:p>
            <a:r>
              <a:rPr lang="en-GB" sz="1200" dirty="0">
                <a:latin typeface="Gill Sans MT" pitchFamily="34" charset="0"/>
              </a:rPr>
              <a:t>School and Universities Partnerships For Peer Communities of Learning SUP4P</a:t>
            </a:r>
            <a:endParaRPr lang="en-GB" sz="1200" dirty="0"/>
          </a:p>
        </p:txBody>
      </p:sp>
    </p:spTree>
    <p:extLst>
      <p:ext uri="{BB962C8B-B14F-4D97-AF65-F5344CB8AC3E}">
        <p14:creationId xmlns:p14="http://schemas.microsoft.com/office/powerpoint/2010/main" val="1936692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References</a:t>
            </a:r>
            <a:endParaRPr lang="en-GB" dirty="0">
              <a:solidFill>
                <a:schemeClr val="tx1"/>
              </a:solidFill>
            </a:endParaRPr>
          </a:p>
        </p:txBody>
      </p:sp>
      <p:sp>
        <p:nvSpPr>
          <p:cNvPr id="3" name="Text Placeholder 2"/>
          <p:cNvSpPr>
            <a:spLocks noGrp="1"/>
          </p:cNvSpPr>
          <p:nvPr>
            <p:ph type="body" sz="quarter" idx="16"/>
          </p:nvPr>
        </p:nvSpPr>
        <p:spPr/>
        <p:txBody>
          <a:bodyPr/>
          <a:lstStyle/>
          <a:p>
            <a:r>
              <a:rPr lang="en-GB" sz="1800" dirty="0" smtClean="0">
                <a:solidFill>
                  <a:schemeClr val="tx1"/>
                </a:solidFill>
                <a:latin typeface="Gill Sans MT" panose="020B0502020104020203" pitchFamily="34" charset="0"/>
              </a:rPr>
              <a:t>AITSL (no date given) (Australian Institute for Teaching and School Leadership) </a:t>
            </a:r>
            <a:r>
              <a:rPr lang="en-GB" sz="1800" i="1" dirty="0" smtClean="0">
                <a:solidFill>
                  <a:schemeClr val="tx1"/>
                </a:solidFill>
                <a:latin typeface="Gill Sans MT" panose="020B0502020104020203" pitchFamily="34" charset="0"/>
              </a:rPr>
              <a:t>Coaching Toolkit for Teachers</a:t>
            </a:r>
          </a:p>
          <a:p>
            <a:r>
              <a:rPr lang="en-GB" sz="1800" dirty="0" smtClean="0">
                <a:solidFill>
                  <a:schemeClr val="tx1"/>
                </a:solidFill>
                <a:latin typeface="Gill Sans MT" panose="020B0502020104020203" pitchFamily="34" charset="0"/>
              </a:rPr>
              <a:t>Colley, H (2002) </a:t>
            </a:r>
            <a:r>
              <a:rPr lang="en-GB" sz="1800" i="1" dirty="0">
                <a:solidFill>
                  <a:schemeClr val="tx1"/>
                </a:solidFill>
                <a:latin typeface="Gill Sans MT" panose="020B0502020104020203" pitchFamily="34" charset="0"/>
              </a:rPr>
              <a:t>A Rough Guide to the history of mentoring from a Marxist feminist perspective </a:t>
            </a:r>
            <a:r>
              <a:rPr lang="en-GB" sz="1800" dirty="0">
                <a:solidFill>
                  <a:schemeClr val="tx1"/>
                </a:solidFill>
                <a:latin typeface="Gill Sans MT" panose="020B0502020104020203" pitchFamily="34" charset="0"/>
              </a:rPr>
              <a:t>Journal of Education for Teaching Vol.28: No. 3 </a:t>
            </a:r>
            <a:r>
              <a:rPr lang="en-GB" sz="1800" dirty="0" smtClean="0">
                <a:solidFill>
                  <a:schemeClr val="tx1"/>
                </a:solidFill>
                <a:latin typeface="Gill Sans MT" panose="020B0502020104020203" pitchFamily="34" charset="0"/>
              </a:rPr>
              <a:t>p257-273</a:t>
            </a:r>
          </a:p>
          <a:p>
            <a:r>
              <a:rPr lang="en-GB" sz="1800" dirty="0">
                <a:solidFill>
                  <a:schemeClr val="tx1"/>
                </a:solidFill>
                <a:latin typeface="Gill Sans MT" panose="020B0502020104020203" pitchFamily="34" charset="0"/>
              </a:rPr>
              <a:t>Creasy, J and </a:t>
            </a:r>
            <a:r>
              <a:rPr lang="en-GB" sz="1800" dirty="0" smtClean="0">
                <a:solidFill>
                  <a:schemeClr val="tx1"/>
                </a:solidFill>
                <a:latin typeface="Gill Sans MT" panose="020B0502020104020203" pitchFamily="34" charset="0"/>
              </a:rPr>
              <a:t>Patterson</a:t>
            </a:r>
            <a:r>
              <a:rPr lang="en-GB" sz="1800" dirty="0">
                <a:solidFill>
                  <a:schemeClr val="tx1"/>
                </a:solidFill>
                <a:latin typeface="Gill Sans MT" panose="020B0502020104020203" pitchFamily="34" charset="0"/>
              </a:rPr>
              <a:t>, F (2005): </a:t>
            </a:r>
            <a:r>
              <a:rPr lang="en-GB" sz="1800" i="1" dirty="0">
                <a:solidFill>
                  <a:schemeClr val="tx1"/>
                </a:solidFill>
                <a:latin typeface="Gill Sans MT" panose="020B0502020104020203" pitchFamily="34" charset="0"/>
              </a:rPr>
              <a:t>Leading Coaching in Schools</a:t>
            </a:r>
            <a:r>
              <a:rPr lang="en-GB" sz="1800" dirty="0">
                <a:solidFill>
                  <a:schemeClr val="tx1"/>
                </a:solidFill>
                <a:latin typeface="Gill Sans MT" panose="020B0502020104020203" pitchFamily="34" charset="0"/>
              </a:rPr>
              <a:t> National College for School </a:t>
            </a:r>
            <a:r>
              <a:rPr lang="en-GB" sz="1800" dirty="0" smtClean="0">
                <a:solidFill>
                  <a:schemeClr val="tx1"/>
                </a:solidFill>
                <a:latin typeface="Gill Sans MT" panose="020B0502020104020203" pitchFamily="34" charset="0"/>
              </a:rPr>
              <a:t>Leadership</a:t>
            </a:r>
          </a:p>
          <a:p>
            <a:r>
              <a:rPr lang="en-GB" sz="1800" dirty="0" smtClean="0">
                <a:solidFill>
                  <a:schemeClr val="tx1"/>
                </a:solidFill>
                <a:latin typeface="Gill Sans MT" panose="020B0502020104020203" pitchFamily="34" charset="0"/>
              </a:rPr>
              <a:t>Scott, </a:t>
            </a:r>
            <a:r>
              <a:rPr lang="en-GB" sz="1800" dirty="0">
                <a:solidFill>
                  <a:schemeClr val="tx1"/>
                </a:solidFill>
                <a:latin typeface="Gill Sans MT" panose="020B0502020104020203" pitchFamily="34" charset="0"/>
              </a:rPr>
              <a:t>H (2014) </a:t>
            </a:r>
            <a:r>
              <a:rPr lang="en-GB" sz="1800" i="1" dirty="0">
                <a:solidFill>
                  <a:schemeClr val="tx1"/>
                </a:solidFill>
                <a:latin typeface="Gill Sans MT" panose="020B0502020104020203" pitchFamily="34" charset="0"/>
              </a:rPr>
              <a:t>What’s the difference between mentoring and coaching? </a:t>
            </a:r>
            <a:r>
              <a:rPr lang="en-GB" sz="1800" dirty="0">
                <a:solidFill>
                  <a:schemeClr val="tx1"/>
                </a:solidFill>
                <a:latin typeface="Gill Sans MT" panose="020B0502020104020203" pitchFamily="34" charset="0"/>
              </a:rPr>
              <a:t>Chapter 5 p58-72 in MERCIER, C, PHILPOTT, C, SCOTT, H (</a:t>
            </a:r>
            <a:r>
              <a:rPr lang="en-GB" sz="1800" dirty="0" err="1">
                <a:solidFill>
                  <a:schemeClr val="tx1"/>
                </a:solidFill>
                <a:latin typeface="Gill Sans MT" panose="020B0502020104020203" pitchFamily="34" charset="0"/>
              </a:rPr>
              <a:t>eds</a:t>
            </a:r>
            <a:r>
              <a:rPr lang="en-GB" sz="1800" dirty="0">
                <a:solidFill>
                  <a:schemeClr val="tx1"/>
                </a:solidFill>
                <a:latin typeface="Gill Sans MT" panose="020B0502020104020203" pitchFamily="34" charset="0"/>
              </a:rPr>
              <a:t>) </a:t>
            </a:r>
            <a:r>
              <a:rPr lang="en-GB" sz="1800" i="1" dirty="0">
                <a:solidFill>
                  <a:schemeClr val="tx1"/>
                </a:solidFill>
                <a:latin typeface="Gill Sans MT" panose="020B0502020104020203" pitchFamily="34" charset="0"/>
              </a:rPr>
              <a:t>Initial Teacher Education in Schools </a:t>
            </a:r>
            <a:r>
              <a:rPr lang="en-GB" sz="1800" dirty="0">
                <a:solidFill>
                  <a:schemeClr val="tx1"/>
                </a:solidFill>
                <a:latin typeface="Gill Sans MT" panose="020B0502020104020203" pitchFamily="34" charset="0"/>
              </a:rPr>
              <a:t>London: Sage</a:t>
            </a:r>
          </a:p>
          <a:p>
            <a:endParaRPr lang="en-GB" dirty="0"/>
          </a:p>
          <a:p>
            <a:endParaRPr lang="en-GB" dirty="0"/>
          </a:p>
        </p:txBody>
      </p:sp>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pic>
        <p:nvPicPr>
          <p:cNvPr id="6" name="Table Placeholder 5"/>
          <p:cNvPicPr>
            <a:picLocks noGrp="1"/>
          </p:cNvPicPr>
          <p:nvPr>
            <p:ph type="tbl" sz="quarter" idx="18"/>
          </p:nvPr>
        </p:nvPicPr>
        <p:blipFill>
          <a:blip r:embed="rId3">
            <a:clrChange>
              <a:clrFrom>
                <a:srgbClr val="FCFCFF"/>
              </a:clrFrom>
              <a:clrTo>
                <a:srgbClr val="FCFCFF">
                  <a:alpha val="0"/>
                </a:srgbClr>
              </a:clrTo>
            </a:clrChange>
          </a:blip>
          <a:stretch>
            <a:fillRect/>
          </a:stretch>
        </p:blipFill>
        <p:spPr>
          <a:xfrm>
            <a:off x="6815945" y="5562261"/>
            <a:ext cx="1863821" cy="472778"/>
          </a:xfrm>
          <a:prstGeom prst="rect">
            <a:avLst/>
          </a:prstGeom>
        </p:spPr>
      </p:pic>
    </p:spTree>
    <p:extLst>
      <p:ext uri="{BB962C8B-B14F-4D97-AF65-F5344CB8AC3E}">
        <p14:creationId xmlns:p14="http://schemas.microsoft.com/office/powerpoint/2010/main" val="138285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88" y="356136"/>
            <a:ext cx="7670941" cy="1470025"/>
          </a:xfrm>
        </p:spPr>
        <p:txBody>
          <a:bodyPr/>
          <a:lstStyle/>
          <a:p>
            <a:r>
              <a:rPr lang="en-GB" b="1" dirty="0" smtClean="0">
                <a:latin typeface="Gill Sans MT" panose="020B0502020104020203" pitchFamily="34" charset="0"/>
              </a:rPr>
              <a:t>A Brief History of Mentoring </a:t>
            </a:r>
            <a:endParaRPr lang="en-GB" b="1" dirty="0">
              <a:latin typeface="Gill Sans MT" panose="020B0502020104020203" pitchFamily="34" charset="0"/>
            </a:endParaRPr>
          </a:p>
        </p:txBody>
      </p:sp>
      <p:sp>
        <p:nvSpPr>
          <p:cNvPr id="3" name="Text Placeholder 2"/>
          <p:cNvSpPr>
            <a:spLocks noGrp="1"/>
          </p:cNvSpPr>
          <p:nvPr>
            <p:ph type="body" sz="quarter" idx="17"/>
          </p:nvPr>
        </p:nvSpPr>
        <p:spPr/>
        <p:txBody>
          <a:bodyPr/>
          <a:lstStyle/>
          <a:p>
            <a:r>
              <a:rPr lang="en-GB" dirty="0" smtClean="0"/>
              <a:t>Schools and Universities Partnerships for Peer Communities of Learning (SUP4PCL)</a:t>
            </a:r>
            <a:endParaRPr lang="en-GB" dirty="0"/>
          </a:p>
        </p:txBody>
      </p:sp>
      <p:sp>
        <p:nvSpPr>
          <p:cNvPr id="5" name="Subtitle 4"/>
          <p:cNvSpPr>
            <a:spLocks noGrp="1"/>
          </p:cNvSpPr>
          <p:nvPr>
            <p:ph type="subTitle" idx="1"/>
          </p:nvPr>
        </p:nvSpPr>
        <p:spPr>
          <a:xfrm>
            <a:off x="384488" y="1115025"/>
            <a:ext cx="7879946" cy="4989683"/>
          </a:xfrm>
        </p:spPr>
        <p:txBody>
          <a:bodyPr>
            <a:normAutofit/>
          </a:bodyPr>
          <a:lstStyle/>
          <a:p>
            <a:pPr marL="285750" indent="-285750">
              <a:buFont typeface="Arial" panose="020B0604020202020204" pitchFamily="34" charset="0"/>
              <a:buChar char="•"/>
            </a:pPr>
            <a:r>
              <a:rPr lang="en-GB" sz="2400" dirty="0" smtClean="0">
                <a:latin typeface="Gill Sans MT" pitchFamily="34" charset="0"/>
              </a:rPr>
              <a:t>A “cornerstone” of initial teacher training and other professions</a:t>
            </a:r>
          </a:p>
          <a:p>
            <a:pPr marL="342900" indent="-342900">
              <a:buFont typeface="Arial" pitchFamily="34" charset="0"/>
              <a:buChar char="•"/>
            </a:pPr>
            <a:r>
              <a:rPr lang="en-GB" sz="2400" dirty="0" smtClean="0">
                <a:latin typeface="Gill Sans MT" pitchFamily="34" charset="0"/>
              </a:rPr>
              <a:t>“elevated </a:t>
            </a:r>
            <a:r>
              <a:rPr lang="en-GB" sz="2400" dirty="0">
                <a:latin typeface="Gill Sans MT" pitchFamily="34" charset="0"/>
              </a:rPr>
              <a:t>to </a:t>
            </a:r>
            <a:r>
              <a:rPr lang="en-GB" sz="2400" dirty="0" smtClean="0">
                <a:latin typeface="Gill Sans MT" pitchFamily="34" charset="0"/>
              </a:rPr>
              <a:t>an unprecedented </a:t>
            </a:r>
            <a:r>
              <a:rPr lang="en-GB" sz="2400" dirty="0">
                <a:latin typeface="Gill Sans MT" pitchFamily="34" charset="0"/>
              </a:rPr>
              <a:t>degree of systematic and </a:t>
            </a:r>
            <a:r>
              <a:rPr lang="en-GB" sz="2400" dirty="0" smtClean="0">
                <a:latin typeface="Gill Sans MT" pitchFamily="34" charset="0"/>
              </a:rPr>
              <a:t>official organisation” (Colley 2002: 258)</a:t>
            </a:r>
          </a:p>
          <a:p>
            <a:pPr marL="342900" indent="-342900">
              <a:buFont typeface="Arial" pitchFamily="34" charset="0"/>
              <a:buChar char="•"/>
            </a:pPr>
            <a:r>
              <a:rPr lang="en-GB" sz="2400" dirty="0" smtClean="0">
                <a:latin typeface="Gill Sans MT" pitchFamily="34" charset="0"/>
              </a:rPr>
              <a:t>“Mentoring is highly popular….but weakly conceptualised” (Colley 2002:257-8)</a:t>
            </a:r>
          </a:p>
          <a:p>
            <a:pPr marL="342900" indent="-342900">
              <a:buFont typeface="Arial" pitchFamily="34" charset="0"/>
              <a:buChar char="•"/>
            </a:pPr>
            <a:r>
              <a:rPr lang="en-GB" sz="2400" dirty="0" smtClean="0">
                <a:latin typeface="Gill Sans MT" pitchFamily="34" charset="0"/>
              </a:rPr>
              <a:t>There are very many definitions of mentoring; Colley asks if it has an “essential essence”?</a:t>
            </a:r>
          </a:p>
          <a:p>
            <a:pPr marL="342900" indent="-342900">
              <a:buFont typeface="Arial" pitchFamily="34" charset="0"/>
              <a:buChar char="•"/>
            </a:pPr>
            <a:r>
              <a:rPr lang="en-GB" sz="2400" dirty="0" smtClean="0">
                <a:latin typeface="Gill Sans MT" pitchFamily="34" charset="0"/>
              </a:rPr>
              <a:t>The earliest appearance of the “Mentor” is often cited as Homer’s </a:t>
            </a:r>
            <a:r>
              <a:rPr lang="en-GB" sz="2400" i="1" dirty="0" smtClean="0">
                <a:latin typeface="Gill Sans MT" pitchFamily="34" charset="0"/>
              </a:rPr>
              <a:t>The Odyssey</a:t>
            </a:r>
            <a:r>
              <a:rPr lang="en-GB" sz="2400" dirty="0">
                <a:latin typeface="Gill Sans MT" pitchFamily="34" charset="0"/>
              </a:rPr>
              <a:t>-</a:t>
            </a:r>
            <a:r>
              <a:rPr lang="en-GB" sz="2400" dirty="0" smtClean="0">
                <a:latin typeface="Gill Sans MT" pitchFamily="34" charset="0"/>
              </a:rPr>
              <a:t> an educator, guide, surrogate parent and advisor to Telemachus, Odysseus’ son- but there is another story…….</a:t>
            </a:r>
          </a:p>
          <a:p>
            <a:endParaRPr lang="en-GB" dirty="0" smtClean="0"/>
          </a:p>
          <a:p>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383900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….and of Coaching</a:t>
            </a:r>
            <a:endParaRPr lang="en-GB" dirty="0"/>
          </a:p>
        </p:txBody>
      </p:sp>
      <p:sp>
        <p:nvSpPr>
          <p:cNvPr id="3" name="Text Placeholder 2"/>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Subtitle 4"/>
          <p:cNvSpPr>
            <a:spLocks noGrp="1"/>
          </p:cNvSpPr>
          <p:nvPr>
            <p:ph type="subTitle" idx="1"/>
          </p:nvPr>
        </p:nvSpPr>
        <p:spPr>
          <a:xfrm>
            <a:off x="384488" y="1521752"/>
            <a:ext cx="7026506" cy="3547806"/>
          </a:xfrm>
        </p:spPr>
        <p:txBody>
          <a:bodyPr>
            <a:normAutofit fontScale="92500"/>
          </a:bodyPr>
          <a:lstStyle/>
          <a:p>
            <a:pPr marL="285750" indent="-285750">
              <a:buFont typeface="Arial" panose="020B0604020202020204" pitchFamily="34" charset="0"/>
              <a:buChar char="•"/>
            </a:pPr>
            <a:r>
              <a:rPr lang="en-GB" sz="2400" dirty="0" smtClean="0">
                <a:latin typeface="Gill Sans MT" panose="020B0502020104020203" pitchFamily="34" charset="0"/>
              </a:rPr>
              <a:t>A metaphor for moving people from one place to another?</a:t>
            </a:r>
          </a:p>
          <a:p>
            <a:pPr marL="285750" indent="-285750">
              <a:buFont typeface="Arial" panose="020B0604020202020204" pitchFamily="34" charset="0"/>
              <a:buChar char="•"/>
            </a:pPr>
            <a:r>
              <a:rPr lang="en-GB" sz="2400" dirty="0" smtClean="0">
                <a:latin typeface="Gill Sans MT" panose="020B0502020104020203" pitchFamily="34" charset="0"/>
              </a:rPr>
              <a:t>Roots in Psychology, Philosophy, Business and Sociology </a:t>
            </a:r>
          </a:p>
          <a:p>
            <a:pPr marL="285750" indent="-285750">
              <a:buFont typeface="Arial" panose="020B0604020202020204" pitchFamily="34" charset="0"/>
              <a:buChar char="•"/>
            </a:pPr>
            <a:r>
              <a:rPr lang="en-GB" sz="2400" dirty="0" smtClean="0">
                <a:latin typeface="Gill Sans MT" panose="020B0502020104020203" pitchFamily="34" charset="0"/>
              </a:rPr>
              <a:t>Most commonly associated with Sports</a:t>
            </a:r>
          </a:p>
          <a:p>
            <a:pPr marL="285750" indent="-285750">
              <a:buFont typeface="Arial" panose="020B0604020202020204" pitchFamily="34" charset="0"/>
              <a:buChar char="•"/>
            </a:pPr>
            <a:r>
              <a:rPr lang="en-GB" sz="2400" dirty="0" smtClean="0">
                <a:latin typeface="Gill Sans MT" panose="020B0502020104020203" pitchFamily="34" charset="0"/>
              </a:rPr>
              <a:t>Terms such as “executive coaching”, and “counselling” were associated with human resources, training and development from the 1970s onwards</a:t>
            </a:r>
          </a:p>
          <a:p>
            <a:pPr marL="285750" indent="-285750">
              <a:buFont typeface="Arial" panose="020B0604020202020204" pitchFamily="34" charset="0"/>
              <a:buChar char="•"/>
            </a:pPr>
            <a:r>
              <a:rPr lang="en-GB" sz="2400" dirty="0" smtClean="0">
                <a:latin typeface="Gill Sans MT" panose="020B0502020104020203" pitchFamily="34" charset="0"/>
              </a:rPr>
              <a:t>Used widely in education-schools, colleges, charities, community groups and universities since the 1990s/2000s</a:t>
            </a:r>
          </a:p>
          <a:p>
            <a:pPr marL="285750" indent="-285750">
              <a:buFont typeface="Arial" panose="020B0604020202020204" pitchFamily="34" charset="0"/>
              <a:buChar char="•"/>
            </a:pPr>
            <a:endParaRPr lang="en-GB" dirty="0"/>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6845111" y="5724284"/>
            <a:ext cx="2059738" cy="513005"/>
          </a:xfrm>
          <a:prstGeom prst="rect">
            <a:avLst/>
          </a:prstGeom>
        </p:spPr>
      </p:pic>
    </p:spTree>
    <p:extLst>
      <p:ext uri="{BB962C8B-B14F-4D97-AF65-F5344CB8AC3E}">
        <p14:creationId xmlns:p14="http://schemas.microsoft.com/office/powerpoint/2010/main" val="137027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1"/>
                </a:solidFill>
                <a:latin typeface="Gill Sans MT" panose="020B0502020104020203" pitchFamily="34" charset="0"/>
              </a:rPr>
              <a:t>What is Mentoring?</a:t>
            </a:r>
            <a:endParaRPr lang="en-GB" b="1" dirty="0">
              <a:solidFill>
                <a:schemeClr val="tx1"/>
              </a:solidFill>
              <a:latin typeface="Gill Sans MT" panose="020B0502020104020203" pitchFamily="34" charset="0"/>
            </a:endParaRPr>
          </a:p>
        </p:txBody>
      </p:sp>
      <p:sp>
        <p:nvSpPr>
          <p:cNvPr id="3" name="Text Placeholder 2"/>
          <p:cNvSpPr>
            <a:spLocks noGrp="1"/>
          </p:cNvSpPr>
          <p:nvPr>
            <p:ph type="body" sz="quarter" idx="16"/>
          </p:nvPr>
        </p:nvSpPr>
        <p:spPr>
          <a:xfrm>
            <a:off x="384488" y="1370558"/>
            <a:ext cx="4750220" cy="1496236"/>
          </a:xfrm>
        </p:spPr>
        <p:txBody>
          <a:bodyPr/>
          <a:lstStyle/>
          <a:p>
            <a:r>
              <a:rPr lang="en-GB" sz="4000" b="1" dirty="0" smtClean="0">
                <a:solidFill>
                  <a:schemeClr val="tx1"/>
                </a:solidFill>
                <a:latin typeface="Gill Sans MT" panose="020B0502020104020203" pitchFamily="34" charset="0"/>
              </a:rPr>
              <a:t>What is coaching?</a:t>
            </a:r>
            <a:endParaRPr lang="en-GB" sz="4000" b="1" dirty="0">
              <a:solidFill>
                <a:schemeClr val="tx1"/>
              </a:solidFill>
              <a:latin typeface="Gill Sans MT" panose="020B0502020104020203" pitchFamily="34" charset="0"/>
            </a:endParaRPr>
          </a:p>
        </p:txBody>
      </p:sp>
      <p:sp>
        <p:nvSpPr>
          <p:cNvPr id="4" name="Text Placeholder 3"/>
          <p:cNvSpPr>
            <a:spLocks noGrp="1"/>
          </p:cNvSpPr>
          <p:nvPr>
            <p:ph type="body" sz="quarter" idx="17"/>
          </p:nvPr>
        </p:nvSpPr>
        <p:spPr>
          <a:xfrm>
            <a:off x="2055401" y="6237289"/>
            <a:ext cx="6849448" cy="334384"/>
          </a:xfrm>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sp>
        <p:nvSpPr>
          <p:cNvPr id="5" name="Text Placeholder 4"/>
          <p:cNvSpPr>
            <a:spLocks noGrp="1"/>
          </p:cNvSpPr>
          <p:nvPr>
            <p:ph type="body" sz="quarter" idx="18"/>
          </p:nvPr>
        </p:nvSpPr>
        <p:spPr>
          <a:xfrm>
            <a:off x="562959" y="2695451"/>
            <a:ext cx="6062924" cy="1806211"/>
          </a:xfrm>
        </p:spPr>
        <p:txBody>
          <a:bodyPr/>
          <a:lstStyle/>
          <a:p>
            <a:r>
              <a:rPr lang="en-GB" sz="3200" dirty="0" smtClean="0"/>
              <a:t>Discuss in pairs your definitions of each term; </a:t>
            </a:r>
          </a:p>
          <a:p>
            <a:r>
              <a:rPr lang="en-GB" sz="3200" dirty="0"/>
              <a:t>h</a:t>
            </a:r>
            <a:r>
              <a:rPr lang="en-GB" sz="3200" dirty="0" smtClean="0"/>
              <a:t>ow are they similar/different?</a:t>
            </a:r>
            <a:endParaRPr lang="en-GB" sz="3200" dirty="0"/>
          </a:p>
        </p:txBody>
      </p:sp>
      <p:pic>
        <p:nvPicPr>
          <p:cNvPr id="7" name="Picture 6"/>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755144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54576" y="364332"/>
            <a:ext cx="3429633" cy="4925120"/>
          </a:xfrm>
        </p:spPr>
        <p:txBody>
          <a:bodyPr/>
          <a:lstStyle/>
          <a:p>
            <a:r>
              <a:rPr lang="en-GB" sz="2400" b="1" dirty="0" smtClean="0">
                <a:latin typeface="Gill Sans MT" panose="020B0502020104020203" pitchFamily="34" charset="0"/>
              </a:rPr>
              <a:t>Mentoring: </a:t>
            </a:r>
          </a:p>
          <a:p>
            <a:pPr marL="285750" indent="-285750">
              <a:buFont typeface="Arial" panose="020B0604020202020204" pitchFamily="34" charset="0"/>
              <a:buChar char="•"/>
            </a:pPr>
            <a:r>
              <a:rPr lang="en-GB" sz="2400" dirty="0">
                <a:latin typeface="Gill Sans MT" panose="020B0502020104020203" pitchFamily="34" charset="0"/>
              </a:rPr>
              <a:t>A</a:t>
            </a:r>
            <a:r>
              <a:rPr lang="en-GB" sz="2400" dirty="0" smtClean="0">
                <a:latin typeface="Gill Sans MT" panose="020B0502020104020203" pitchFamily="34" charset="0"/>
              </a:rPr>
              <a:t> more experienced colleague supporting a less experienced one</a:t>
            </a:r>
          </a:p>
          <a:p>
            <a:pPr marL="285750" indent="-285750">
              <a:buFont typeface="Arial" panose="020B0604020202020204" pitchFamily="34" charset="0"/>
              <a:buChar char="•"/>
            </a:pPr>
            <a:r>
              <a:rPr lang="en-GB" sz="2400" dirty="0">
                <a:latin typeface="Gill Sans MT" panose="020B0502020104020203" pitchFamily="34" charset="0"/>
              </a:rPr>
              <a:t>S</a:t>
            </a:r>
            <a:r>
              <a:rPr lang="en-GB" sz="2400" dirty="0" smtClean="0">
                <a:latin typeface="Gill Sans MT" panose="020B0502020104020203" pitchFamily="34" charset="0"/>
              </a:rPr>
              <a:t>hared experience of a professional context </a:t>
            </a:r>
          </a:p>
          <a:p>
            <a:pPr marL="285750" indent="-285750">
              <a:buFont typeface="Arial" panose="020B0604020202020204" pitchFamily="34" charset="0"/>
              <a:buChar char="•"/>
            </a:pPr>
            <a:r>
              <a:rPr lang="en-GB" sz="2400" dirty="0" smtClean="0">
                <a:latin typeface="Gill Sans MT" panose="020B0502020104020203" pitchFamily="34" charset="0"/>
              </a:rPr>
              <a:t>Broader scope</a:t>
            </a:r>
          </a:p>
          <a:p>
            <a:pPr marL="285750" indent="-285750">
              <a:buFont typeface="Arial" panose="020B0604020202020204" pitchFamily="34" charset="0"/>
              <a:buChar char="•"/>
            </a:pPr>
            <a:r>
              <a:rPr lang="en-GB" sz="2400" dirty="0" smtClean="0">
                <a:latin typeface="Gill Sans MT" panose="020B0502020104020203" pitchFamily="34" charset="0"/>
              </a:rPr>
              <a:t>Does mentoring </a:t>
            </a:r>
            <a:r>
              <a:rPr lang="en-GB" sz="2400" i="1" dirty="0" smtClean="0">
                <a:latin typeface="Gill Sans MT" panose="020B0502020104020203" pitchFamily="34" charset="0"/>
              </a:rPr>
              <a:t>encompass </a:t>
            </a:r>
            <a:r>
              <a:rPr lang="en-GB" sz="2400" dirty="0" smtClean="0">
                <a:latin typeface="Gill Sans MT" panose="020B0502020104020203" pitchFamily="34" charset="0"/>
              </a:rPr>
              <a:t>coaching?</a:t>
            </a:r>
          </a:p>
          <a:p>
            <a:pPr marL="285750" indent="-285750">
              <a:buFont typeface="Arial" panose="020B0604020202020204" pitchFamily="34" charset="0"/>
              <a:buChar char="•"/>
            </a:pPr>
            <a:r>
              <a:rPr lang="en-GB" sz="2400" dirty="0" smtClean="0">
                <a:latin typeface="Gill Sans MT" panose="020B0502020104020203" pitchFamily="34" charset="0"/>
              </a:rPr>
              <a:t>(adapted from Scott, 2014)</a:t>
            </a:r>
          </a:p>
          <a:p>
            <a:pPr marL="285750" indent="-285750">
              <a:buFont typeface="Arial" panose="020B0604020202020204" pitchFamily="34" charset="0"/>
              <a:buChar char="•"/>
            </a:pPr>
            <a:endParaRPr lang="en-GB" sz="2400" dirty="0">
              <a:latin typeface="Gill Sans MT" panose="020B0502020104020203" pitchFamily="34" charset="0"/>
            </a:endParaRPr>
          </a:p>
        </p:txBody>
      </p:sp>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5" name="Content Placeholder 4"/>
          <p:cNvSpPr>
            <a:spLocks noGrp="1"/>
          </p:cNvSpPr>
          <p:nvPr>
            <p:ph sz="quarter" idx="18"/>
          </p:nvPr>
        </p:nvSpPr>
        <p:spPr>
          <a:xfrm>
            <a:off x="4290646" y="383653"/>
            <a:ext cx="3845893" cy="5853635"/>
          </a:xfrm>
        </p:spPr>
        <p:txBody>
          <a:bodyPr/>
          <a:lstStyle/>
          <a:p>
            <a:pPr marL="0" indent="0">
              <a:buNone/>
            </a:pPr>
            <a:r>
              <a:rPr lang="en-GB" sz="2400" b="1" dirty="0" smtClean="0">
                <a:latin typeface="Gill Sans MT" panose="020B0502020104020203" pitchFamily="34" charset="0"/>
              </a:rPr>
              <a:t>Coaching:</a:t>
            </a:r>
          </a:p>
          <a:p>
            <a:r>
              <a:rPr lang="en-US" sz="2400" dirty="0" smtClean="0">
                <a:latin typeface="Gill Sans MT" panose="020B0502020104020203" pitchFamily="34" charset="0"/>
              </a:rPr>
              <a:t>In-depth development of </a:t>
            </a:r>
            <a:r>
              <a:rPr lang="en-US" sz="2400" dirty="0">
                <a:latin typeface="Gill Sans MT" panose="020B0502020104020203" pitchFamily="34" charset="0"/>
              </a:rPr>
              <a:t>specific knowledge, skills and strategies.</a:t>
            </a:r>
          </a:p>
          <a:p>
            <a:r>
              <a:rPr lang="en-US" sz="2400" dirty="0">
                <a:latin typeface="Gill Sans MT" panose="020B0502020104020203" pitchFamily="34" charset="0"/>
              </a:rPr>
              <a:t>Coaching does not depend on the coach </a:t>
            </a:r>
            <a:r>
              <a:rPr lang="en-US" sz="2400" dirty="0" smtClean="0">
                <a:latin typeface="Gill Sans MT" panose="020B0502020104020203" pitchFamily="34" charset="0"/>
              </a:rPr>
              <a:t>having more </a:t>
            </a:r>
            <a:r>
              <a:rPr lang="en-US" sz="2400" dirty="0">
                <a:latin typeface="Gill Sans MT" panose="020B0502020104020203" pitchFamily="34" charset="0"/>
              </a:rPr>
              <a:t>experience than the </a:t>
            </a:r>
            <a:r>
              <a:rPr lang="en-US" sz="2400" dirty="0" err="1">
                <a:latin typeface="Gill Sans MT" panose="020B0502020104020203" pitchFamily="34" charset="0"/>
              </a:rPr>
              <a:t>coachee</a:t>
            </a:r>
            <a:r>
              <a:rPr lang="en-US" sz="2400" dirty="0">
                <a:latin typeface="Gill Sans MT" panose="020B0502020104020203" pitchFamily="34" charset="0"/>
              </a:rPr>
              <a:t>; it can </a:t>
            </a:r>
            <a:r>
              <a:rPr lang="en-US" sz="2400" dirty="0" smtClean="0">
                <a:latin typeface="Gill Sans MT" panose="020B0502020104020203" pitchFamily="34" charset="0"/>
              </a:rPr>
              <a:t>take place </a:t>
            </a:r>
            <a:r>
              <a:rPr lang="en-US" sz="2400" dirty="0">
                <a:latin typeface="Gill Sans MT" panose="020B0502020104020203" pitchFamily="34" charset="0"/>
              </a:rPr>
              <a:t>between peers and staff at different </a:t>
            </a:r>
            <a:r>
              <a:rPr lang="en-US" sz="2400" dirty="0" smtClean="0">
                <a:latin typeface="Gill Sans MT" panose="020B0502020104020203" pitchFamily="34" charset="0"/>
              </a:rPr>
              <a:t>levels </a:t>
            </a:r>
            <a:r>
              <a:rPr lang="en-GB" sz="2400" dirty="0" smtClean="0">
                <a:latin typeface="Gill Sans MT" panose="020B0502020104020203" pitchFamily="34" charset="0"/>
              </a:rPr>
              <a:t>of </a:t>
            </a:r>
            <a:r>
              <a:rPr lang="en-GB" sz="2400" dirty="0">
                <a:latin typeface="Gill Sans MT" panose="020B0502020104020203" pitchFamily="34" charset="0"/>
              </a:rPr>
              <a:t>status /</a:t>
            </a:r>
            <a:r>
              <a:rPr lang="en-GB" sz="2400" dirty="0" smtClean="0">
                <a:latin typeface="Gill Sans MT" panose="020B0502020104020203" pitchFamily="34" charset="0"/>
              </a:rPr>
              <a:t>experience (adapted from Creasy and Patterson 2005:9)</a:t>
            </a:r>
          </a:p>
          <a:p>
            <a:r>
              <a:rPr lang="en-GB" sz="2400" dirty="0" smtClean="0">
                <a:latin typeface="Gill Sans MT" panose="020B0502020104020203" pitchFamily="34" charset="0"/>
              </a:rPr>
              <a:t>Focused on</a:t>
            </a:r>
            <a:r>
              <a:rPr lang="en-GB" sz="2400" dirty="0">
                <a:latin typeface="Gill Sans MT" panose="020B0502020104020203" pitchFamily="34" charset="0"/>
              </a:rPr>
              <a:t> </a:t>
            </a:r>
            <a:r>
              <a:rPr lang="en-GB" sz="2400" dirty="0" smtClean="0">
                <a:latin typeface="Gill Sans MT" panose="020B0502020104020203" pitchFamily="34" charset="0"/>
              </a:rPr>
              <a:t>specific goals</a:t>
            </a:r>
          </a:p>
        </p:txBody>
      </p:sp>
      <p:pic>
        <p:nvPicPr>
          <p:cNvPr id="6" name="Picture 5"/>
          <p:cNvPicPr/>
          <p:nvPr/>
        </p:nvPicPr>
        <p:blipFill>
          <a:blip r:embed="rId3">
            <a:clrChange>
              <a:clrFrom>
                <a:srgbClr val="FCFCFF"/>
              </a:clrFrom>
              <a:clrTo>
                <a:srgbClr val="FCFCFF">
                  <a:alpha val="0"/>
                </a:srgbClr>
              </a:clrTo>
            </a:clrChange>
          </a:blip>
          <a:stretch>
            <a:fillRect/>
          </a:stretch>
        </p:blipFill>
        <p:spPr>
          <a:xfrm>
            <a:off x="354576" y="5483865"/>
            <a:ext cx="2059738" cy="513005"/>
          </a:xfrm>
          <a:prstGeom prst="rect">
            <a:avLst/>
          </a:prstGeom>
        </p:spPr>
      </p:pic>
    </p:spTree>
    <p:extLst>
      <p:ext uri="{BB962C8B-B14F-4D97-AF65-F5344CB8AC3E}">
        <p14:creationId xmlns:p14="http://schemas.microsoft.com/office/powerpoint/2010/main" val="359560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latin typeface="Gill Sans MT" pitchFamily="34" charset="0"/>
              </a:rPr>
              <a:t>School and Universities Partnerships For Peer Communities of Learning SUP4PCL</a:t>
            </a:r>
            <a:endParaRPr lang="en-GB" dirty="0"/>
          </a:p>
        </p:txBody>
      </p:sp>
      <p:sp>
        <p:nvSpPr>
          <p:cNvPr id="9" name="Oval 8"/>
          <p:cNvSpPr/>
          <p:nvPr/>
        </p:nvSpPr>
        <p:spPr>
          <a:xfrm>
            <a:off x="5824622" y="2906635"/>
            <a:ext cx="2309184" cy="2020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Counselling </a:t>
            </a:r>
            <a:endParaRPr lang="en-GB" sz="2400" dirty="0"/>
          </a:p>
        </p:txBody>
      </p:sp>
      <p:sp>
        <p:nvSpPr>
          <p:cNvPr id="8" name="Oval 7"/>
          <p:cNvSpPr/>
          <p:nvPr/>
        </p:nvSpPr>
        <p:spPr>
          <a:xfrm>
            <a:off x="3283935" y="252549"/>
            <a:ext cx="2198908" cy="1581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Mentoring </a:t>
            </a:r>
            <a:endParaRPr lang="en-GB" sz="2400" dirty="0"/>
          </a:p>
        </p:txBody>
      </p:sp>
      <p:sp>
        <p:nvSpPr>
          <p:cNvPr id="10" name="Oval 9"/>
          <p:cNvSpPr/>
          <p:nvPr/>
        </p:nvSpPr>
        <p:spPr>
          <a:xfrm>
            <a:off x="478971" y="2768425"/>
            <a:ext cx="2659098" cy="2387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Teaching/</a:t>
            </a:r>
          </a:p>
          <a:p>
            <a:pPr algn="ctr"/>
            <a:r>
              <a:rPr lang="en-GB" sz="2400" dirty="0" smtClean="0"/>
              <a:t>Instruction </a:t>
            </a:r>
            <a:endParaRPr lang="en-GB" sz="2400" dirty="0"/>
          </a:p>
        </p:txBody>
      </p:sp>
      <p:sp>
        <p:nvSpPr>
          <p:cNvPr id="7" name="Oval 6"/>
          <p:cNvSpPr/>
          <p:nvPr/>
        </p:nvSpPr>
        <p:spPr>
          <a:xfrm>
            <a:off x="2403566" y="1471075"/>
            <a:ext cx="3959646" cy="37718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tx1"/>
                </a:solidFill>
              </a:rPr>
              <a:t>Coaching encourages, stretches and pushes others to take responsibility for their development, set goals, take action and grow  </a:t>
            </a:r>
            <a:endParaRPr lang="en-GB" sz="2400" dirty="0">
              <a:solidFill>
                <a:schemeClr val="tx1"/>
              </a:solidFill>
            </a:endParaRPr>
          </a:p>
        </p:txBody>
      </p:sp>
      <p:sp>
        <p:nvSpPr>
          <p:cNvPr id="11" name="TextBox 10"/>
          <p:cNvSpPr txBox="1"/>
          <p:nvPr/>
        </p:nvSpPr>
        <p:spPr>
          <a:xfrm>
            <a:off x="6592389" y="5329646"/>
            <a:ext cx="1763560" cy="307777"/>
          </a:xfrm>
          <a:prstGeom prst="rect">
            <a:avLst/>
          </a:prstGeom>
          <a:noFill/>
        </p:spPr>
        <p:txBody>
          <a:bodyPr wrap="none" rtlCol="0">
            <a:spAutoFit/>
          </a:bodyPr>
          <a:lstStyle/>
          <a:p>
            <a:r>
              <a:rPr lang="en-GB" sz="1400" dirty="0" smtClean="0"/>
              <a:t>(adapted from AITSL) </a:t>
            </a:r>
            <a:endParaRPr lang="en-GB" sz="1400" dirty="0"/>
          </a:p>
        </p:txBody>
      </p:sp>
      <p:pic>
        <p:nvPicPr>
          <p:cNvPr id="12" name="Picture 11"/>
          <p:cNvPicPr/>
          <p:nvPr/>
        </p:nvPicPr>
        <p:blipFill>
          <a:blip r:embed="rId3">
            <a:clrChange>
              <a:clrFrom>
                <a:srgbClr val="FCFCFF"/>
              </a:clrFrom>
              <a:clrTo>
                <a:srgbClr val="FCFCFF">
                  <a:alpha val="0"/>
                </a:srgbClr>
              </a:clrTo>
            </a:clrChange>
          </a:blip>
          <a:stretch>
            <a:fillRect/>
          </a:stretch>
        </p:blipFill>
        <p:spPr>
          <a:xfrm>
            <a:off x="6592389" y="5680853"/>
            <a:ext cx="2059738" cy="513005"/>
          </a:xfrm>
          <a:prstGeom prst="rect">
            <a:avLst/>
          </a:prstGeom>
        </p:spPr>
      </p:pic>
    </p:spTree>
    <p:extLst>
      <p:ext uri="{BB962C8B-B14F-4D97-AF65-F5344CB8AC3E}">
        <p14:creationId xmlns:p14="http://schemas.microsoft.com/office/powerpoint/2010/main" val="1206997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700" y="341051"/>
            <a:ext cx="7890014" cy="747521"/>
          </a:xfrm>
        </p:spPr>
        <p:txBody>
          <a:bodyPr/>
          <a:lstStyle/>
          <a:p>
            <a:r>
              <a:rPr lang="en-GB" sz="3600" b="1" dirty="0" smtClean="0">
                <a:solidFill>
                  <a:schemeClr val="tx1"/>
                </a:solidFill>
              </a:rPr>
              <a:t>What are your experiences of mentoring and coaching?</a:t>
            </a:r>
            <a:br>
              <a:rPr lang="en-GB" sz="3600" b="1" dirty="0" smtClean="0">
                <a:solidFill>
                  <a:schemeClr val="tx1"/>
                </a:solidFill>
              </a:rPr>
            </a:br>
            <a:r>
              <a:rPr lang="en-GB" sz="2800" dirty="0"/>
              <a:t/>
            </a:r>
            <a:br>
              <a:rPr lang="en-GB" sz="2800" dirty="0"/>
            </a:br>
            <a:r>
              <a:rPr lang="en-GB" sz="2800" dirty="0" smtClean="0"/>
              <a:t>Describe a positive experience of mentoring or coaching</a:t>
            </a:r>
            <a:br>
              <a:rPr lang="en-GB" sz="2800" dirty="0" smtClean="0"/>
            </a:br>
            <a:r>
              <a:rPr lang="en-GB" sz="2800" dirty="0"/>
              <a:t/>
            </a:r>
            <a:br>
              <a:rPr lang="en-GB" sz="2800" dirty="0"/>
            </a:br>
            <a:r>
              <a:rPr lang="en-GB" sz="2800" dirty="0" smtClean="0"/>
              <a:t>Describe a negative experience of mentoring or coaching  </a:t>
            </a:r>
            <a:br>
              <a:rPr lang="en-GB" sz="2800" dirty="0" smtClean="0"/>
            </a:br>
            <a:r>
              <a:rPr lang="en-GB" sz="2800" dirty="0" smtClean="0"/>
              <a:t/>
            </a:r>
            <a:br>
              <a:rPr lang="en-GB" sz="2800" dirty="0" smtClean="0"/>
            </a:br>
            <a:r>
              <a:rPr lang="en-GB" sz="2800" dirty="0" smtClean="0"/>
              <a:t>Share with the group</a:t>
            </a:r>
            <a:br>
              <a:rPr lang="en-GB" sz="2800" dirty="0" smtClean="0"/>
            </a:br>
            <a:r>
              <a:rPr lang="en-GB" sz="2800" dirty="0"/>
              <a:t/>
            </a:r>
            <a:br>
              <a:rPr lang="en-GB" sz="2800" dirty="0"/>
            </a:br>
            <a:r>
              <a:rPr lang="en-GB" sz="2800" dirty="0" smtClean="0"/>
              <a:t>Examples from my experiences</a:t>
            </a:r>
            <a:endParaRPr lang="en-GB" sz="28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10243"/>
            <a:ext cx="2059738" cy="513005"/>
          </a:xfrm>
          <a:prstGeom prst="rect">
            <a:avLst/>
          </a:prstGeom>
        </p:spPr>
      </p:pic>
    </p:spTree>
    <p:extLst>
      <p:ext uri="{BB962C8B-B14F-4D97-AF65-F5344CB8AC3E}">
        <p14:creationId xmlns:p14="http://schemas.microsoft.com/office/powerpoint/2010/main" val="2957287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08" y="288799"/>
            <a:ext cx="7878404" cy="5859452"/>
          </a:xfrm>
        </p:spPr>
        <p:txBody>
          <a:bodyPr/>
          <a:lstStyle/>
          <a:p>
            <a:pPr marL="171450" indent="-171450">
              <a:buFont typeface="Arial" panose="020B0604020202020204" pitchFamily="34" charset="0"/>
              <a:buChar char="•"/>
            </a:pPr>
            <a:r>
              <a:rPr lang="en-GB" sz="1200" dirty="0" smtClean="0"/>
              <a:t/>
            </a:r>
            <a:br>
              <a:rPr lang="en-GB" sz="1200" dirty="0" smtClean="0"/>
            </a:br>
            <a:r>
              <a:rPr lang="en-GB" sz="3200" dirty="0" smtClean="0">
                <a:solidFill>
                  <a:schemeClr val="tx1"/>
                </a:solidFill>
              </a:rPr>
              <a:t>Case Study </a:t>
            </a:r>
            <a:br>
              <a:rPr lang="en-GB" sz="3200" dirty="0" smtClean="0">
                <a:solidFill>
                  <a:schemeClr val="tx1"/>
                </a:solidFill>
              </a:rPr>
            </a:br>
            <a:r>
              <a:rPr lang="en-GB" sz="3200" dirty="0" smtClean="0"/>
              <a:t>A group of secondary teachers training to support student teachers were asked: </a:t>
            </a:r>
            <a:r>
              <a:rPr lang="en-GB" sz="3200" dirty="0"/>
              <a:t/>
            </a:r>
            <a:br>
              <a:rPr lang="en-GB" sz="3200" dirty="0"/>
            </a:br>
            <a:r>
              <a:rPr lang="en-GB" sz="3200" dirty="0" smtClean="0"/>
              <a:t/>
            </a:r>
            <a:br>
              <a:rPr lang="en-GB" sz="3200" dirty="0" smtClean="0"/>
            </a:br>
            <a:r>
              <a:rPr lang="en-GB" sz="3200" i="1" dirty="0" smtClean="0"/>
              <a:t>“Consider </a:t>
            </a:r>
            <a:r>
              <a:rPr lang="en-GB" sz="3200" i="1" dirty="0"/>
              <a:t>lesson observation and feedback arising from that process; discuss the most negative and most positive experiences you have had of this in your teaching career so far”. </a:t>
            </a:r>
            <a:br>
              <a:rPr lang="en-GB" sz="3200" i="1" dirty="0"/>
            </a:br>
            <a:r>
              <a:rPr lang="en-GB" sz="3200" dirty="0" smtClean="0"/>
              <a:t/>
            </a:r>
            <a:br>
              <a:rPr lang="en-GB" sz="3200" dirty="0" smtClean="0"/>
            </a:br>
            <a:r>
              <a:rPr lang="en-GB" sz="2400" dirty="0"/>
              <a:t/>
            </a:r>
            <a:br>
              <a:rPr lang="en-GB" sz="2400" dirty="0"/>
            </a:br>
            <a:endParaRPr lang="en-GB" sz="2400" dirty="0"/>
          </a:p>
        </p:txBody>
      </p:sp>
      <p:sp>
        <p:nvSpPr>
          <p:cNvPr id="4" name="Text Placeholder 3"/>
          <p:cNvSpPr>
            <a:spLocks noGrp="1"/>
          </p:cNvSpPr>
          <p:nvPr>
            <p:ph type="body" sz="quarter" idx="17"/>
          </p:nvPr>
        </p:nvSpPr>
        <p:spPr/>
        <p:txBody>
          <a:bodyPr/>
          <a:lstStyle/>
          <a:p>
            <a:r>
              <a:rPr lang="en-GB" dirty="0"/>
              <a:t> </a:t>
            </a:r>
            <a:r>
              <a:rPr lang="en-GB" dirty="0">
                <a:latin typeface="Gill Sans MT" pitchFamily="34" charset="0"/>
              </a:rPr>
              <a:t>School and Universities Partnerships For Peer Communities of Learning SUP4PCL</a:t>
            </a:r>
          </a:p>
          <a:p>
            <a:endParaRPr lang="en-GB" dirty="0"/>
          </a:p>
        </p:txBody>
      </p:sp>
      <p:pic>
        <p:nvPicPr>
          <p:cNvPr id="5" name="Picture 4"/>
          <p:cNvPicPr/>
          <p:nvPr/>
        </p:nvPicPr>
        <p:blipFill>
          <a:blip r:embed="rId3">
            <a:clrChange>
              <a:clrFrom>
                <a:srgbClr val="FCFCFF"/>
              </a:clrFrom>
              <a:clrTo>
                <a:srgbClr val="FCFCFF">
                  <a:alpha val="0"/>
                </a:srgbClr>
              </a:clrTo>
            </a:clrChange>
          </a:blip>
          <a:stretch>
            <a:fillRect/>
          </a:stretch>
        </p:blipFill>
        <p:spPr>
          <a:xfrm>
            <a:off x="6845111" y="5467781"/>
            <a:ext cx="2059738" cy="513005"/>
          </a:xfrm>
          <a:prstGeom prst="rect">
            <a:avLst/>
          </a:prstGeom>
        </p:spPr>
      </p:pic>
    </p:spTree>
    <p:extLst>
      <p:ext uri="{BB962C8B-B14F-4D97-AF65-F5344CB8AC3E}">
        <p14:creationId xmlns:p14="http://schemas.microsoft.com/office/powerpoint/2010/main" val="354061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verview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Based Slid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se Studi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set Image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UoN Master Slides v.4.potx</Template>
  <TotalTime>1869</TotalTime>
  <Words>2799</Words>
  <Application>Microsoft Office PowerPoint</Application>
  <PresentationFormat>On-screen Show (4:3)</PresentationFormat>
  <Paragraphs>171</Paragraphs>
  <Slides>22</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Gill Sans MT</vt:lpstr>
      <vt:lpstr>Open Sans</vt:lpstr>
      <vt:lpstr>Open Sans </vt:lpstr>
      <vt:lpstr>Open Sans Extrabold</vt:lpstr>
      <vt:lpstr>1_Overview Pages</vt:lpstr>
      <vt:lpstr>Text Based Slides</vt:lpstr>
      <vt:lpstr>Case Studies</vt:lpstr>
      <vt:lpstr>Inset Image Pages</vt:lpstr>
      <vt:lpstr>An introduction to Coaching and Mentoring </vt:lpstr>
      <vt:lpstr>Coaching and Mentoring</vt:lpstr>
      <vt:lpstr>A Brief History of Mentoring </vt:lpstr>
      <vt:lpstr>….and of Coaching</vt:lpstr>
      <vt:lpstr>What is Mentoring?</vt:lpstr>
      <vt:lpstr>PowerPoint Presentation</vt:lpstr>
      <vt:lpstr>PowerPoint Presentation</vt:lpstr>
      <vt:lpstr>What are your experiences of mentoring and coaching?  Describe a positive experience of mentoring or coaching  Describe a negative experience of mentoring or coaching    Share with the group  Examples from my experiences</vt:lpstr>
      <vt:lpstr> Case Study  A group of secondary teachers training to support student teachers were asked:   “Consider lesson observation and feedback arising from that process; discuss the most negative and most positive experiences you have had of this in your teaching career so far”.    </vt:lpstr>
      <vt:lpstr>Negative experiences of lesson observation included:   1. Feeling there was a “hidden agenda” to the observation (usually down to lack of prior communication);  2. Receiving no feedback, or very little; being “talked at” during feedback with no chance for discussion;   3. Feedback being overly critical or focusing too much on relatively minor issues;   4. No sense of possible development or “next steps”- how to act in the light of the feedback.  </vt:lpstr>
      <vt:lpstr>Positive experiences included:   An agreement beforehand about what would be useful for the observer to focus on (ie: linked to perceived areas for development); An opportunity to discuss things in depth and ask questions of the observer after the lesson, revisiting issues in the future as needed;  A focus not just on the teacher but on the effects of their behaviour and actions on the pupils. </vt:lpstr>
      <vt:lpstr>Selecting mentors and coaches </vt:lpstr>
      <vt:lpstr>PowerPoint Presentation</vt:lpstr>
      <vt:lpstr>A way to begin to think about  coaching…</vt:lpstr>
      <vt:lpstr>Let’s try coaching: Part One…..</vt:lpstr>
      <vt:lpstr>Planning and conducting mentorship and coaching: Models and tools CEDAR GROW Instructional Coaching Coaching cards </vt:lpstr>
      <vt:lpstr>Evaluating some approaches/models</vt:lpstr>
      <vt:lpstr>Let’s try coaching: Part Two</vt:lpstr>
      <vt:lpstr>Identifying and exploring issues in  mentoring and coaching. </vt:lpstr>
      <vt:lpstr>How can we avoid, minimise or mitigate these issues?</vt:lpstr>
      <vt:lpstr>Further comments or questions?</vt:lpstr>
      <vt:lpstr>References</vt:lpstr>
    </vt:vector>
  </TitlesOfParts>
  <Company>Nephew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Kerly</dc:creator>
  <cp:lastModifiedBy>Helen Scott</cp:lastModifiedBy>
  <cp:revision>168</cp:revision>
  <cp:lastPrinted>2017-03-29T09:27:32Z</cp:lastPrinted>
  <dcterms:created xsi:type="dcterms:W3CDTF">2017-01-20T14:45:00Z</dcterms:created>
  <dcterms:modified xsi:type="dcterms:W3CDTF">2017-03-30T09:20:29Z</dcterms:modified>
</cp:coreProperties>
</file>