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9" r:id="rId10"/>
    <p:sldId id="264" r:id="rId11"/>
    <p:sldId id="265" r:id="rId12"/>
    <p:sldId id="266" r:id="rId13"/>
    <p:sldId id="274" r:id="rId14"/>
    <p:sldId id="270" r:id="rId15"/>
    <p:sldId id="268" r:id="rId16"/>
    <p:sldId id="271"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3B8BAE9-68A3-4289-AEE2-38E97FF5A8A7}"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D2D8D-CEB8-48F8-ACA7-93FD39FB62A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B8BAE9-68A3-4289-AEE2-38E97FF5A8A7}"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D2D8D-CEB8-48F8-ACA7-93FD39FB62A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B8BAE9-68A3-4289-AEE2-38E97FF5A8A7}"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D2D8D-CEB8-48F8-ACA7-93FD39FB62A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B8BAE9-68A3-4289-AEE2-38E97FF5A8A7}"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8D2D8D-CEB8-48F8-ACA7-93FD39FB62A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3B8BAE9-68A3-4289-AEE2-38E97FF5A8A7}" type="datetimeFigureOut">
              <a:rPr lang="en-GB" smtClean="0"/>
              <a:t>14/02/2018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8D2D8D-CEB8-48F8-ACA7-93FD39FB62A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3B8BAE9-68A3-4289-AEE2-38E97FF5A8A7}" type="datetimeFigureOut">
              <a:rPr lang="en-GB" smtClean="0"/>
              <a:t>14/02/2018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8D2D8D-CEB8-48F8-ACA7-93FD39FB62A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B8BAE9-68A3-4289-AEE2-38E97FF5A8A7}" type="datetimeFigureOut">
              <a:rPr lang="en-GB" smtClean="0"/>
              <a:t>14/02/2018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8D2D8D-CEB8-48F8-ACA7-93FD39FB62A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B8BAE9-68A3-4289-AEE2-38E97FF5A8A7}"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8D2D8D-CEB8-48F8-ACA7-93FD39FB62AB}"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3B8BAE9-68A3-4289-AEE2-38E97FF5A8A7}" type="datetimeFigureOut">
              <a:rPr lang="en-GB" smtClean="0"/>
              <a:t>14/02/2018</a:t>
            </a:fld>
            <a:endParaRPr lang="en-GB"/>
          </a:p>
        </p:txBody>
      </p:sp>
      <p:sp>
        <p:nvSpPr>
          <p:cNvPr id="9" name="Slide Number Placeholder 8"/>
          <p:cNvSpPr>
            <a:spLocks noGrp="1"/>
          </p:cNvSpPr>
          <p:nvPr>
            <p:ph type="sldNum" sz="quarter" idx="11"/>
          </p:nvPr>
        </p:nvSpPr>
        <p:spPr/>
        <p:txBody>
          <a:bodyPr/>
          <a:lstStyle/>
          <a:p>
            <a:fld id="{658D2D8D-CEB8-48F8-ACA7-93FD39FB62AB}"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B8BAE9-68A3-4289-AEE2-38E97FF5A8A7}"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D2D8D-CEB8-48F8-ACA7-93FD39FB62A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B8BAE9-68A3-4289-AEE2-38E97FF5A8A7}"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D2D8D-CEB8-48F8-ACA7-93FD39FB62A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658D2D8D-CEB8-48F8-ACA7-93FD39FB62AB}"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93B8BAE9-68A3-4289-AEE2-38E97FF5A8A7}" type="datetimeFigureOut">
              <a:rPr lang="en-GB" smtClean="0"/>
              <a:t>14/02/2018</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Leadership and Change</a:t>
            </a:r>
          </a:p>
        </p:txBody>
      </p:sp>
      <p:sp>
        <p:nvSpPr>
          <p:cNvPr id="3" name="Subtitle 2"/>
          <p:cNvSpPr>
            <a:spLocks noGrp="1"/>
          </p:cNvSpPr>
          <p:nvPr>
            <p:ph type="subTitle" idx="1"/>
          </p:nvPr>
        </p:nvSpPr>
        <p:spPr/>
        <p:txBody>
          <a:bodyPr/>
          <a:lstStyle/>
          <a:p>
            <a:r>
              <a:rPr lang="en-GB" dirty="0"/>
              <a:t>MA Developing and Supporting Others</a:t>
            </a:r>
          </a:p>
        </p:txBody>
      </p:sp>
    </p:spTree>
    <p:extLst>
      <p:ext uri="{BB962C8B-B14F-4D97-AF65-F5344CB8AC3E}">
        <p14:creationId xmlns:p14="http://schemas.microsoft.com/office/powerpoint/2010/main" val="2810518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What is organisational culture?</a:t>
            </a:r>
          </a:p>
          <a:p>
            <a:r>
              <a:rPr lang="en-GB" dirty="0"/>
              <a:t>Changing culture – reasons and impact</a:t>
            </a:r>
          </a:p>
          <a:p>
            <a:r>
              <a:rPr lang="en-GB" dirty="0"/>
              <a:t>Change and Capacity Building</a:t>
            </a:r>
          </a:p>
          <a:p>
            <a:r>
              <a:rPr lang="en-GB" dirty="0"/>
              <a:t>Leadership and Capacity Building</a:t>
            </a:r>
          </a:p>
          <a:p>
            <a:r>
              <a:rPr lang="en-GB" dirty="0"/>
              <a:t>Developing and Supporting Others</a:t>
            </a:r>
          </a:p>
        </p:txBody>
      </p:sp>
    </p:spTree>
    <p:extLst>
      <p:ext uri="{BB962C8B-B14F-4D97-AF65-F5344CB8AC3E}">
        <p14:creationId xmlns:p14="http://schemas.microsoft.com/office/powerpoint/2010/main" val="1356530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Culture</a:t>
            </a:r>
          </a:p>
        </p:txBody>
      </p:sp>
      <p:sp>
        <p:nvSpPr>
          <p:cNvPr id="3" name="Content Placeholder 2"/>
          <p:cNvSpPr>
            <a:spLocks noGrp="1"/>
          </p:cNvSpPr>
          <p:nvPr>
            <p:ph idx="1"/>
          </p:nvPr>
        </p:nvSpPr>
        <p:spPr/>
        <p:txBody>
          <a:bodyPr/>
          <a:lstStyle/>
          <a:p>
            <a:r>
              <a:rPr lang="en-GB" dirty="0"/>
              <a:t>What do you think affects the culture in your organisation?</a:t>
            </a:r>
          </a:p>
          <a:p>
            <a:endParaRPr lang="en-GB" dirty="0"/>
          </a:p>
          <a:p>
            <a:endParaRPr lang="en-GB" dirty="0"/>
          </a:p>
          <a:p>
            <a:endParaRPr lang="en-GB" dirty="0"/>
          </a:p>
          <a:p>
            <a:r>
              <a:rPr lang="en-GB" dirty="0"/>
              <a:t>What does culture mean to you?</a:t>
            </a:r>
          </a:p>
        </p:txBody>
      </p:sp>
    </p:spTree>
    <p:extLst>
      <p:ext uri="{BB962C8B-B14F-4D97-AF65-F5344CB8AC3E}">
        <p14:creationId xmlns:p14="http://schemas.microsoft.com/office/powerpoint/2010/main" val="1115679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Possible factors</a:t>
            </a:r>
          </a:p>
        </p:txBody>
      </p:sp>
      <p:sp>
        <p:nvSpPr>
          <p:cNvPr id="3" name="Content Placeholder 2"/>
          <p:cNvSpPr>
            <a:spLocks noGrp="1"/>
          </p:cNvSpPr>
          <p:nvPr>
            <p:ph idx="1"/>
          </p:nvPr>
        </p:nvSpPr>
        <p:spPr/>
        <p:txBody>
          <a:bodyPr>
            <a:normAutofit/>
          </a:bodyPr>
          <a:lstStyle/>
          <a:p>
            <a:r>
              <a:rPr lang="en-GB" dirty="0"/>
              <a:t>Micro-politics</a:t>
            </a:r>
          </a:p>
          <a:p>
            <a:r>
              <a:rPr lang="en-GB" dirty="0"/>
              <a:t>Decision making processes – goals </a:t>
            </a:r>
          </a:p>
          <a:p>
            <a:r>
              <a:rPr lang="en-GB" dirty="0"/>
              <a:t>Policies – internally and nationally</a:t>
            </a:r>
          </a:p>
          <a:p>
            <a:r>
              <a:rPr lang="en-GB" dirty="0"/>
              <a:t>Relationships – internally and societally, structures and restructures, internationalisation</a:t>
            </a:r>
          </a:p>
          <a:p>
            <a:r>
              <a:rPr lang="en-GB" dirty="0"/>
              <a:t>Conditions of work – time, support, professional development, </a:t>
            </a:r>
          </a:p>
          <a:p>
            <a:r>
              <a:rPr lang="en-GB" dirty="0"/>
              <a:t>Resources -technological developments</a:t>
            </a:r>
          </a:p>
          <a:p>
            <a:r>
              <a:rPr lang="en-GB" dirty="0"/>
              <a:t>Internal and external forces </a:t>
            </a:r>
          </a:p>
        </p:txBody>
      </p:sp>
    </p:spTree>
    <p:extLst>
      <p:ext uri="{BB962C8B-B14F-4D97-AF65-F5344CB8AC3E}">
        <p14:creationId xmlns:p14="http://schemas.microsoft.com/office/powerpoint/2010/main" val="1647877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the culture</a:t>
            </a:r>
          </a:p>
        </p:txBody>
      </p:sp>
      <p:sp>
        <p:nvSpPr>
          <p:cNvPr id="3" name="Content Placeholder 2"/>
          <p:cNvSpPr>
            <a:spLocks noGrp="1"/>
          </p:cNvSpPr>
          <p:nvPr>
            <p:ph idx="1"/>
          </p:nvPr>
        </p:nvSpPr>
        <p:spPr/>
        <p:txBody>
          <a:bodyPr>
            <a:normAutofit/>
          </a:bodyPr>
          <a:lstStyle/>
          <a:p>
            <a:r>
              <a:rPr lang="en-GB" dirty="0"/>
              <a:t>Organisation</a:t>
            </a:r>
          </a:p>
          <a:p>
            <a:r>
              <a:rPr lang="en-GB" dirty="0"/>
              <a:t>Personnel</a:t>
            </a:r>
          </a:p>
          <a:p>
            <a:r>
              <a:rPr lang="en-GB" dirty="0"/>
              <a:t>Stakeholders</a:t>
            </a:r>
          </a:p>
          <a:p>
            <a:r>
              <a:rPr lang="en-GB" dirty="0"/>
              <a:t>Practice</a:t>
            </a:r>
          </a:p>
          <a:p>
            <a:r>
              <a:rPr lang="en-GB" dirty="0"/>
              <a:t>Outcomes </a:t>
            </a:r>
          </a:p>
          <a:p>
            <a:endParaRPr lang="en-GB" dirty="0"/>
          </a:p>
          <a:p>
            <a:r>
              <a:rPr lang="en-GB" dirty="0"/>
              <a:t>So what happens if the culture is changed ?</a:t>
            </a:r>
          </a:p>
          <a:p>
            <a:r>
              <a:rPr lang="en-GB" dirty="0"/>
              <a:t>What do you think about change?</a:t>
            </a:r>
          </a:p>
        </p:txBody>
      </p:sp>
    </p:spTree>
    <p:extLst>
      <p:ext uri="{BB962C8B-B14F-4D97-AF65-F5344CB8AC3E}">
        <p14:creationId xmlns:p14="http://schemas.microsoft.com/office/powerpoint/2010/main" val="1595789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 </a:t>
            </a:r>
          </a:p>
        </p:txBody>
      </p:sp>
      <p:sp>
        <p:nvSpPr>
          <p:cNvPr id="3" name="Content Placeholder 2"/>
          <p:cNvSpPr>
            <a:spLocks noGrp="1"/>
          </p:cNvSpPr>
          <p:nvPr>
            <p:ph idx="1"/>
          </p:nvPr>
        </p:nvSpPr>
        <p:spPr/>
        <p:txBody>
          <a:bodyPr>
            <a:normAutofit fontScale="77500" lnSpcReduction="20000"/>
          </a:bodyPr>
          <a:lstStyle/>
          <a:p>
            <a:r>
              <a:rPr lang="en-GB" dirty="0"/>
              <a:t>Change represents risk </a:t>
            </a:r>
          </a:p>
          <a:p>
            <a:r>
              <a:rPr lang="en-GB" dirty="0"/>
              <a:t>Change is synonymous with growth and learning</a:t>
            </a:r>
          </a:p>
          <a:p>
            <a:r>
              <a:rPr lang="en-GB" dirty="0"/>
              <a:t>Change is neither good nor bad. It is the results in their contexts which count. </a:t>
            </a:r>
          </a:p>
          <a:p>
            <a:r>
              <a:rPr lang="en-GB" dirty="0"/>
              <a:t>Achieving results means having a dream/vision which have to be translated into achievable goals.</a:t>
            </a:r>
          </a:p>
          <a:p>
            <a:r>
              <a:rPr lang="en-GB" dirty="0"/>
              <a:t>Discomfort is the spur to change. Existing situations have to be unfrozen before change can take place.</a:t>
            </a:r>
          </a:p>
          <a:p>
            <a:r>
              <a:rPr lang="en-GB" dirty="0"/>
              <a:t>The agent of change can help a group to define its discomfort and so discover what they need to unfreeze.</a:t>
            </a:r>
          </a:p>
          <a:p>
            <a:r>
              <a:rPr lang="en-GB" dirty="0"/>
              <a:t>An outsider is often a useful catalyst for change (can see the wood from the trees).</a:t>
            </a:r>
          </a:p>
          <a:p>
            <a:r>
              <a:rPr lang="en-GB" dirty="0"/>
              <a:t>Change is a participative process – central concepts for success are empathy, communication, participation.</a:t>
            </a:r>
          </a:p>
          <a:p>
            <a:r>
              <a:rPr lang="en-GB" dirty="0"/>
              <a:t>Marking of progress is important to maintain momentum – benchmarking, measuring, feedback, recognition, reward.</a:t>
            </a:r>
          </a:p>
          <a:p>
            <a:r>
              <a:rPr lang="en-GB" dirty="0"/>
              <a:t>Change must be given institutional support (resources) if it is not to wither on the vine.</a:t>
            </a:r>
          </a:p>
          <a:p>
            <a:r>
              <a:rPr lang="en-GB" dirty="0"/>
              <a:t>Miller, D.B. (1986) Managing Professionals in research and development. San Francisco: Jossey Bass.</a:t>
            </a:r>
          </a:p>
          <a:p>
            <a:endParaRPr lang="en-GB" dirty="0"/>
          </a:p>
        </p:txBody>
      </p:sp>
    </p:spTree>
    <p:extLst>
      <p:ext uri="{BB962C8B-B14F-4D97-AF65-F5344CB8AC3E}">
        <p14:creationId xmlns:p14="http://schemas.microsoft.com/office/powerpoint/2010/main" val="831245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Resistance to change</a:t>
            </a:r>
          </a:p>
        </p:txBody>
      </p:sp>
      <p:sp>
        <p:nvSpPr>
          <p:cNvPr id="3" name="Content Placeholder 2"/>
          <p:cNvSpPr>
            <a:spLocks noGrp="1"/>
          </p:cNvSpPr>
          <p:nvPr>
            <p:ph idx="1"/>
          </p:nvPr>
        </p:nvSpPr>
        <p:spPr/>
        <p:txBody>
          <a:bodyPr/>
          <a:lstStyle/>
          <a:p>
            <a:r>
              <a:rPr lang="en-GB" dirty="0"/>
              <a:t>Afraid of the unknown</a:t>
            </a:r>
          </a:p>
          <a:p>
            <a:r>
              <a:rPr lang="en-GB" dirty="0"/>
              <a:t>Do not understand the need for change</a:t>
            </a:r>
          </a:p>
          <a:p>
            <a:r>
              <a:rPr lang="en-GB" dirty="0"/>
              <a:t>Inherently cynical about change</a:t>
            </a:r>
          </a:p>
          <a:p>
            <a:r>
              <a:rPr lang="en-GB" dirty="0"/>
              <a:t>Conflicting goals/values in the organisation</a:t>
            </a:r>
          </a:p>
          <a:p>
            <a:r>
              <a:rPr lang="en-GB" dirty="0"/>
              <a:t>Need to increase resources to accomplish change and yet cut costs to remain viable</a:t>
            </a:r>
          </a:p>
          <a:p>
            <a:endParaRPr lang="en-GB" dirty="0"/>
          </a:p>
        </p:txBody>
      </p:sp>
    </p:spTree>
    <p:extLst>
      <p:ext uri="{BB962C8B-B14F-4D97-AF65-F5344CB8AC3E}">
        <p14:creationId xmlns:p14="http://schemas.microsoft.com/office/powerpoint/2010/main" val="3095265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Negative Impact of Change </a:t>
            </a:r>
          </a:p>
        </p:txBody>
      </p:sp>
      <p:sp>
        <p:nvSpPr>
          <p:cNvPr id="3" name="Content Placeholder 2"/>
          <p:cNvSpPr>
            <a:spLocks noGrp="1"/>
          </p:cNvSpPr>
          <p:nvPr>
            <p:ph idx="1"/>
          </p:nvPr>
        </p:nvSpPr>
        <p:spPr/>
        <p:txBody>
          <a:bodyPr/>
          <a:lstStyle/>
          <a:p>
            <a:r>
              <a:rPr lang="en-GB" dirty="0"/>
              <a:t>If change is not managed carefully, then it can result in</a:t>
            </a:r>
          </a:p>
          <a:p>
            <a:r>
              <a:rPr lang="en-GB" dirty="0"/>
              <a:t>Absenteeism</a:t>
            </a:r>
          </a:p>
          <a:p>
            <a:r>
              <a:rPr lang="en-GB" dirty="0"/>
              <a:t>Reduced performance</a:t>
            </a:r>
          </a:p>
          <a:p>
            <a:r>
              <a:rPr lang="en-GB" dirty="0"/>
              <a:t>Low morale</a:t>
            </a:r>
          </a:p>
          <a:p>
            <a:r>
              <a:rPr lang="en-GB" dirty="0"/>
              <a:t>Health problems</a:t>
            </a:r>
          </a:p>
        </p:txBody>
      </p:sp>
    </p:spTree>
    <p:extLst>
      <p:ext uri="{BB962C8B-B14F-4D97-AF65-F5344CB8AC3E}">
        <p14:creationId xmlns:p14="http://schemas.microsoft.com/office/powerpoint/2010/main" val="2892747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Positive Impact of Change</a:t>
            </a:r>
          </a:p>
        </p:txBody>
      </p:sp>
      <p:sp>
        <p:nvSpPr>
          <p:cNvPr id="3" name="Content Placeholder 2"/>
          <p:cNvSpPr>
            <a:spLocks noGrp="1"/>
          </p:cNvSpPr>
          <p:nvPr>
            <p:ph idx="1"/>
          </p:nvPr>
        </p:nvSpPr>
        <p:spPr/>
        <p:txBody>
          <a:bodyPr>
            <a:normAutofit/>
          </a:bodyPr>
          <a:lstStyle/>
          <a:p>
            <a:pPr marL="0" indent="0">
              <a:buNone/>
            </a:pPr>
            <a:r>
              <a:rPr lang="en-GB" dirty="0"/>
              <a:t>When change is successful it may lead to improvements in </a:t>
            </a:r>
          </a:p>
          <a:p>
            <a:pPr marL="0" indent="0">
              <a:buNone/>
            </a:pPr>
            <a:endParaRPr lang="en-GB" dirty="0"/>
          </a:p>
          <a:p>
            <a:r>
              <a:rPr lang="en-GB" dirty="0"/>
              <a:t>Curriculum development</a:t>
            </a:r>
          </a:p>
          <a:p>
            <a:r>
              <a:rPr lang="en-GB" dirty="0"/>
              <a:t>Teaching and learning approaches</a:t>
            </a:r>
          </a:p>
          <a:p>
            <a:r>
              <a:rPr lang="en-GB" dirty="0"/>
              <a:t>Skill acquisition</a:t>
            </a:r>
          </a:p>
          <a:p>
            <a:r>
              <a:rPr lang="en-GB" dirty="0"/>
              <a:t>Outcomes </a:t>
            </a:r>
          </a:p>
          <a:p>
            <a:r>
              <a:rPr lang="en-GB" dirty="0"/>
              <a:t>Collective capacity for sustainable change and development </a:t>
            </a:r>
          </a:p>
          <a:p>
            <a:endParaRPr lang="en-GB" dirty="0"/>
          </a:p>
        </p:txBody>
      </p:sp>
    </p:spTree>
    <p:extLst>
      <p:ext uri="{BB962C8B-B14F-4D97-AF65-F5344CB8AC3E}">
        <p14:creationId xmlns:p14="http://schemas.microsoft.com/office/powerpoint/2010/main" val="3742032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Managing change</a:t>
            </a:r>
          </a:p>
        </p:txBody>
      </p:sp>
      <p:sp>
        <p:nvSpPr>
          <p:cNvPr id="3" name="Content Placeholder 2"/>
          <p:cNvSpPr>
            <a:spLocks noGrp="1"/>
          </p:cNvSpPr>
          <p:nvPr>
            <p:ph idx="1"/>
          </p:nvPr>
        </p:nvSpPr>
        <p:spPr/>
        <p:txBody>
          <a:bodyPr/>
          <a:lstStyle/>
          <a:p>
            <a:r>
              <a:rPr lang="en-GB" dirty="0"/>
              <a:t>Change is never really anticipated in all detail </a:t>
            </a:r>
          </a:p>
          <a:p>
            <a:r>
              <a:rPr lang="en-GB" dirty="0" err="1"/>
              <a:t>Gladwell</a:t>
            </a:r>
            <a:r>
              <a:rPr lang="en-GB" dirty="0"/>
              <a:t>, M. (2000) The Tipping Point, Boston, Little, Brown</a:t>
            </a:r>
          </a:p>
          <a:p>
            <a:endParaRPr lang="en-GB" dirty="0"/>
          </a:p>
          <a:p>
            <a:r>
              <a:rPr lang="en-GB" dirty="0"/>
              <a:t>Change involves also ‘coping with this change alongside other work’ </a:t>
            </a:r>
          </a:p>
          <a:p>
            <a:r>
              <a:rPr lang="en-GB" dirty="0"/>
              <a:t>Wallace, 2003, p.14</a:t>
            </a:r>
          </a:p>
        </p:txBody>
      </p:sp>
    </p:spTree>
    <p:extLst>
      <p:ext uri="{BB962C8B-B14F-4D97-AF65-F5344CB8AC3E}">
        <p14:creationId xmlns:p14="http://schemas.microsoft.com/office/powerpoint/2010/main" val="962570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 and Building Capacity</a:t>
            </a:r>
          </a:p>
        </p:txBody>
      </p:sp>
      <p:sp>
        <p:nvSpPr>
          <p:cNvPr id="3" name="Content Placeholder 2"/>
          <p:cNvSpPr>
            <a:spLocks noGrp="1"/>
          </p:cNvSpPr>
          <p:nvPr>
            <p:ph idx="1"/>
          </p:nvPr>
        </p:nvSpPr>
        <p:spPr/>
        <p:txBody>
          <a:bodyPr/>
          <a:lstStyle/>
          <a:p>
            <a:r>
              <a:rPr lang="en-GB" dirty="0"/>
              <a:t>If change of culture is to occur, then building capacity for change will need to consider </a:t>
            </a:r>
          </a:p>
          <a:p>
            <a:endParaRPr lang="en-GB" dirty="0"/>
          </a:p>
          <a:p>
            <a:r>
              <a:rPr lang="en-GB" dirty="0"/>
              <a:t>Increasing and managing knowledge</a:t>
            </a:r>
          </a:p>
          <a:p>
            <a:r>
              <a:rPr lang="en-GB" dirty="0"/>
              <a:t>Appreciating the human and material resources</a:t>
            </a:r>
          </a:p>
          <a:p>
            <a:r>
              <a:rPr lang="en-GB" dirty="0"/>
              <a:t>Creating and sustaining a culture conducive to excellence</a:t>
            </a:r>
          </a:p>
        </p:txBody>
      </p:sp>
    </p:spTree>
    <p:extLst>
      <p:ext uri="{BB962C8B-B14F-4D97-AF65-F5344CB8AC3E}">
        <p14:creationId xmlns:p14="http://schemas.microsoft.com/office/powerpoint/2010/main" val="1668341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Capacity Building</a:t>
            </a:r>
          </a:p>
        </p:txBody>
      </p:sp>
      <p:sp>
        <p:nvSpPr>
          <p:cNvPr id="3" name="Content Placeholder 2"/>
          <p:cNvSpPr>
            <a:spLocks noGrp="1"/>
          </p:cNvSpPr>
          <p:nvPr>
            <p:ph idx="1"/>
          </p:nvPr>
        </p:nvSpPr>
        <p:spPr/>
        <p:txBody>
          <a:bodyPr>
            <a:normAutofit/>
          </a:bodyPr>
          <a:lstStyle/>
          <a:p>
            <a:r>
              <a:rPr lang="en-GB" dirty="0"/>
              <a:t>Building capacity within a school encompasses not simply shifting cultures and changing structures or developing certain skills, but managing the complex ebbs and flows of these developments.</a:t>
            </a:r>
          </a:p>
          <a:p>
            <a:r>
              <a:rPr lang="en-GB" dirty="0"/>
              <a:t> </a:t>
            </a:r>
            <a:r>
              <a:rPr lang="en-GB" sz="1400" dirty="0"/>
              <a:t>Hatfield 2003, p. 123</a:t>
            </a:r>
          </a:p>
          <a:p>
            <a:endParaRPr lang="en-GB" dirty="0"/>
          </a:p>
          <a:p>
            <a:r>
              <a:rPr lang="en-GB" dirty="0"/>
              <a:t>Internal capacity is the power to engage in and sustain continuous learning of teachers and the school itself for the purpose of enhancing pupil learning. </a:t>
            </a:r>
          </a:p>
          <a:p>
            <a:r>
              <a:rPr lang="en-GB" sz="1400" dirty="0"/>
              <a:t>Louise Stoll, 2001 Improving school effectiveness. Edited by John </a:t>
            </a:r>
            <a:r>
              <a:rPr lang="en-GB" sz="1400" dirty="0" err="1"/>
              <a:t>Macbeath</a:t>
            </a:r>
            <a:r>
              <a:rPr lang="en-GB" sz="1400" dirty="0"/>
              <a:t> and Peter </a:t>
            </a:r>
            <a:r>
              <a:rPr lang="en-GB" sz="1400" dirty="0" err="1"/>
              <a:t>Mortimore</a:t>
            </a:r>
            <a:r>
              <a:rPr lang="en-GB" sz="1400" dirty="0"/>
              <a:t>, Open University Press.</a:t>
            </a:r>
          </a:p>
          <a:p>
            <a:endParaRPr lang="en-GB" dirty="0"/>
          </a:p>
        </p:txBody>
      </p:sp>
    </p:spTree>
    <p:extLst>
      <p:ext uri="{BB962C8B-B14F-4D97-AF65-F5344CB8AC3E}">
        <p14:creationId xmlns:p14="http://schemas.microsoft.com/office/powerpoint/2010/main" val="2949634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Key features of Building Capacity</a:t>
            </a:r>
          </a:p>
        </p:txBody>
      </p:sp>
      <p:sp>
        <p:nvSpPr>
          <p:cNvPr id="3" name="Content Placeholder 2"/>
          <p:cNvSpPr>
            <a:spLocks noGrp="1"/>
          </p:cNvSpPr>
          <p:nvPr>
            <p:ph idx="1"/>
          </p:nvPr>
        </p:nvSpPr>
        <p:spPr/>
        <p:txBody>
          <a:bodyPr/>
          <a:lstStyle/>
          <a:p>
            <a:r>
              <a:rPr lang="en-GB" dirty="0"/>
              <a:t>Creating dialogue</a:t>
            </a:r>
          </a:p>
          <a:p>
            <a:r>
              <a:rPr lang="en-GB" dirty="0"/>
              <a:t>Sharing learning</a:t>
            </a:r>
          </a:p>
          <a:p>
            <a:r>
              <a:rPr lang="en-GB" dirty="0"/>
              <a:t>Changing ways of working</a:t>
            </a:r>
          </a:p>
          <a:p>
            <a:r>
              <a:rPr lang="en-GB" dirty="0"/>
              <a:t>Shifting ‘internal’ cultures</a:t>
            </a:r>
          </a:p>
          <a:p>
            <a:endParaRPr lang="en-GB" dirty="0"/>
          </a:p>
          <a:p>
            <a:r>
              <a:rPr lang="en-GB" dirty="0"/>
              <a:t>In order to create wider awareness, expertise and inclination</a:t>
            </a:r>
          </a:p>
          <a:p>
            <a:endParaRPr lang="en-GB" dirty="0"/>
          </a:p>
          <a:p>
            <a:endParaRPr lang="en-GB" dirty="0"/>
          </a:p>
          <a:p>
            <a:endParaRPr lang="en-GB" dirty="0"/>
          </a:p>
          <a:p>
            <a:r>
              <a:rPr lang="en-GB" sz="1800" dirty="0"/>
              <a:t>Key Stage 3 National Strategies Science 2003</a:t>
            </a:r>
          </a:p>
        </p:txBody>
      </p:sp>
    </p:spTree>
    <p:extLst>
      <p:ext uri="{BB962C8B-B14F-4D97-AF65-F5344CB8AC3E}">
        <p14:creationId xmlns:p14="http://schemas.microsoft.com/office/powerpoint/2010/main" val="26856958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Capacity Building - Levels</a:t>
            </a:r>
          </a:p>
        </p:txBody>
      </p:sp>
      <p:sp>
        <p:nvSpPr>
          <p:cNvPr id="3" name="Text Placeholder 2"/>
          <p:cNvSpPr>
            <a:spLocks noGrp="1"/>
          </p:cNvSpPr>
          <p:nvPr>
            <p:ph type="body" idx="1"/>
          </p:nvPr>
        </p:nvSpPr>
        <p:spPr>
          <a:xfrm>
            <a:off x="457200" y="1535113"/>
            <a:ext cx="2674640" cy="639762"/>
          </a:xfrm>
        </p:spPr>
        <p:txBody>
          <a:bodyPr/>
          <a:lstStyle/>
          <a:p>
            <a:r>
              <a:rPr lang="en-GB" dirty="0"/>
              <a:t>Whole School Strategies</a:t>
            </a:r>
          </a:p>
        </p:txBody>
      </p:sp>
      <p:sp>
        <p:nvSpPr>
          <p:cNvPr id="4" name="Content Placeholder 3"/>
          <p:cNvSpPr>
            <a:spLocks noGrp="1"/>
          </p:cNvSpPr>
          <p:nvPr>
            <p:ph sz="half" idx="2"/>
          </p:nvPr>
        </p:nvSpPr>
        <p:spPr>
          <a:xfrm>
            <a:off x="457200" y="2174875"/>
            <a:ext cx="2746648" cy="3951288"/>
          </a:xfrm>
        </p:spPr>
        <p:txBody>
          <a:bodyPr>
            <a:normAutofit fontScale="70000" lnSpcReduction="20000"/>
          </a:bodyPr>
          <a:lstStyle/>
          <a:p>
            <a:r>
              <a:rPr lang="en-GB" dirty="0"/>
              <a:t>Leadership to build capacity of schools to change and improve themselves</a:t>
            </a:r>
          </a:p>
          <a:p>
            <a:r>
              <a:rPr lang="en-GB" dirty="0"/>
              <a:t>All members of organisation –at all levels</a:t>
            </a:r>
          </a:p>
          <a:p>
            <a:r>
              <a:rPr lang="en-GB" dirty="0"/>
              <a:t>Modify internal systems to promote collaboration including performance management</a:t>
            </a:r>
          </a:p>
          <a:p>
            <a:r>
              <a:rPr lang="en-GB" dirty="0"/>
              <a:t>Strategies – e.g.  formal reporting back, shared viewing of training videos, whole school analysis </a:t>
            </a:r>
          </a:p>
        </p:txBody>
      </p:sp>
      <p:sp>
        <p:nvSpPr>
          <p:cNvPr id="5" name="Text Placeholder 4"/>
          <p:cNvSpPr>
            <a:spLocks noGrp="1"/>
          </p:cNvSpPr>
          <p:nvPr>
            <p:ph type="body" sz="quarter" idx="3"/>
          </p:nvPr>
        </p:nvSpPr>
        <p:spPr>
          <a:xfrm>
            <a:off x="5940152" y="1503464"/>
            <a:ext cx="2137048" cy="507056"/>
          </a:xfrm>
        </p:spPr>
        <p:txBody>
          <a:bodyPr/>
          <a:lstStyle/>
          <a:p>
            <a:r>
              <a:rPr lang="en-GB" dirty="0"/>
              <a:t>One to One</a:t>
            </a:r>
          </a:p>
          <a:p>
            <a:r>
              <a:rPr lang="en-GB" dirty="0"/>
              <a:t>Strategies</a:t>
            </a:r>
          </a:p>
        </p:txBody>
      </p:sp>
      <p:sp>
        <p:nvSpPr>
          <p:cNvPr id="6" name="Content Placeholder 5"/>
          <p:cNvSpPr>
            <a:spLocks noGrp="1"/>
          </p:cNvSpPr>
          <p:nvPr>
            <p:ph sz="quarter" idx="4"/>
          </p:nvPr>
        </p:nvSpPr>
        <p:spPr>
          <a:xfrm>
            <a:off x="5724128" y="2174875"/>
            <a:ext cx="2353072" cy="3951288"/>
          </a:xfrm>
        </p:spPr>
        <p:txBody>
          <a:bodyPr>
            <a:normAutofit/>
          </a:bodyPr>
          <a:lstStyle/>
          <a:p>
            <a:r>
              <a:rPr lang="en-GB" sz="1600" dirty="0"/>
              <a:t>Leadership to accelerate teacher development.</a:t>
            </a:r>
          </a:p>
          <a:p>
            <a:r>
              <a:rPr lang="en-GB" sz="1600" dirty="0"/>
              <a:t>Develop expertise, self awareness, self confidence.</a:t>
            </a:r>
          </a:p>
          <a:p>
            <a:r>
              <a:rPr lang="en-GB" sz="1600" dirty="0"/>
              <a:t>Strategies – team teaching, coaching, joint lesson planning.</a:t>
            </a:r>
          </a:p>
          <a:p>
            <a:endParaRPr lang="en-GB" dirty="0"/>
          </a:p>
          <a:p>
            <a:endParaRPr lang="en-GB" dirty="0"/>
          </a:p>
        </p:txBody>
      </p:sp>
      <p:sp>
        <p:nvSpPr>
          <p:cNvPr id="7" name="Content Placeholder 3"/>
          <p:cNvSpPr txBox="1">
            <a:spLocks/>
          </p:cNvSpPr>
          <p:nvPr/>
        </p:nvSpPr>
        <p:spPr>
          <a:xfrm>
            <a:off x="2915816" y="2110341"/>
            <a:ext cx="2746648" cy="3951288"/>
          </a:xfrm>
          <a:prstGeom prst="rect">
            <a:avLst/>
          </a:prstGeom>
        </p:spPr>
        <p:txBody>
          <a:bodyPr vert="horz" lIns="91440" tIns="45720" rIns="91440" bIns="45720" rtlCol="0">
            <a:normAutofit fontScale="70000" lnSpcReduction="20000"/>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6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6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9pPr>
          </a:lstStyle>
          <a:p>
            <a:r>
              <a:rPr lang="en-GB" dirty="0"/>
              <a:t>Leadership to build capacity of departments to change and improve themselves</a:t>
            </a:r>
          </a:p>
          <a:p>
            <a:r>
              <a:rPr lang="en-GB" dirty="0"/>
              <a:t>Develop expertise, self awareness, self confidence, improve collaboration, enhancing ways of working and changing culture.</a:t>
            </a:r>
          </a:p>
          <a:p>
            <a:r>
              <a:rPr lang="en-GB" dirty="0"/>
              <a:t>Strategies – e.g. demonstration lessons, modelling an approach, collaborative planning</a:t>
            </a:r>
          </a:p>
        </p:txBody>
      </p:sp>
      <p:sp>
        <p:nvSpPr>
          <p:cNvPr id="8" name="Text Placeholder 2"/>
          <p:cNvSpPr txBox="1">
            <a:spLocks/>
          </p:cNvSpPr>
          <p:nvPr/>
        </p:nvSpPr>
        <p:spPr>
          <a:xfrm>
            <a:off x="2912570" y="1503463"/>
            <a:ext cx="2674640" cy="413369"/>
          </a:xfrm>
          <a:prstGeom prst="rect">
            <a:avLst/>
          </a:prstGeom>
        </p:spPr>
        <p:txBody>
          <a:bodyPr vert="horz" lIns="91440" tIns="45720" rIns="91440" bIns="45720" rtlCol="0" anchor="b">
            <a:noAutofit/>
          </a:bodyPr>
          <a:lstStyle>
            <a:lvl1pPr marL="0" indent="0" algn="ctr" defTabSz="914400" rtl="0" eaLnBrk="1" latinLnBrk="0" hangingPunct="1">
              <a:spcBef>
                <a:spcPct val="20000"/>
              </a:spcBef>
              <a:buClr>
                <a:schemeClr val="accent1"/>
              </a:buClr>
              <a:buFont typeface="Arial" pitchFamily="34" charset="0"/>
              <a:buNone/>
              <a:defRPr sz="2000" b="1" kern="1200">
                <a:solidFill>
                  <a:schemeClr val="tx2"/>
                </a:solidFill>
                <a:latin typeface="+mn-lt"/>
                <a:ea typeface="+mn-ea"/>
                <a:cs typeface="+mn-cs"/>
              </a:defRPr>
            </a:lvl1pPr>
            <a:lvl2pPr marL="457200" indent="0" algn="l" defTabSz="914400" rtl="0" eaLnBrk="1" latinLnBrk="0" hangingPunct="1">
              <a:spcBef>
                <a:spcPct val="20000"/>
              </a:spcBef>
              <a:buClr>
                <a:schemeClr val="accent2"/>
              </a:buClr>
              <a:buFont typeface="Arial" pitchFamily="34" charset="0"/>
              <a:buNone/>
              <a:defRPr sz="2000" b="1" kern="1200">
                <a:solidFill>
                  <a:schemeClr val="tx1"/>
                </a:solidFill>
                <a:latin typeface="+mn-lt"/>
                <a:ea typeface="+mn-ea"/>
                <a:cs typeface="+mn-cs"/>
              </a:defRPr>
            </a:lvl2pPr>
            <a:lvl3pPr marL="914400" indent="0" algn="l" defTabSz="914400" rtl="0" eaLnBrk="1" latinLnBrk="0" hangingPunct="1">
              <a:spcBef>
                <a:spcPct val="20000"/>
              </a:spcBef>
              <a:buClr>
                <a:schemeClr val="accent3"/>
              </a:buClr>
              <a:buFont typeface="Arial" pitchFamily="34" charset="0"/>
              <a:buNone/>
              <a:defRPr sz="1800" b="1" kern="1200">
                <a:solidFill>
                  <a:schemeClr val="tx1"/>
                </a:solidFill>
                <a:latin typeface="+mn-lt"/>
                <a:ea typeface="+mn-ea"/>
                <a:cs typeface="+mn-cs"/>
              </a:defRPr>
            </a:lvl3pPr>
            <a:lvl4pPr marL="1371600" indent="0" algn="l" defTabSz="914400" rtl="0" eaLnBrk="1" latinLnBrk="0" hangingPunct="1">
              <a:spcBef>
                <a:spcPct val="20000"/>
              </a:spcBef>
              <a:buClr>
                <a:schemeClr val="accent4"/>
              </a:buClr>
              <a:buFont typeface="Arial" pitchFamily="34" charset="0"/>
              <a:buNone/>
              <a:defRPr sz="1600" b="1" kern="1200">
                <a:solidFill>
                  <a:schemeClr val="tx1"/>
                </a:solidFill>
                <a:latin typeface="+mn-lt"/>
                <a:ea typeface="+mn-ea"/>
                <a:cs typeface="+mn-cs"/>
              </a:defRPr>
            </a:lvl4pPr>
            <a:lvl5pPr marL="1828800" indent="0" algn="l" defTabSz="914400" rtl="0" eaLnBrk="1" latinLnBrk="0" hangingPunct="1">
              <a:spcBef>
                <a:spcPct val="20000"/>
              </a:spcBef>
              <a:buClr>
                <a:schemeClr val="accent5"/>
              </a:buClr>
              <a:buFont typeface="Arial" pitchFamily="34" charset="0"/>
              <a:buNone/>
              <a:defRPr sz="1600" b="1" kern="1200" baseline="0">
                <a:solidFill>
                  <a:schemeClr val="tx1"/>
                </a:solidFill>
                <a:latin typeface="+mn-lt"/>
                <a:ea typeface="+mn-ea"/>
                <a:cs typeface="+mn-cs"/>
              </a:defRPr>
            </a:lvl5pPr>
            <a:lvl6pPr marL="2286000" indent="0" algn="l" defTabSz="914400" rtl="0" eaLnBrk="1" latinLnBrk="0" hangingPunct="1">
              <a:spcBef>
                <a:spcPct val="20000"/>
              </a:spcBef>
              <a:buClr>
                <a:schemeClr val="accent1"/>
              </a:buClr>
              <a:buFont typeface="Arial" pitchFamily="34" charset="0"/>
              <a:buNone/>
              <a:defRPr sz="1600" b="1" kern="1200" baseline="0">
                <a:solidFill>
                  <a:schemeClr val="tx1"/>
                </a:solidFill>
                <a:latin typeface="+mn-lt"/>
                <a:ea typeface="+mn-ea"/>
                <a:cs typeface="+mn-cs"/>
              </a:defRPr>
            </a:lvl6pPr>
            <a:lvl7pPr marL="2743200" indent="0" algn="l" defTabSz="914400" rtl="0" eaLnBrk="1" latinLnBrk="0" hangingPunct="1">
              <a:spcBef>
                <a:spcPct val="20000"/>
              </a:spcBef>
              <a:buClr>
                <a:schemeClr val="accent2"/>
              </a:buClr>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Clr>
                <a:schemeClr val="accent3"/>
              </a:buClr>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Clr>
                <a:schemeClr val="accent4"/>
              </a:buClr>
              <a:buFont typeface="Arial" pitchFamily="34" charset="0"/>
              <a:buNone/>
              <a:defRPr sz="1600" b="1" kern="1200">
                <a:solidFill>
                  <a:schemeClr val="tx1"/>
                </a:solidFill>
                <a:latin typeface="+mn-lt"/>
                <a:ea typeface="+mn-ea"/>
                <a:cs typeface="+mn-cs"/>
              </a:defRPr>
            </a:lvl9pPr>
          </a:lstStyle>
          <a:p>
            <a:r>
              <a:rPr lang="en-GB" dirty="0"/>
              <a:t>Team Strategies</a:t>
            </a:r>
          </a:p>
        </p:txBody>
      </p:sp>
    </p:spTree>
    <p:extLst>
      <p:ext uri="{BB962C8B-B14F-4D97-AF65-F5344CB8AC3E}">
        <p14:creationId xmlns:p14="http://schemas.microsoft.com/office/powerpoint/2010/main" val="1423110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Without capacity</a:t>
            </a:r>
          </a:p>
        </p:txBody>
      </p:sp>
      <p:sp>
        <p:nvSpPr>
          <p:cNvPr id="3" name="Content Placeholder 2"/>
          <p:cNvSpPr>
            <a:spLocks noGrp="1"/>
          </p:cNvSpPr>
          <p:nvPr>
            <p:ph idx="1"/>
          </p:nvPr>
        </p:nvSpPr>
        <p:spPr/>
        <p:txBody>
          <a:bodyPr>
            <a:normAutofit/>
          </a:bodyPr>
          <a:lstStyle/>
          <a:p>
            <a:r>
              <a:rPr lang="en-GB" dirty="0"/>
              <a:t>One of the fundamental issues of improvement and reform is when institutions do not have the capacity, at the individual, collective or organisational levels to be able to implement the changes. In these cases, what frequently happens is that ideas get adopted on the surface but there is no meaningful change in teaching and learning.</a:t>
            </a:r>
          </a:p>
          <a:p>
            <a:r>
              <a:rPr lang="en-GB" dirty="0"/>
              <a:t>Stoll, L. (2003) p. 84</a:t>
            </a:r>
          </a:p>
          <a:p>
            <a:endParaRPr lang="en-GB" dirty="0"/>
          </a:p>
          <a:p>
            <a:r>
              <a:rPr lang="en-GB" dirty="0"/>
              <a:t>Review of the capacity in your organisation  - look at the self review tables</a:t>
            </a:r>
          </a:p>
        </p:txBody>
      </p:sp>
    </p:spTree>
    <p:extLst>
      <p:ext uri="{BB962C8B-B14F-4D97-AF65-F5344CB8AC3E}">
        <p14:creationId xmlns:p14="http://schemas.microsoft.com/office/powerpoint/2010/main" val="3627352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Dimensions of Capacity</a:t>
            </a:r>
          </a:p>
        </p:txBody>
      </p:sp>
      <p:sp>
        <p:nvSpPr>
          <p:cNvPr id="3" name="Content Placeholder 2"/>
          <p:cNvSpPr>
            <a:spLocks noGrp="1"/>
          </p:cNvSpPr>
          <p:nvPr>
            <p:ph idx="1"/>
          </p:nvPr>
        </p:nvSpPr>
        <p:spPr/>
        <p:txBody>
          <a:bodyPr>
            <a:normAutofit lnSpcReduction="10000"/>
          </a:bodyPr>
          <a:lstStyle/>
          <a:p>
            <a:r>
              <a:rPr lang="en-GB" dirty="0"/>
              <a:t>Successful capacity building involves attention to </a:t>
            </a:r>
          </a:p>
          <a:p>
            <a:endParaRPr lang="en-GB" dirty="0"/>
          </a:p>
          <a:p>
            <a:pPr marL="628650" indent="-514350">
              <a:buFont typeface="+mj-lt"/>
              <a:buAutoNum type="romanLcPeriod"/>
            </a:pPr>
            <a:r>
              <a:rPr lang="en-GB" dirty="0"/>
              <a:t>Enhancing and sharing teacher expertise</a:t>
            </a:r>
          </a:p>
          <a:p>
            <a:pPr marL="628650" indent="-514350">
              <a:buFont typeface="+mj-lt"/>
              <a:buAutoNum type="romanLcPeriod"/>
            </a:pPr>
            <a:r>
              <a:rPr lang="en-GB" dirty="0"/>
              <a:t>Developing leadership</a:t>
            </a:r>
          </a:p>
          <a:p>
            <a:pPr marL="628650" indent="-514350">
              <a:buFont typeface="+mj-lt"/>
              <a:buAutoNum type="romanLcPeriod"/>
            </a:pPr>
            <a:r>
              <a:rPr lang="en-GB" dirty="0"/>
              <a:t>Creating self awareness</a:t>
            </a:r>
          </a:p>
          <a:p>
            <a:pPr marL="628650" indent="-514350">
              <a:buFont typeface="+mj-lt"/>
              <a:buAutoNum type="romanLcPeriod"/>
            </a:pPr>
            <a:r>
              <a:rPr lang="en-GB" dirty="0"/>
              <a:t>Establishing focus</a:t>
            </a:r>
          </a:p>
          <a:p>
            <a:pPr marL="628650" indent="-514350">
              <a:buFont typeface="+mj-lt"/>
              <a:buAutoNum type="romanLcPeriod"/>
            </a:pPr>
            <a:r>
              <a:rPr lang="en-GB" dirty="0"/>
              <a:t>Enhancing confidence and self belief</a:t>
            </a:r>
          </a:p>
          <a:p>
            <a:pPr marL="628650" indent="-514350">
              <a:buFont typeface="+mj-lt"/>
              <a:buAutoNum type="romanLcPeriod"/>
            </a:pPr>
            <a:r>
              <a:rPr lang="en-GB" dirty="0"/>
              <a:t>Use of language</a:t>
            </a:r>
          </a:p>
          <a:p>
            <a:pPr marL="628650" indent="-514350">
              <a:buFont typeface="+mj-lt"/>
              <a:buAutoNum type="romanLcPeriod"/>
            </a:pPr>
            <a:r>
              <a:rPr lang="en-GB" dirty="0"/>
              <a:t>Shifting cultures and ways of working</a:t>
            </a:r>
          </a:p>
          <a:p>
            <a:pPr marL="628650" indent="-514350">
              <a:buFont typeface="+mj-lt"/>
              <a:buAutoNum type="romanLcPeriod"/>
            </a:pPr>
            <a:endParaRPr lang="en-GB" dirty="0"/>
          </a:p>
          <a:p>
            <a:r>
              <a:rPr lang="en-GB" dirty="0"/>
              <a:t>For each of these – consider WHY – what might be the potential impact? </a:t>
            </a:r>
          </a:p>
          <a:p>
            <a:r>
              <a:rPr lang="en-GB" dirty="0"/>
              <a:t>Produce a mind map to show this.</a:t>
            </a:r>
          </a:p>
        </p:txBody>
      </p:sp>
    </p:spTree>
    <p:extLst>
      <p:ext uri="{BB962C8B-B14F-4D97-AF65-F5344CB8AC3E}">
        <p14:creationId xmlns:p14="http://schemas.microsoft.com/office/powerpoint/2010/main" val="2749888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Practical Strategies/Steps – </a:t>
            </a:r>
            <a:br>
              <a:rPr lang="en-GB" sz="2400" dirty="0"/>
            </a:br>
            <a:r>
              <a:rPr lang="en-GB" sz="2400" dirty="0"/>
              <a:t>Developing and Working with Others to build capacity</a:t>
            </a:r>
          </a:p>
        </p:txBody>
      </p:sp>
      <p:sp>
        <p:nvSpPr>
          <p:cNvPr id="4" name="Text Placeholder 3"/>
          <p:cNvSpPr>
            <a:spLocks noGrp="1"/>
          </p:cNvSpPr>
          <p:nvPr>
            <p:ph type="body" idx="1"/>
          </p:nvPr>
        </p:nvSpPr>
        <p:spPr/>
        <p:txBody>
          <a:bodyPr/>
          <a:lstStyle/>
          <a:p>
            <a:r>
              <a:rPr lang="en-GB" dirty="0"/>
              <a:t>Strategies</a:t>
            </a:r>
          </a:p>
        </p:txBody>
      </p:sp>
      <p:sp>
        <p:nvSpPr>
          <p:cNvPr id="5" name="Content Placeholder 4"/>
          <p:cNvSpPr>
            <a:spLocks noGrp="1"/>
          </p:cNvSpPr>
          <p:nvPr>
            <p:ph sz="half" idx="2"/>
          </p:nvPr>
        </p:nvSpPr>
        <p:spPr/>
        <p:txBody>
          <a:bodyPr>
            <a:normAutofit fontScale="85000" lnSpcReduction="20000"/>
          </a:bodyPr>
          <a:lstStyle/>
          <a:p>
            <a:r>
              <a:rPr lang="en-GB" dirty="0"/>
              <a:t>Use data to pin point precise areas of underachievement</a:t>
            </a:r>
          </a:p>
          <a:p>
            <a:r>
              <a:rPr lang="en-GB" dirty="0"/>
              <a:t>Deploy staff to work alongside teacher where underachievement identified</a:t>
            </a:r>
          </a:p>
          <a:p>
            <a:r>
              <a:rPr lang="en-GB" dirty="0"/>
              <a:t>Change agendas of meetings to focus on teaching and learning</a:t>
            </a:r>
          </a:p>
          <a:p>
            <a:r>
              <a:rPr lang="en-GB" dirty="0"/>
              <a:t>Introduce curriculum tours</a:t>
            </a:r>
          </a:p>
          <a:p>
            <a:r>
              <a:rPr lang="en-GB" dirty="0"/>
              <a:t>Set up teaching and learning group</a:t>
            </a:r>
          </a:p>
          <a:p>
            <a:r>
              <a:rPr lang="en-GB" dirty="0"/>
              <a:t>Join an external school improvement  programme run by local University </a:t>
            </a:r>
          </a:p>
        </p:txBody>
      </p:sp>
      <p:sp>
        <p:nvSpPr>
          <p:cNvPr id="6" name="Text Placeholder 5"/>
          <p:cNvSpPr>
            <a:spLocks noGrp="1"/>
          </p:cNvSpPr>
          <p:nvPr>
            <p:ph type="body" sz="quarter" idx="3"/>
          </p:nvPr>
        </p:nvSpPr>
        <p:spPr/>
        <p:txBody>
          <a:bodyPr/>
          <a:lstStyle/>
          <a:p>
            <a:r>
              <a:rPr lang="en-GB" dirty="0"/>
              <a:t>Dimension</a:t>
            </a:r>
          </a:p>
        </p:txBody>
      </p:sp>
      <p:sp>
        <p:nvSpPr>
          <p:cNvPr id="7" name="Content Placeholder 6"/>
          <p:cNvSpPr>
            <a:spLocks noGrp="1"/>
          </p:cNvSpPr>
          <p:nvPr>
            <p:ph sz="quarter" idx="4"/>
          </p:nvPr>
        </p:nvSpPr>
        <p:spPr/>
        <p:txBody>
          <a:bodyPr>
            <a:normAutofit/>
          </a:bodyPr>
          <a:lstStyle/>
          <a:p>
            <a:r>
              <a:rPr lang="en-GB" sz="2000" dirty="0"/>
              <a:t>Enhance teacher expertise</a:t>
            </a:r>
          </a:p>
          <a:p>
            <a:r>
              <a:rPr lang="en-GB" sz="2000" dirty="0"/>
              <a:t>Establish focus</a:t>
            </a:r>
          </a:p>
          <a:p>
            <a:r>
              <a:rPr lang="en-GB" sz="2000" dirty="0"/>
              <a:t>Create self awareness</a:t>
            </a:r>
          </a:p>
          <a:p>
            <a:r>
              <a:rPr lang="en-GB" sz="2000" dirty="0"/>
              <a:t>Use of language</a:t>
            </a:r>
          </a:p>
          <a:p>
            <a:r>
              <a:rPr lang="en-GB" sz="2000" dirty="0"/>
              <a:t>Developing leadership</a:t>
            </a:r>
          </a:p>
          <a:p>
            <a:r>
              <a:rPr lang="en-GB" sz="2000" dirty="0"/>
              <a:t>Shifting culture and ways of working</a:t>
            </a:r>
          </a:p>
          <a:p>
            <a:r>
              <a:rPr lang="en-GB" sz="2000" dirty="0"/>
              <a:t>Enhancing self confidence and belief</a:t>
            </a:r>
          </a:p>
          <a:p>
            <a:endParaRPr lang="en-GB" dirty="0"/>
          </a:p>
        </p:txBody>
      </p:sp>
      <p:sp>
        <p:nvSpPr>
          <p:cNvPr id="8" name="TextBox 7"/>
          <p:cNvSpPr txBox="1"/>
          <p:nvPr/>
        </p:nvSpPr>
        <p:spPr>
          <a:xfrm>
            <a:off x="3347864" y="6082696"/>
            <a:ext cx="5040560" cy="369332"/>
          </a:xfrm>
          <a:prstGeom prst="rect">
            <a:avLst/>
          </a:prstGeom>
          <a:noFill/>
        </p:spPr>
        <p:txBody>
          <a:bodyPr wrap="square" rtlCol="0">
            <a:spAutoFit/>
          </a:bodyPr>
          <a:lstStyle/>
          <a:p>
            <a:r>
              <a:rPr lang="en-GB" dirty="0"/>
              <a:t>Use arrows to match up strategies and dimensions.</a:t>
            </a:r>
          </a:p>
        </p:txBody>
      </p:sp>
    </p:spTree>
    <p:extLst>
      <p:ext uri="{BB962C8B-B14F-4D97-AF65-F5344CB8AC3E}">
        <p14:creationId xmlns:p14="http://schemas.microsoft.com/office/powerpoint/2010/main" val="13141390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Context</a:t>
            </a:r>
          </a:p>
        </p:txBody>
      </p:sp>
      <p:sp>
        <p:nvSpPr>
          <p:cNvPr id="3" name="Content Placeholder 2"/>
          <p:cNvSpPr>
            <a:spLocks noGrp="1"/>
          </p:cNvSpPr>
          <p:nvPr>
            <p:ph idx="1"/>
          </p:nvPr>
        </p:nvSpPr>
        <p:spPr/>
        <p:txBody>
          <a:bodyPr/>
          <a:lstStyle/>
          <a:p>
            <a:r>
              <a:rPr lang="en-GB" dirty="0"/>
              <a:t>Reflect on your role and your context </a:t>
            </a:r>
          </a:p>
          <a:p>
            <a:endParaRPr lang="en-GB" dirty="0"/>
          </a:p>
          <a:p>
            <a:endParaRPr lang="en-GB" dirty="0"/>
          </a:p>
          <a:p>
            <a:r>
              <a:rPr lang="en-GB" dirty="0"/>
              <a:t>Which people will you be developing and supporting?</a:t>
            </a:r>
          </a:p>
          <a:p>
            <a:endParaRPr lang="en-GB" dirty="0"/>
          </a:p>
          <a:p>
            <a:r>
              <a:rPr lang="en-GB" dirty="0"/>
              <a:t>What strategies will you use to develop capacity at a whole school or team level?</a:t>
            </a:r>
          </a:p>
          <a:p>
            <a:endParaRPr lang="en-GB"/>
          </a:p>
          <a:p>
            <a:endParaRPr lang="en-GB" dirty="0"/>
          </a:p>
          <a:p>
            <a:endParaRPr lang="en-GB" dirty="0"/>
          </a:p>
          <a:p>
            <a:endParaRPr lang="en-GB" dirty="0"/>
          </a:p>
          <a:p>
            <a:pPr marL="114300" indent="0">
              <a:buNone/>
            </a:pPr>
            <a:endParaRPr lang="en-GB" dirty="0"/>
          </a:p>
          <a:p>
            <a:endParaRPr lang="en-GB" dirty="0"/>
          </a:p>
          <a:p>
            <a:pPr marL="114300" indent="0">
              <a:buNone/>
            </a:pPr>
            <a:endParaRPr lang="en-GB" dirty="0"/>
          </a:p>
        </p:txBody>
      </p:sp>
    </p:spTree>
    <p:extLst>
      <p:ext uri="{BB962C8B-B14F-4D97-AF65-F5344CB8AC3E}">
        <p14:creationId xmlns:p14="http://schemas.microsoft.com/office/powerpoint/2010/main" val="19642010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137</TotalTime>
  <Words>992</Words>
  <Application>Microsoft Office PowerPoint</Application>
  <PresentationFormat>On-screen Show (4:3)</PresentationFormat>
  <Paragraphs>154</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Cambria</vt:lpstr>
      <vt:lpstr>Adjacency</vt:lpstr>
      <vt:lpstr>Leadership and Change</vt:lpstr>
      <vt:lpstr>Objectives</vt:lpstr>
      <vt:lpstr>Organisational Culture</vt:lpstr>
      <vt:lpstr>Possible factors</vt:lpstr>
      <vt:lpstr>Impact of the culture</vt:lpstr>
      <vt:lpstr>Change </vt:lpstr>
      <vt:lpstr>Resistance to change</vt:lpstr>
      <vt:lpstr>Negative Impact of Change </vt:lpstr>
      <vt:lpstr>Positive Impact of Change</vt:lpstr>
      <vt:lpstr>Managing change</vt:lpstr>
      <vt:lpstr>Change and Building Capacity</vt:lpstr>
      <vt:lpstr>Capacity Building</vt:lpstr>
      <vt:lpstr>Key features of Building Capacity</vt:lpstr>
      <vt:lpstr>Capacity Building - Levels</vt:lpstr>
      <vt:lpstr>Without capacity</vt:lpstr>
      <vt:lpstr>Dimensions of Capacity</vt:lpstr>
      <vt:lpstr>Practical Strategies/Steps –  Developing and Working with Others to build capacity</vt:lpstr>
      <vt:lpstr>Your Context</vt:lpstr>
    </vt:vector>
  </TitlesOfParts>
  <Company>University of Northampton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Change</dc:title>
  <dc:creator>Windows User</dc:creator>
  <cp:lastModifiedBy>James Underwood</cp:lastModifiedBy>
  <cp:revision>14</cp:revision>
  <dcterms:created xsi:type="dcterms:W3CDTF">2015-10-04T13:34:59Z</dcterms:created>
  <dcterms:modified xsi:type="dcterms:W3CDTF">2018-02-14T11:00:17Z</dcterms:modified>
</cp:coreProperties>
</file>