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ABE201-4106-4020-B184-A8621029B221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CB9A0-1F7B-4A24-AB95-A8FA9B2F47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006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90744-2336-4DBE-8CF1-2D63FCB27AC3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68D3F-1324-433B-9D56-CFCBB95E6C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08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5B381D-ED0C-4750-AE70-81385B5A511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8D6597-9D1D-4CC5-909D-6361FEA4090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8D6597-9D1D-4CC5-909D-6361FEA4090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8D6597-9D1D-4CC5-909D-6361FEA4090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02A-A71E-4E88-9BE3-EB5CEB412EDC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5A-509A-4C8B-88CF-22C6D7471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02A-A71E-4E88-9BE3-EB5CEB412EDC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5A-509A-4C8B-88CF-22C6D7471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02A-A71E-4E88-9BE3-EB5CEB412EDC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5A-509A-4C8B-88CF-22C6D7471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02A-A71E-4E88-9BE3-EB5CEB412EDC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5A-509A-4C8B-88CF-22C6D7471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02A-A71E-4E88-9BE3-EB5CEB412EDC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5A-509A-4C8B-88CF-22C6D7471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02A-A71E-4E88-9BE3-EB5CEB412EDC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5A-509A-4C8B-88CF-22C6D7471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02A-A71E-4E88-9BE3-EB5CEB412EDC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5A-509A-4C8B-88CF-22C6D7471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02A-A71E-4E88-9BE3-EB5CEB412EDC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5A-509A-4C8B-88CF-22C6D7471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02A-A71E-4E88-9BE3-EB5CEB412EDC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5A-509A-4C8B-88CF-22C6D7471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02A-A71E-4E88-9BE3-EB5CEB412EDC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5A-509A-4C8B-88CF-22C6D7471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BD02A-A71E-4E88-9BE3-EB5CEB412EDC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1F85A-509A-4C8B-88CF-22C6D7471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BD02A-A71E-4E88-9BE3-EB5CEB412EDC}" type="datetimeFigureOut">
              <a:rPr lang="en-US" smtClean="0"/>
              <a:pPr/>
              <a:t>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1F85A-509A-4C8B-88CF-22C6D74714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979712" y="764704"/>
            <a:ext cx="6707088" cy="652934"/>
          </a:xfrm>
        </p:spPr>
        <p:txBody>
          <a:bodyPr>
            <a:normAutofit/>
          </a:bodyPr>
          <a:lstStyle/>
          <a:p>
            <a:r>
              <a:rPr lang="en-GB" sz="2400" dirty="0"/>
              <a:t>Gibb’s model of reflection (1988)</a:t>
            </a:r>
            <a:endParaRPr lang="en-US" sz="2400" dirty="0"/>
          </a:p>
        </p:txBody>
      </p:sp>
      <p:pic>
        <p:nvPicPr>
          <p:cNvPr id="11267" name="Content Placeholder 3" descr="gibbs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87450" y="1471613"/>
            <a:ext cx="6270625" cy="4881562"/>
          </a:xfrm>
        </p:spPr>
      </p:pic>
      <p:pic>
        <p:nvPicPr>
          <p:cNvPr id="11268" name="Picture 4" descr="BKMCAGUQWOBCAR6M2YDCARQCQ6ZCA3IGBYGCAO5N89NCAW9GA9VCAU4GXCACA2BYR21CAW87ITSCA9SHPU9CA7EUXQWCAPD2RWLCA37QQP8CAMOJYX4CA4GHR7HCAHCEK4XCAR1OW47CAKGM2DCCAZ55PWT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98863" y="3175000"/>
            <a:ext cx="116205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95536" y="188640"/>
            <a:ext cx="561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Being a </a:t>
            </a:r>
            <a:r>
              <a:rPr lang="en-GB" sz="3200"/>
              <a:t>reflective teacher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598863" y="68263"/>
            <a:ext cx="4173537" cy="798512"/>
          </a:xfrm>
        </p:spPr>
        <p:txBody>
          <a:bodyPr>
            <a:normAutofit fontScale="90000"/>
          </a:bodyPr>
          <a:lstStyle/>
          <a:p>
            <a:r>
              <a:rPr lang="en-GB" sz="2400"/>
              <a:t>Gibb’s model of reflection (1988)</a:t>
            </a:r>
            <a:endParaRPr lang="en-US" sz="2400"/>
          </a:p>
        </p:txBody>
      </p:sp>
      <p:pic>
        <p:nvPicPr>
          <p:cNvPr id="12291" name="Content Placeholder 3" descr="gibbs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87450" y="1471613"/>
            <a:ext cx="6270625" cy="4881562"/>
          </a:xfrm>
        </p:spPr>
      </p:pic>
      <p:pic>
        <p:nvPicPr>
          <p:cNvPr id="12292" name="Picture 4" descr="BKMCAGUQWOBCAR6M2YDCARQCQ6ZCA3IGBYGCAO5N89NCAW9GA9VCAU4GXCACA2BYR21CAW87ITSCA9SHPU9CA7EUXQWCAPD2RWLCA37QQP8CAMOJYX4CA4GHR7HCAHCEK4XCAR1OW47CAKGM2DCCAZ55PWT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98863" y="3175000"/>
            <a:ext cx="116205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lowchart: Process 5"/>
          <p:cNvSpPr/>
          <p:nvPr/>
        </p:nvSpPr>
        <p:spPr bwMode="auto">
          <a:xfrm>
            <a:off x="5178425" y="1258888"/>
            <a:ext cx="2593975" cy="866775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GB" sz="1600" dirty="0">
                <a:latin typeface="Comic Sans MS" pitchFamily="66" charset="0"/>
              </a:rPr>
              <a:t>1.Wrong pitch of the lesson so children became disengaged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270625" y="3371850"/>
            <a:ext cx="2244725" cy="7604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GB" sz="1600" dirty="0">
                <a:latin typeface="Comic Sans MS" pitchFamily="66" charset="0"/>
              </a:rPr>
              <a:t>Panic! Felt losing control! Unsure what to do...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8" name="Flowchart: Process 7"/>
          <p:cNvSpPr/>
          <p:nvPr/>
        </p:nvSpPr>
        <p:spPr bwMode="auto">
          <a:xfrm>
            <a:off x="5545138" y="5403850"/>
            <a:ext cx="3219450" cy="1454150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GB" sz="1600" dirty="0">
                <a:latin typeface="Comic Sans MS" pitchFamily="66" charset="0"/>
              </a:rPr>
              <a:t>I realised within the input.</a:t>
            </a:r>
          </a:p>
          <a:p>
            <a:pPr algn="ctr">
              <a:defRPr/>
            </a:pPr>
            <a:r>
              <a:rPr lang="en-GB" sz="1600" dirty="0">
                <a:latin typeface="Comic Sans MS" pitchFamily="66" charset="0"/>
              </a:rPr>
              <a:t>Children's learning was not moved on.</a:t>
            </a:r>
          </a:p>
          <a:p>
            <a:pPr algn="ctr">
              <a:defRPr/>
            </a:pPr>
            <a:r>
              <a:rPr lang="en-GB" sz="1600" dirty="0">
                <a:latin typeface="Comic Sans MS" pitchFamily="66" charset="0"/>
              </a:rPr>
              <a:t>Felt my panic developed into a lack control  which undermined me as the teacher.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9" name="Flowchart: Process 8"/>
          <p:cNvSpPr/>
          <p:nvPr/>
        </p:nvSpPr>
        <p:spPr bwMode="auto">
          <a:xfrm>
            <a:off x="0" y="5403850"/>
            <a:ext cx="2897188" cy="1454150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GB" sz="1600" dirty="0">
                <a:latin typeface="Comic Sans MS" pitchFamily="66" charset="0"/>
              </a:rPr>
              <a:t>Need to ensure LI?SC are fit for purpose.</a:t>
            </a:r>
          </a:p>
          <a:p>
            <a:pPr algn="ctr">
              <a:defRPr/>
            </a:pPr>
            <a:r>
              <a:rPr lang="en-GB" sz="1600" dirty="0">
                <a:latin typeface="Comic Sans MS" pitchFamily="66" charset="0"/>
              </a:rPr>
              <a:t>Need to build in flexibility and see acknowledging is important.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10" name="Flowchart: Process 9"/>
          <p:cNvSpPr/>
          <p:nvPr/>
        </p:nvSpPr>
        <p:spPr bwMode="auto">
          <a:xfrm>
            <a:off x="0" y="3371850"/>
            <a:ext cx="1603375" cy="1306513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GB" sz="1400" dirty="0">
                <a:latin typeface="Comic Sans MS" pitchFamily="66" charset="0"/>
              </a:rPr>
              <a:t>Stopped and drew class together to change teaching/pitch </a:t>
            </a:r>
            <a:endParaRPr lang="en-US" sz="1400" dirty="0">
              <a:latin typeface="Comic Sans MS" pitchFamily="66" charset="0"/>
            </a:endParaRPr>
          </a:p>
        </p:txBody>
      </p:sp>
      <p:sp>
        <p:nvSpPr>
          <p:cNvPr id="12298" name="Flowchart: Process 10"/>
          <p:cNvSpPr>
            <a:spLocks noChangeArrowheads="1"/>
          </p:cNvSpPr>
          <p:nvPr/>
        </p:nvSpPr>
        <p:spPr bwMode="auto">
          <a:xfrm>
            <a:off x="142875" y="249238"/>
            <a:ext cx="3159125" cy="2363787"/>
          </a:xfrm>
          <a:prstGeom prst="flowChartProcess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GB" sz="1600" dirty="0">
                <a:latin typeface="Comic Sans MS" pitchFamily="66" charset="0"/>
              </a:rPr>
              <a:t>1.STOP!</a:t>
            </a:r>
          </a:p>
          <a:p>
            <a:r>
              <a:rPr lang="en-GB" sz="1600" dirty="0">
                <a:latin typeface="Comic Sans MS" pitchFamily="66" charset="0"/>
              </a:rPr>
              <a:t>2.Know the steps before and after so secure in the ability to be flexible in teaching needs.</a:t>
            </a:r>
          </a:p>
          <a:p>
            <a:r>
              <a:rPr lang="en-GB" sz="1600" dirty="0">
                <a:latin typeface="Comic Sans MS" pitchFamily="66" charset="0"/>
              </a:rPr>
              <a:t>3.Be Confident to do changes</a:t>
            </a:r>
          </a:p>
          <a:p>
            <a:r>
              <a:rPr lang="en-GB" sz="1600" dirty="0">
                <a:latin typeface="Comic Sans MS" pitchFamily="66" charset="0"/>
              </a:rPr>
              <a:t>4.Continue to build skills professional and not showing panic.</a:t>
            </a:r>
          </a:p>
          <a:p>
            <a:endParaRPr lang="en-US" sz="1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598863" y="68263"/>
            <a:ext cx="4173537" cy="798512"/>
          </a:xfrm>
        </p:spPr>
        <p:txBody>
          <a:bodyPr>
            <a:normAutofit fontScale="90000"/>
          </a:bodyPr>
          <a:lstStyle/>
          <a:p>
            <a:r>
              <a:rPr lang="en-GB" sz="2400"/>
              <a:t>Gibb’s model of reflection (1988)</a:t>
            </a:r>
            <a:endParaRPr lang="en-US" sz="2400"/>
          </a:p>
        </p:txBody>
      </p:sp>
      <p:pic>
        <p:nvPicPr>
          <p:cNvPr id="12291" name="Content Placeholder 3" descr="gibbs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87450" y="1471613"/>
            <a:ext cx="6270625" cy="4881562"/>
          </a:xfrm>
        </p:spPr>
      </p:pic>
      <p:pic>
        <p:nvPicPr>
          <p:cNvPr id="12292" name="Picture 4" descr="BKMCAGUQWOBCAR6M2YDCARQCQ6ZCA3IGBYGCAO5N89NCAW9GA9VCAU4GXCACA2BYR21CAW87ITSCA9SHPU9CA7EUXQWCAPD2RWLCA37QQP8CAMOJYX4CA4GHR7HCAHCEK4XCAR1OW47CAKGM2DCCAZ55PWT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98863" y="3175000"/>
            <a:ext cx="116205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lowchart: Process 5"/>
          <p:cNvSpPr/>
          <p:nvPr/>
        </p:nvSpPr>
        <p:spPr bwMode="auto">
          <a:xfrm>
            <a:off x="5178425" y="1258888"/>
            <a:ext cx="2593975" cy="866775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GB" sz="1600" dirty="0">
                <a:latin typeface="Comic Sans MS" pitchFamily="66" charset="0"/>
              </a:rPr>
              <a:t>1.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270625" y="3371850"/>
            <a:ext cx="2244725" cy="7604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600" dirty="0">
              <a:latin typeface="Comic Sans MS" pitchFamily="66" charset="0"/>
            </a:endParaRPr>
          </a:p>
        </p:txBody>
      </p:sp>
      <p:sp>
        <p:nvSpPr>
          <p:cNvPr id="8" name="Flowchart: Process 7"/>
          <p:cNvSpPr/>
          <p:nvPr/>
        </p:nvSpPr>
        <p:spPr bwMode="auto">
          <a:xfrm>
            <a:off x="5545138" y="5403850"/>
            <a:ext cx="3219450" cy="1454150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600" dirty="0">
              <a:latin typeface="Comic Sans MS" pitchFamily="66" charset="0"/>
            </a:endParaRPr>
          </a:p>
        </p:txBody>
      </p:sp>
      <p:sp>
        <p:nvSpPr>
          <p:cNvPr id="9" name="Flowchart: Process 8"/>
          <p:cNvSpPr/>
          <p:nvPr/>
        </p:nvSpPr>
        <p:spPr bwMode="auto">
          <a:xfrm>
            <a:off x="0" y="5403850"/>
            <a:ext cx="2897188" cy="1454150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600" dirty="0">
              <a:latin typeface="Comic Sans MS" pitchFamily="66" charset="0"/>
            </a:endParaRPr>
          </a:p>
        </p:txBody>
      </p:sp>
      <p:sp>
        <p:nvSpPr>
          <p:cNvPr id="10" name="Flowchart: Process 9"/>
          <p:cNvSpPr/>
          <p:nvPr/>
        </p:nvSpPr>
        <p:spPr bwMode="auto">
          <a:xfrm>
            <a:off x="0" y="3371850"/>
            <a:ext cx="1603375" cy="1306513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dirty="0">
              <a:latin typeface="Comic Sans MS" pitchFamily="66" charset="0"/>
            </a:endParaRPr>
          </a:p>
        </p:txBody>
      </p:sp>
      <p:sp>
        <p:nvSpPr>
          <p:cNvPr id="12298" name="Flowchart: Process 10"/>
          <p:cNvSpPr>
            <a:spLocks noChangeArrowheads="1"/>
          </p:cNvSpPr>
          <p:nvPr/>
        </p:nvSpPr>
        <p:spPr bwMode="auto">
          <a:xfrm>
            <a:off x="142875" y="249238"/>
            <a:ext cx="3159125" cy="2363787"/>
          </a:xfrm>
          <a:prstGeom prst="flowChartProcess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598863" y="68263"/>
            <a:ext cx="4173537" cy="798512"/>
          </a:xfrm>
        </p:spPr>
        <p:txBody>
          <a:bodyPr>
            <a:normAutofit fontScale="90000"/>
          </a:bodyPr>
          <a:lstStyle/>
          <a:p>
            <a:r>
              <a:rPr lang="en-GB" sz="2400"/>
              <a:t>Gibb’s model of reflection (1988)</a:t>
            </a:r>
            <a:endParaRPr lang="en-US" sz="2400"/>
          </a:p>
        </p:txBody>
      </p:sp>
      <p:pic>
        <p:nvPicPr>
          <p:cNvPr id="12291" name="Content Placeholder 3" descr="gibbs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87450" y="1471613"/>
            <a:ext cx="6270625" cy="4881562"/>
          </a:xfrm>
        </p:spPr>
      </p:pic>
      <p:pic>
        <p:nvPicPr>
          <p:cNvPr id="12292" name="Picture 4" descr="BKMCAGUQWOBCAR6M2YDCARQCQ6ZCA3IGBYGCAO5N89NCAW9GA9VCAU4GXCACA2BYR21CAW87ITSCA9SHPU9CA7EUXQWCAPD2RWLCA37QQP8CAMOJYX4CA4GHR7HCAHCEK4XCAR1OW47CAKGM2DCCAZ55PWT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98863" y="3175000"/>
            <a:ext cx="116205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lowchart: Process 5"/>
          <p:cNvSpPr/>
          <p:nvPr/>
        </p:nvSpPr>
        <p:spPr bwMode="auto">
          <a:xfrm>
            <a:off x="5178425" y="1258888"/>
            <a:ext cx="2593975" cy="866775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GB" sz="1600" dirty="0">
                <a:latin typeface="Comic Sans MS" pitchFamily="66" charset="0"/>
              </a:rPr>
              <a:t>1.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270625" y="3371850"/>
            <a:ext cx="2244725" cy="7604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600" dirty="0">
              <a:latin typeface="Comic Sans MS" pitchFamily="66" charset="0"/>
            </a:endParaRPr>
          </a:p>
        </p:txBody>
      </p:sp>
      <p:sp>
        <p:nvSpPr>
          <p:cNvPr id="8" name="Flowchart: Process 7"/>
          <p:cNvSpPr/>
          <p:nvPr/>
        </p:nvSpPr>
        <p:spPr bwMode="auto">
          <a:xfrm>
            <a:off x="5545138" y="5403850"/>
            <a:ext cx="3219450" cy="1454150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600" dirty="0">
              <a:latin typeface="Comic Sans MS" pitchFamily="66" charset="0"/>
            </a:endParaRPr>
          </a:p>
        </p:txBody>
      </p:sp>
      <p:sp>
        <p:nvSpPr>
          <p:cNvPr id="9" name="Flowchart: Process 8"/>
          <p:cNvSpPr/>
          <p:nvPr/>
        </p:nvSpPr>
        <p:spPr bwMode="auto">
          <a:xfrm>
            <a:off x="0" y="5403850"/>
            <a:ext cx="2897188" cy="1454150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600" dirty="0">
              <a:latin typeface="Comic Sans MS" pitchFamily="66" charset="0"/>
            </a:endParaRPr>
          </a:p>
        </p:txBody>
      </p:sp>
      <p:sp>
        <p:nvSpPr>
          <p:cNvPr id="10" name="Flowchart: Process 9"/>
          <p:cNvSpPr/>
          <p:nvPr/>
        </p:nvSpPr>
        <p:spPr bwMode="auto">
          <a:xfrm>
            <a:off x="0" y="3371850"/>
            <a:ext cx="1603375" cy="1306513"/>
          </a:xfrm>
          <a:prstGeom prst="flowChartProcess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1400" dirty="0">
              <a:latin typeface="Comic Sans MS" pitchFamily="66" charset="0"/>
            </a:endParaRPr>
          </a:p>
        </p:txBody>
      </p:sp>
      <p:sp>
        <p:nvSpPr>
          <p:cNvPr id="12298" name="Flowchart: Process 10"/>
          <p:cNvSpPr>
            <a:spLocks noChangeArrowheads="1"/>
          </p:cNvSpPr>
          <p:nvPr/>
        </p:nvSpPr>
        <p:spPr bwMode="auto">
          <a:xfrm>
            <a:off x="142875" y="249238"/>
            <a:ext cx="3159125" cy="2363787"/>
          </a:xfrm>
          <a:prstGeom prst="flowChartProcess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165</Words>
  <Application>Microsoft Office PowerPoint</Application>
  <PresentationFormat>On-screen Show (4:3)</PresentationFormat>
  <Paragraphs>23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Comic Sans MS</vt:lpstr>
      <vt:lpstr>Office Theme</vt:lpstr>
      <vt:lpstr>Gibb’s model of reflection (1988)</vt:lpstr>
      <vt:lpstr>Gibb’s model of reflection (1988)</vt:lpstr>
      <vt:lpstr>Gibb’s model of reflection (1988)</vt:lpstr>
      <vt:lpstr>Gibb’s model of reflection (1988)</vt:lpstr>
    </vt:vector>
  </TitlesOfParts>
  <Company>University of Northampton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Gibb’s model of reflection (1988)</dc:title>
  <dc:creator>Information Services</dc:creator>
  <cp:lastModifiedBy>James Underwood</cp:lastModifiedBy>
  <cp:revision>2</cp:revision>
  <dcterms:created xsi:type="dcterms:W3CDTF">2012-05-10T16:07:53Z</dcterms:created>
  <dcterms:modified xsi:type="dcterms:W3CDTF">2018-02-14T10:58:42Z</dcterms:modified>
</cp:coreProperties>
</file>