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04" r:id="rId1"/>
  </p:sldMasterIdLst>
  <p:notesMasterIdLst>
    <p:notesMasterId r:id="rId12"/>
  </p:notesMasterIdLst>
  <p:sldIdLst>
    <p:sldId id="262" r:id="rId2"/>
    <p:sldId id="263" r:id="rId3"/>
    <p:sldId id="264" r:id="rId4"/>
    <p:sldId id="265" r:id="rId5"/>
    <p:sldId id="266" r:id="rId6"/>
    <p:sldId id="269" r:id="rId7"/>
    <p:sldId id="273" r:id="rId8"/>
    <p:sldId id="272" r:id="rId9"/>
    <p:sldId id="271" r:id="rId10"/>
    <p:sldId id="274"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0705" autoAdjust="0"/>
  </p:normalViewPr>
  <p:slideViewPr>
    <p:cSldViewPr>
      <p:cViewPr varScale="1">
        <p:scale>
          <a:sx n="58" d="100"/>
          <a:sy n="58" d="100"/>
        </p:scale>
        <p:origin x="1746" y="6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D9C812B-78AA-458F-BAEA-EA10D9EF3B99}" type="doc">
      <dgm:prSet loTypeId="urn:microsoft.com/office/officeart/2005/8/layout/cycle3" loCatId="cycle" qsTypeId="urn:microsoft.com/office/officeart/2005/8/quickstyle/simple1" qsCatId="simple" csTypeId="urn:microsoft.com/office/officeart/2005/8/colors/colorful1#1" csCatId="colorful" phldr="1"/>
      <dgm:spPr/>
    </dgm:pt>
    <dgm:pt modelId="{463095B6-3963-4BC1-9781-FFA2138FF7B7}">
      <dgm:prSet custT="1"/>
      <dgm:spPr/>
      <dgm: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800" b="0" i="0" u="sng" strike="noStrike" cap="none" normalizeH="0" baseline="0" dirty="0">
              <a:ln/>
              <a:effectLst/>
              <a:latin typeface="Arial" charset="0"/>
              <a:cs typeface="Arial" charset="0"/>
            </a:rPr>
            <a:t> </a:t>
          </a:r>
          <a:r>
            <a:rPr kumimoji="0" lang="en-GB" sz="1600" b="1" i="0" u="sng" strike="noStrike" cap="none" normalizeH="0" baseline="0" dirty="0">
              <a:ln/>
              <a:effectLst/>
              <a:latin typeface="Verdana" pitchFamily="34" charset="0"/>
              <a:ea typeface="Verdana" pitchFamily="34" charset="0"/>
              <a:cs typeface="Verdana" pitchFamily="34" charset="0"/>
            </a:rPr>
            <a:t>Concrete experience</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1800" b="1" i="0" u="sng" strike="noStrike" cap="none" normalizeH="0" baseline="0" dirty="0">
            <a:ln/>
            <a:effectLst/>
            <a:latin typeface="Verdana" pitchFamily="34" charset="0"/>
            <a:ea typeface="Verdana" pitchFamily="34" charset="0"/>
            <a:cs typeface="Verdana" pitchFamily="34" charset="0"/>
          </a:endParaRPr>
        </a:p>
      </dgm:t>
    </dgm:pt>
    <dgm:pt modelId="{CBC8C485-F68C-437C-A23C-C5C0CA71D0C1}" type="parTrans" cxnId="{78A118BC-4162-4CB3-84AA-A0E921D385FC}">
      <dgm:prSet/>
      <dgm:spPr/>
      <dgm:t>
        <a:bodyPr/>
        <a:lstStyle/>
        <a:p>
          <a:endParaRPr lang="en-GB"/>
        </a:p>
      </dgm:t>
    </dgm:pt>
    <dgm:pt modelId="{474AC9F9-932C-4051-8B34-532B3A62E4EC}" type="sibTrans" cxnId="{78A118BC-4162-4CB3-84AA-A0E921D385FC}">
      <dgm:prSet/>
      <dgm:spPr/>
      <dgm:t>
        <a:bodyPr/>
        <a:lstStyle/>
        <a:p>
          <a:endParaRPr lang="en-GB"/>
        </a:p>
      </dgm:t>
    </dgm:pt>
    <dgm:pt modelId="{9BE25F8E-F528-46F4-A46B-D67B73F7E7DE}">
      <dgm:prSet custT="1"/>
      <dgm:spPr/>
      <dgm: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1" i="0" u="sng" strike="noStrike" cap="none" normalizeH="0" baseline="0" dirty="0">
              <a:ln/>
              <a:effectLst/>
              <a:latin typeface="Verdana" pitchFamily="34" charset="0"/>
              <a:ea typeface="Verdana" pitchFamily="34" charset="0"/>
              <a:cs typeface="Verdana" pitchFamily="34" charset="0"/>
            </a:rPr>
            <a:t>Reflective observation</a:t>
          </a:r>
        </a:p>
      </dgm:t>
    </dgm:pt>
    <dgm:pt modelId="{E0A91669-ADDD-4428-9897-AA04BAE95D6F}" type="parTrans" cxnId="{96D5255C-E5A4-456A-A069-4112FE929356}">
      <dgm:prSet/>
      <dgm:spPr/>
      <dgm:t>
        <a:bodyPr/>
        <a:lstStyle/>
        <a:p>
          <a:endParaRPr lang="en-GB"/>
        </a:p>
      </dgm:t>
    </dgm:pt>
    <dgm:pt modelId="{CB5C964B-EEA6-48EF-BEC7-CBBFBF441604}" type="sibTrans" cxnId="{96D5255C-E5A4-456A-A069-4112FE929356}">
      <dgm:prSet/>
      <dgm:spPr/>
      <dgm:t>
        <a:bodyPr/>
        <a:lstStyle/>
        <a:p>
          <a:endParaRPr lang="en-GB"/>
        </a:p>
      </dgm:t>
    </dgm:pt>
    <dgm:pt modelId="{F4B55BD5-E452-468E-B2E9-3B17125EE14B}">
      <dgm:prSet custT="1"/>
      <dgm:spPr/>
      <dgm:t>
        <a:bodyPr/>
        <a:lstStyle/>
        <a:p>
          <a:endParaRPr lang="en-GB" sz="1200" b="1" i="0" u="sng" dirty="0">
            <a:latin typeface="Verdana" pitchFamily="34" charset="0"/>
            <a:ea typeface="Verdana" pitchFamily="34" charset="0"/>
            <a:cs typeface="Verdana" pitchFamily="34" charset="0"/>
          </a:endParaRPr>
        </a:p>
        <a:p>
          <a:r>
            <a:rPr lang="en-GB" sz="1600" b="1" i="0" u="sng" dirty="0">
              <a:latin typeface="Verdana" pitchFamily="34" charset="0"/>
              <a:ea typeface="Verdana" pitchFamily="34" charset="0"/>
              <a:cs typeface="Verdana" pitchFamily="34" charset="0"/>
            </a:rPr>
            <a:t>Abstract conceptualisation</a:t>
          </a:r>
        </a:p>
        <a:p>
          <a:endParaRPr lang="en-GB" sz="1200" b="1" i="0" u="sng" dirty="0">
            <a:latin typeface="Verdana" pitchFamily="34" charset="0"/>
            <a:ea typeface="Verdana" pitchFamily="34" charset="0"/>
            <a:cs typeface="Verdana"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b="0" i="0" u="none" strike="noStrike" cap="none" normalizeH="0" baseline="0" dirty="0">
            <a:ln/>
            <a:effectLst/>
            <a:latin typeface="Arial" charset="0"/>
            <a:cs typeface="Arial" charset="0"/>
          </a:endParaRPr>
        </a:p>
      </dgm:t>
    </dgm:pt>
    <dgm:pt modelId="{02F4C55F-67B0-4518-8CE7-2408EC07F4EC}" type="parTrans" cxnId="{22DA05D9-CB88-44CC-BC1E-8302B93130E9}">
      <dgm:prSet/>
      <dgm:spPr/>
      <dgm:t>
        <a:bodyPr/>
        <a:lstStyle/>
        <a:p>
          <a:endParaRPr lang="en-GB"/>
        </a:p>
      </dgm:t>
    </dgm:pt>
    <dgm:pt modelId="{826BA605-6DBB-4371-A3CF-71320C1AE037}" type="sibTrans" cxnId="{22DA05D9-CB88-44CC-BC1E-8302B93130E9}">
      <dgm:prSet/>
      <dgm:spPr/>
      <dgm:t>
        <a:bodyPr/>
        <a:lstStyle/>
        <a:p>
          <a:endParaRPr lang="en-GB"/>
        </a:p>
      </dgm:t>
    </dgm:pt>
    <dgm:pt modelId="{C1786D0F-FC5E-470E-90A9-C54E10D06179}">
      <dgm:prSet custT="1"/>
      <dgm:spPr>
        <a:solidFill>
          <a:schemeClr val="accent6">
            <a:lumMod val="60000"/>
            <a:lumOff val="40000"/>
          </a:schemeClr>
        </a:solidFill>
      </dgm:spPr>
      <dgm: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1" i="0" u="sng" strike="noStrike" cap="none" normalizeH="0" baseline="0" dirty="0">
              <a:ln/>
              <a:effectLst/>
              <a:latin typeface="Verdana" pitchFamily="34" charset="0"/>
              <a:ea typeface="Verdana" pitchFamily="34" charset="0"/>
              <a:cs typeface="Verdana" pitchFamily="34" charset="0"/>
            </a:rPr>
            <a:t>Active Experimentation</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1200" b="1" i="0" u="sng" strike="noStrike" cap="none" normalizeH="0" baseline="0" dirty="0">
            <a:ln/>
            <a:effectLst/>
            <a:latin typeface="Verdana" pitchFamily="34" charset="0"/>
            <a:ea typeface="Verdana" pitchFamily="34" charset="0"/>
            <a:cs typeface="Verdana" pitchFamily="34" charset="0"/>
          </a:endParaRPr>
        </a:p>
      </dgm:t>
    </dgm:pt>
    <dgm:pt modelId="{0EB7194B-D73B-4DA1-ADAA-7C9354F722EB}" type="parTrans" cxnId="{7AE967AA-58E7-4661-8B9F-0D180E612C70}">
      <dgm:prSet/>
      <dgm:spPr/>
      <dgm:t>
        <a:bodyPr/>
        <a:lstStyle/>
        <a:p>
          <a:endParaRPr lang="en-GB"/>
        </a:p>
      </dgm:t>
    </dgm:pt>
    <dgm:pt modelId="{69B3DA29-DF95-4918-886E-CA5B4B5DF5ED}" type="sibTrans" cxnId="{7AE967AA-58E7-4661-8B9F-0D180E612C70}">
      <dgm:prSet/>
      <dgm:spPr/>
      <dgm:t>
        <a:bodyPr/>
        <a:lstStyle/>
        <a:p>
          <a:endParaRPr lang="en-GB"/>
        </a:p>
      </dgm:t>
    </dgm:pt>
    <dgm:pt modelId="{49BFA196-F19F-4B9F-A88A-8070A6835A78}" type="pres">
      <dgm:prSet presAssocID="{8D9C812B-78AA-458F-BAEA-EA10D9EF3B99}" presName="Name0" presStyleCnt="0">
        <dgm:presLayoutVars>
          <dgm:dir/>
          <dgm:resizeHandles val="exact"/>
        </dgm:presLayoutVars>
      </dgm:prSet>
      <dgm:spPr/>
    </dgm:pt>
    <dgm:pt modelId="{5C735CC8-0B08-4AA4-9E5C-E953C988DA44}" type="pres">
      <dgm:prSet presAssocID="{8D9C812B-78AA-458F-BAEA-EA10D9EF3B99}" presName="cycle" presStyleCnt="0"/>
      <dgm:spPr/>
    </dgm:pt>
    <dgm:pt modelId="{0BE27051-EE35-4F44-B2FD-47AF291B8D61}" type="pres">
      <dgm:prSet presAssocID="{463095B6-3963-4BC1-9781-FFA2138FF7B7}" presName="nodeFirstNode" presStyleLbl="node1" presStyleIdx="0" presStyleCnt="4">
        <dgm:presLayoutVars>
          <dgm:bulletEnabled val="1"/>
        </dgm:presLayoutVars>
      </dgm:prSet>
      <dgm:spPr/>
    </dgm:pt>
    <dgm:pt modelId="{7352169B-4B6E-41DA-A9B6-20C4D6EC1057}" type="pres">
      <dgm:prSet presAssocID="{474AC9F9-932C-4051-8B34-532B3A62E4EC}" presName="sibTransFirstNode" presStyleLbl="bgShp" presStyleIdx="0" presStyleCnt="1"/>
      <dgm:spPr/>
    </dgm:pt>
    <dgm:pt modelId="{DE1C6CF9-8CB9-4408-A88E-4D031BB193D1}" type="pres">
      <dgm:prSet presAssocID="{9BE25F8E-F528-46F4-A46B-D67B73F7E7DE}" presName="nodeFollowingNodes" presStyleLbl="node1" presStyleIdx="1" presStyleCnt="4" custRadScaleRad="190938" custRadScaleInc="-3645">
        <dgm:presLayoutVars>
          <dgm:bulletEnabled val="1"/>
        </dgm:presLayoutVars>
      </dgm:prSet>
      <dgm:spPr/>
    </dgm:pt>
    <dgm:pt modelId="{15F1C433-C193-4C60-9799-125E4ADBDD97}" type="pres">
      <dgm:prSet presAssocID="{F4B55BD5-E452-468E-B2E9-3B17125EE14B}" presName="nodeFollowingNodes" presStyleLbl="node1" presStyleIdx="2" presStyleCnt="4" custScaleX="119873" custRadScaleRad="99141" custRadScaleInc="-9805">
        <dgm:presLayoutVars>
          <dgm:bulletEnabled val="1"/>
        </dgm:presLayoutVars>
      </dgm:prSet>
      <dgm:spPr/>
    </dgm:pt>
    <dgm:pt modelId="{1B1224F7-498F-4BE7-9C64-1861900D2DAD}" type="pres">
      <dgm:prSet presAssocID="{C1786D0F-FC5E-470E-90A9-C54E10D06179}" presName="nodeFollowingNodes" presStyleLbl="node1" presStyleIdx="3" presStyleCnt="4" custRadScaleRad="184245" custRadScaleInc="1205">
        <dgm:presLayoutVars>
          <dgm:bulletEnabled val="1"/>
        </dgm:presLayoutVars>
      </dgm:prSet>
      <dgm:spPr/>
    </dgm:pt>
  </dgm:ptLst>
  <dgm:cxnLst>
    <dgm:cxn modelId="{49FCD209-BF11-4E1F-B4E4-DDA03D54DC3E}" type="presOf" srcId="{9BE25F8E-F528-46F4-A46B-D67B73F7E7DE}" destId="{DE1C6CF9-8CB9-4408-A88E-4D031BB193D1}" srcOrd="0" destOrd="0" presId="urn:microsoft.com/office/officeart/2005/8/layout/cycle3"/>
    <dgm:cxn modelId="{2C3BA515-AEA6-49F2-B072-8E9EC1006838}" type="presOf" srcId="{474AC9F9-932C-4051-8B34-532B3A62E4EC}" destId="{7352169B-4B6E-41DA-A9B6-20C4D6EC1057}" srcOrd="0" destOrd="0" presId="urn:microsoft.com/office/officeart/2005/8/layout/cycle3"/>
    <dgm:cxn modelId="{B1C60818-E9F1-4E03-A6FD-3F71486F0168}" type="presOf" srcId="{F4B55BD5-E452-468E-B2E9-3B17125EE14B}" destId="{15F1C433-C193-4C60-9799-125E4ADBDD97}" srcOrd="0" destOrd="0" presId="urn:microsoft.com/office/officeart/2005/8/layout/cycle3"/>
    <dgm:cxn modelId="{96D5255C-E5A4-456A-A069-4112FE929356}" srcId="{8D9C812B-78AA-458F-BAEA-EA10D9EF3B99}" destId="{9BE25F8E-F528-46F4-A46B-D67B73F7E7DE}" srcOrd="1" destOrd="0" parTransId="{E0A91669-ADDD-4428-9897-AA04BAE95D6F}" sibTransId="{CB5C964B-EEA6-48EF-BEC7-CBBFBF441604}"/>
    <dgm:cxn modelId="{B2E38252-FE5F-456C-BD3A-6AA003E144B8}" type="presOf" srcId="{463095B6-3963-4BC1-9781-FFA2138FF7B7}" destId="{0BE27051-EE35-4F44-B2FD-47AF291B8D61}" srcOrd="0" destOrd="0" presId="urn:microsoft.com/office/officeart/2005/8/layout/cycle3"/>
    <dgm:cxn modelId="{7AE967AA-58E7-4661-8B9F-0D180E612C70}" srcId="{8D9C812B-78AA-458F-BAEA-EA10D9EF3B99}" destId="{C1786D0F-FC5E-470E-90A9-C54E10D06179}" srcOrd="3" destOrd="0" parTransId="{0EB7194B-D73B-4DA1-ADAA-7C9354F722EB}" sibTransId="{69B3DA29-DF95-4918-886E-CA5B4B5DF5ED}"/>
    <dgm:cxn modelId="{78A118BC-4162-4CB3-84AA-A0E921D385FC}" srcId="{8D9C812B-78AA-458F-BAEA-EA10D9EF3B99}" destId="{463095B6-3963-4BC1-9781-FFA2138FF7B7}" srcOrd="0" destOrd="0" parTransId="{CBC8C485-F68C-437C-A23C-C5C0CA71D0C1}" sibTransId="{474AC9F9-932C-4051-8B34-532B3A62E4EC}"/>
    <dgm:cxn modelId="{AC2604CB-2FDF-475F-8528-12F829BF0C85}" type="presOf" srcId="{8D9C812B-78AA-458F-BAEA-EA10D9EF3B99}" destId="{49BFA196-F19F-4B9F-A88A-8070A6835A78}" srcOrd="0" destOrd="0" presId="urn:microsoft.com/office/officeart/2005/8/layout/cycle3"/>
    <dgm:cxn modelId="{22DA05D9-CB88-44CC-BC1E-8302B93130E9}" srcId="{8D9C812B-78AA-458F-BAEA-EA10D9EF3B99}" destId="{F4B55BD5-E452-468E-B2E9-3B17125EE14B}" srcOrd="2" destOrd="0" parTransId="{02F4C55F-67B0-4518-8CE7-2408EC07F4EC}" sibTransId="{826BA605-6DBB-4371-A3CF-71320C1AE037}"/>
    <dgm:cxn modelId="{F15204F5-C7C2-4E6E-804D-F35EEF314570}" type="presOf" srcId="{C1786D0F-FC5E-470E-90A9-C54E10D06179}" destId="{1B1224F7-498F-4BE7-9C64-1861900D2DAD}" srcOrd="0" destOrd="0" presId="urn:microsoft.com/office/officeart/2005/8/layout/cycle3"/>
    <dgm:cxn modelId="{3BE9B366-D82C-453E-ABA2-665944A772DB}" type="presParOf" srcId="{49BFA196-F19F-4B9F-A88A-8070A6835A78}" destId="{5C735CC8-0B08-4AA4-9E5C-E953C988DA44}" srcOrd="0" destOrd="0" presId="urn:microsoft.com/office/officeart/2005/8/layout/cycle3"/>
    <dgm:cxn modelId="{2327CF28-94A9-4978-B85F-A26A676599F4}" type="presParOf" srcId="{5C735CC8-0B08-4AA4-9E5C-E953C988DA44}" destId="{0BE27051-EE35-4F44-B2FD-47AF291B8D61}" srcOrd="0" destOrd="0" presId="urn:microsoft.com/office/officeart/2005/8/layout/cycle3"/>
    <dgm:cxn modelId="{F1283BD9-0030-4EA4-98AD-3DBD16FC2751}" type="presParOf" srcId="{5C735CC8-0B08-4AA4-9E5C-E953C988DA44}" destId="{7352169B-4B6E-41DA-A9B6-20C4D6EC1057}" srcOrd="1" destOrd="0" presId="urn:microsoft.com/office/officeart/2005/8/layout/cycle3"/>
    <dgm:cxn modelId="{D67332C4-C501-4D1C-863D-C58F534C80ED}" type="presParOf" srcId="{5C735CC8-0B08-4AA4-9E5C-E953C988DA44}" destId="{DE1C6CF9-8CB9-4408-A88E-4D031BB193D1}" srcOrd="2" destOrd="0" presId="urn:microsoft.com/office/officeart/2005/8/layout/cycle3"/>
    <dgm:cxn modelId="{BF081541-B33D-4095-9FF1-D1C823CF0790}" type="presParOf" srcId="{5C735CC8-0B08-4AA4-9E5C-E953C988DA44}" destId="{15F1C433-C193-4C60-9799-125E4ADBDD97}" srcOrd="3" destOrd="0" presId="urn:microsoft.com/office/officeart/2005/8/layout/cycle3"/>
    <dgm:cxn modelId="{CEF77429-E86B-4865-973B-FFBDD3B13005}" type="presParOf" srcId="{5C735CC8-0B08-4AA4-9E5C-E953C988DA44}" destId="{1B1224F7-498F-4BE7-9C64-1861900D2DAD}" srcOrd="4" destOrd="0" presId="urn:microsoft.com/office/officeart/2005/8/layout/cycle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352169B-4B6E-41DA-A9B6-20C4D6EC1057}">
      <dsp:nvSpPr>
        <dsp:cNvPr id="0" name=""/>
        <dsp:cNvSpPr/>
      </dsp:nvSpPr>
      <dsp:spPr>
        <a:xfrm>
          <a:off x="1703790" y="-71658"/>
          <a:ext cx="3369456" cy="3369456"/>
        </a:xfrm>
        <a:prstGeom prst="circularArrow">
          <a:avLst>
            <a:gd name="adj1" fmla="val 4668"/>
            <a:gd name="adj2" fmla="val 272909"/>
            <a:gd name="adj3" fmla="val 12952773"/>
            <a:gd name="adj4" fmla="val 17948619"/>
            <a:gd name="adj5" fmla="val 4847"/>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BE27051-EE35-4F44-B2FD-47AF291B8D61}">
      <dsp:nvSpPr>
        <dsp:cNvPr id="0" name=""/>
        <dsp:cNvSpPr/>
      </dsp:nvSpPr>
      <dsp:spPr>
        <a:xfrm>
          <a:off x="2301479" y="809"/>
          <a:ext cx="2174078" cy="1087039"/>
        </a:xfrm>
        <a:prstGeom prst="round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800" b="0" i="0" u="sng" strike="noStrike" kern="1200" cap="none" normalizeH="0" baseline="0" dirty="0">
              <a:ln/>
              <a:effectLst/>
              <a:latin typeface="Arial" charset="0"/>
              <a:cs typeface="Arial" charset="0"/>
            </a:rPr>
            <a:t> </a:t>
          </a:r>
          <a:r>
            <a:rPr kumimoji="0" lang="en-GB" sz="1600" b="1" i="0" u="sng" strike="noStrike" kern="1200" cap="none" normalizeH="0" baseline="0" dirty="0">
              <a:ln/>
              <a:effectLst/>
              <a:latin typeface="Verdana" pitchFamily="34" charset="0"/>
              <a:ea typeface="Verdana" pitchFamily="34" charset="0"/>
              <a:cs typeface="Verdana" pitchFamily="34" charset="0"/>
            </a:rPr>
            <a:t>Concrete experience</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1800" b="1" i="0" u="sng" strike="noStrike" kern="1200" cap="none" normalizeH="0" baseline="0" dirty="0">
            <a:ln/>
            <a:effectLst/>
            <a:latin typeface="Verdana" pitchFamily="34" charset="0"/>
            <a:ea typeface="Verdana" pitchFamily="34" charset="0"/>
            <a:cs typeface="Verdana" pitchFamily="34" charset="0"/>
          </a:endParaRPr>
        </a:p>
      </dsp:txBody>
      <dsp:txXfrm>
        <a:off x="2354544" y="53874"/>
        <a:ext cx="2067948" cy="980909"/>
      </dsp:txXfrm>
    </dsp:sp>
    <dsp:sp modelId="{DE1C6CF9-8CB9-4408-A88E-4D031BB193D1}">
      <dsp:nvSpPr>
        <dsp:cNvPr id="0" name=""/>
        <dsp:cNvSpPr/>
      </dsp:nvSpPr>
      <dsp:spPr>
        <a:xfrm>
          <a:off x="4602958" y="1104892"/>
          <a:ext cx="2174078" cy="1087039"/>
        </a:xfrm>
        <a:prstGeom prst="roundRect">
          <a:avLst/>
        </a:prstGeom>
        <a:solidFill>
          <a:schemeClr val="accent3">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1" i="0" u="sng" strike="noStrike" kern="1200" cap="none" normalizeH="0" baseline="0" dirty="0">
              <a:ln/>
              <a:effectLst/>
              <a:latin typeface="Verdana" pitchFamily="34" charset="0"/>
              <a:ea typeface="Verdana" pitchFamily="34" charset="0"/>
              <a:cs typeface="Verdana" pitchFamily="34" charset="0"/>
            </a:rPr>
            <a:t>Reflective observation</a:t>
          </a:r>
        </a:p>
      </dsp:txBody>
      <dsp:txXfrm>
        <a:off x="4656023" y="1157957"/>
        <a:ext cx="2067948" cy="980909"/>
      </dsp:txXfrm>
    </dsp:sp>
    <dsp:sp modelId="{15F1C433-C193-4C60-9799-125E4ADBDD97}">
      <dsp:nvSpPr>
        <dsp:cNvPr id="0" name=""/>
        <dsp:cNvSpPr/>
      </dsp:nvSpPr>
      <dsp:spPr>
        <a:xfrm>
          <a:off x="2232868" y="2401040"/>
          <a:ext cx="2606133" cy="1087039"/>
        </a:xfrm>
        <a:prstGeom prst="roundRect">
          <a:avLst/>
        </a:prstGeom>
        <a:solidFill>
          <a:schemeClr val="accent4">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a:spcBef>
              <a:spcPct val="0"/>
            </a:spcBef>
            <a:buNone/>
          </a:pPr>
          <a:endParaRPr lang="en-GB" sz="1200" b="1" i="0" u="sng" kern="1200" dirty="0">
            <a:latin typeface="Verdana" pitchFamily="34" charset="0"/>
            <a:ea typeface="Verdana" pitchFamily="34" charset="0"/>
            <a:cs typeface="Verdana" pitchFamily="34" charset="0"/>
          </a:endParaRPr>
        </a:p>
        <a:p>
          <a:pPr>
            <a:spcBef>
              <a:spcPct val="0"/>
            </a:spcBef>
            <a:buNone/>
          </a:pPr>
          <a:r>
            <a:rPr lang="en-GB" sz="1600" b="1" i="0" u="sng" kern="1200" dirty="0">
              <a:latin typeface="Verdana" pitchFamily="34" charset="0"/>
              <a:ea typeface="Verdana" pitchFamily="34" charset="0"/>
              <a:cs typeface="Verdana" pitchFamily="34" charset="0"/>
            </a:rPr>
            <a:t>Abstract conceptualisation</a:t>
          </a:r>
        </a:p>
        <a:p>
          <a:pPr>
            <a:spcBef>
              <a:spcPct val="0"/>
            </a:spcBef>
            <a:buNone/>
          </a:pPr>
          <a:endParaRPr lang="en-GB" sz="1200" b="1" i="0" u="sng" kern="1200" dirty="0">
            <a:latin typeface="Verdana" pitchFamily="34" charset="0"/>
            <a:ea typeface="Verdana" pitchFamily="34" charset="0"/>
            <a:cs typeface="Verdana"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b="0" i="0" u="none" strike="noStrike" kern="1200" cap="none" normalizeH="0" baseline="0" dirty="0">
            <a:ln/>
            <a:effectLst/>
            <a:latin typeface="Arial" charset="0"/>
            <a:cs typeface="Arial" charset="0"/>
          </a:endParaRPr>
        </a:p>
      </dsp:txBody>
      <dsp:txXfrm>
        <a:off x="2285933" y="2454105"/>
        <a:ext cx="2500003" cy="980909"/>
      </dsp:txXfrm>
    </dsp:sp>
    <dsp:sp modelId="{1B1224F7-498F-4BE7-9C64-1861900D2DAD}">
      <dsp:nvSpPr>
        <dsp:cNvPr id="0" name=""/>
        <dsp:cNvSpPr/>
      </dsp:nvSpPr>
      <dsp:spPr>
        <a:xfrm>
          <a:off x="72630" y="1176914"/>
          <a:ext cx="2174078" cy="1087039"/>
        </a:xfrm>
        <a:prstGeom prst="roundRect">
          <a:avLst/>
        </a:prstGeom>
        <a:solidFill>
          <a:schemeClr val="accent6">
            <a:lumMod val="60000"/>
            <a:lumOff val="4000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1" i="0" u="sng" strike="noStrike" kern="1200" cap="none" normalizeH="0" baseline="0" dirty="0">
              <a:ln/>
              <a:effectLst/>
              <a:latin typeface="Verdana" pitchFamily="34" charset="0"/>
              <a:ea typeface="Verdana" pitchFamily="34" charset="0"/>
              <a:cs typeface="Verdana" pitchFamily="34" charset="0"/>
            </a:rPr>
            <a:t>Active Experimentation</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1200" b="1" i="0" u="sng" strike="noStrike" kern="1200" cap="none" normalizeH="0" baseline="0" dirty="0">
            <a:ln/>
            <a:effectLst/>
            <a:latin typeface="Verdana" pitchFamily="34" charset="0"/>
            <a:ea typeface="Verdana" pitchFamily="34" charset="0"/>
            <a:cs typeface="Verdana" pitchFamily="34" charset="0"/>
          </a:endParaRPr>
        </a:p>
      </dsp:txBody>
      <dsp:txXfrm>
        <a:off x="125695" y="1229979"/>
        <a:ext cx="2067948" cy="980909"/>
      </dsp:txXfrm>
    </dsp:sp>
  </dsp:spTree>
</dsp:drawing>
</file>

<file path=ppt/diagrams/layout1.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AF969E2-572E-4818-8047-C949507D8690}" type="datetimeFigureOut">
              <a:rPr lang="en-GB" smtClean="0"/>
              <a:t>14/02/2018</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BF2594F-1124-461B-B9E5-42D58D9C5B2A}" type="slidenum">
              <a:rPr lang="en-GB" smtClean="0"/>
              <a:t>‹#›</a:t>
            </a:fld>
            <a:endParaRPr lang="en-GB"/>
          </a:p>
        </p:txBody>
      </p:sp>
    </p:spTree>
    <p:extLst>
      <p:ext uri="{BB962C8B-B14F-4D97-AF65-F5344CB8AC3E}">
        <p14:creationId xmlns:p14="http://schemas.microsoft.com/office/powerpoint/2010/main" val="21358555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You will notice that both of the assignments</a:t>
            </a:r>
            <a:r>
              <a:rPr lang="en-GB" baseline="0" dirty="0"/>
              <a:t> have the phrase critical reflection, so this part of the presentation will focus on providing you with a starting point for finding out about this concept – which is considered to be a key aspect of being a teacher. We will be thinking about you personally critically reflecting on your own learning but we will also suggest that there is power in reflecting with others, collaborative reflection and you may find information from </a:t>
            </a:r>
            <a:r>
              <a:rPr lang="en-GB" dirty="0"/>
              <a:t>Roger Greenaway who has lots of ideas to support reflective practice - </a:t>
            </a:r>
            <a:r>
              <a:rPr lang="en-GB" dirty="0" err="1"/>
              <a:t>google</a:t>
            </a:r>
            <a:r>
              <a:rPr lang="en-GB" dirty="0"/>
              <a:t>.</a:t>
            </a:r>
          </a:p>
          <a:p>
            <a:endParaRPr lang="en-GB" dirty="0"/>
          </a:p>
        </p:txBody>
      </p:sp>
      <p:sp>
        <p:nvSpPr>
          <p:cNvPr id="4" name="Slide Number Placeholder 3"/>
          <p:cNvSpPr>
            <a:spLocks noGrp="1"/>
          </p:cNvSpPr>
          <p:nvPr>
            <p:ph type="sldNum" sz="quarter" idx="10"/>
          </p:nvPr>
        </p:nvSpPr>
        <p:spPr/>
        <p:txBody>
          <a:bodyPr/>
          <a:lstStyle/>
          <a:p>
            <a:fld id="{3BF2594F-1124-461B-B9E5-42D58D9C5B2A}" type="slidenum">
              <a:rPr lang="en-GB" smtClean="0"/>
              <a:t>1</a:t>
            </a:fld>
            <a:endParaRPr lang="en-GB"/>
          </a:p>
        </p:txBody>
      </p:sp>
    </p:spTree>
    <p:extLst>
      <p:ext uri="{BB962C8B-B14F-4D97-AF65-F5344CB8AC3E}">
        <p14:creationId xmlns:p14="http://schemas.microsoft.com/office/powerpoint/2010/main" val="38700650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 model starts with the idea that something happened or</a:t>
            </a:r>
            <a:r>
              <a:rPr lang="en-GB" baseline="0" dirty="0"/>
              <a:t> something was heard or read, it was a concrete experience. Gibbs suggested that the first part of reflection is to describe the event, and then to consider how you felt about it, consider what you were thinking and feeling. The next part of the model considers that you need to then unpick what was good and bad about the event, you are being to select aspects of the event and evaluating the impact of this. The next section is about making sense of your evaluation, if something is good or bad, then you need to say why do you feel that, what is making you feel that way. This part of the model suggests that you need to compare your personal feelings and evaluations with other sources of knowledge, different perspectives. As you move into the next stage of the model, you think what could you have done as well, or differently in response to the event. This may be because you decide something needs to be changed so the final part of the model is planning what to do if the same or similar event occurred again. </a:t>
            </a:r>
            <a:endParaRPr lang="en-GB" dirty="0"/>
          </a:p>
        </p:txBody>
      </p:sp>
      <p:sp>
        <p:nvSpPr>
          <p:cNvPr id="4" name="Slide Number Placeholder 3"/>
          <p:cNvSpPr>
            <a:spLocks noGrp="1"/>
          </p:cNvSpPr>
          <p:nvPr>
            <p:ph type="sldNum" sz="quarter" idx="10"/>
          </p:nvPr>
        </p:nvSpPr>
        <p:spPr/>
        <p:txBody>
          <a:bodyPr/>
          <a:lstStyle/>
          <a:p>
            <a:fld id="{3BF2594F-1124-461B-B9E5-42D58D9C5B2A}" type="slidenum">
              <a:rPr lang="en-GB" smtClean="0"/>
              <a:t>4</a:t>
            </a:fld>
            <a:endParaRPr lang="en-GB"/>
          </a:p>
        </p:txBody>
      </p:sp>
    </p:spTree>
    <p:extLst>
      <p:ext uri="{BB962C8B-B14F-4D97-AF65-F5344CB8AC3E}">
        <p14:creationId xmlns:p14="http://schemas.microsoft.com/office/powerpoint/2010/main" val="40460232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000" b="0" i="0" u="none" strike="noStrike" cap="none" normalizeH="0" baseline="0" dirty="0">
                <a:ln/>
                <a:effectLst/>
                <a:latin typeface="Arial" charset="0"/>
                <a:cs typeface="Arial" charset="0"/>
              </a:rPr>
              <a:t>This model, is another model to support the systematic way that you can critically reflect on an event.</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2000" b="0" i="0" u="sng" strike="noStrike" cap="none" normalizeH="0" baseline="0" dirty="0">
              <a:ln/>
              <a:effectLst/>
              <a:latin typeface="Arial" charset="0"/>
              <a:ea typeface="Verdana" pitchFamily="34" charset="0"/>
              <a:cs typeface="Arial"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2000" b="1" i="0" u="sng" strike="noStrike" cap="none" normalizeH="0" baseline="0" dirty="0">
                <a:ln/>
                <a:effectLst/>
                <a:latin typeface="Verdana" pitchFamily="34" charset="0"/>
                <a:ea typeface="Verdana" pitchFamily="34" charset="0"/>
                <a:cs typeface="Verdana" pitchFamily="34" charset="0"/>
              </a:rPr>
              <a:t>Concrete experience</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2000" b="0" i="0" u="none" strike="noStrike" cap="none" normalizeH="0" baseline="0" dirty="0">
                <a:ln/>
                <a:effectLst/>
                <a:latin typeface="Verdana" pitchFamily="34" charset="0"/>
                <a:ea typeface="Verdana" pitchFamily="34" charset="0"/>
                <a:cs typeface="Verdana" pitchFamily="34" charset="0"/>
              </a:rPr>
              <a:t>Could be any practice/management experience</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2000" b="0" i="0" u="none" strike="noStrike" cap="none" normalizeH="0" baseline="0" dirty="0">
                <a:ln/>
                <a:effectLst/>
                <a:latin typeface="Verdana" pitchFamily="34" charset="0"/>
                <a:ea typeface="Verdana" pitchFamily="34" charset="0"/>
                <a:cs typeface="Verdana" pitchFamily="34" charset="0"/>
              </a:rPr>
              <a:t> </a:t>
            </a:r>
            <a:endParaRPr kumimoji="0" lang="en-US" sz="2000" b="0" i="0" u="none" strike="noStrike" cap="none" normalizeH="0" baseline="0" dirty="0">
              <a:ln/>
              <a:effectLst/>
              <a:latin typeface="Verdana" pitchFamily="34" charset="0"/>
              <a:ea typeface="Verdana" pitchFamily="34" charset="0"/>
              <a:cs typeface="Verdana"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b="1" i="0" u="sng" strike="noStrike" cap="none" normalizeH="0" baseline="0" dirty="0">
                <a:ln/>
                <a:effectLst/>
                <a:latin typeface="Verdana" pitchFamily="34" charset="0"/>
                <a:ea typeface="Verdana" pitchFamily="34" charset="0"/>
                <a:cs typeface="Verdana" pitchFamily="34" charset="0"/>
              </a:rPr>
              <a:t>Reflective observation</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b="0" i="0" u="none" strike="noStrike" cap="none" normalizeH="0" baseline="0" dirty="0">
                <a:ln/>
                <a:effectLst/>
                <a:latin typeface="Verdana" pitchFamily="34" charset="0"/>
                <a:ea typeface="Verdana" pitchFamily="34" charset="0"/>
                <a:cs typeface="Verdana" pitchFamily="34" charset="0"/>
              </a:rPr>
              <a:t>Reflecting back on the experience - writing down immediate thoughts</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b="0" i="0" u="none" strike="noStrike" cap="none" normalizeH="0" baseline="0" dirty="0">
                <a:ln/>
                <a:effectLst/>
                <a:latin typeface="Verdana" pitchFamily="34" charset="0"/>
                <a:ea typeface="Verdana" pitchFamily="34" charset="0"/>
                <a:cs typeface="Verdana" pitchFamily="34" charset="0"/>
              </a:rPr>
              <a:t>Concerns, ideas, asking yourself how? Why? What was happening? </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b="0" i="0" u="none" strike="noStrike" cap="none" normalizeH="0" baseline="0" dirty="0">
                <a:ln/>
                <a:effectLst/>
                <a:latin typeface="Verdana" pitchFamily="34" charset="0"/>
                <a:ea typeface="Verdana" pitchFamily="34" charset="0"/>
                <a:cs typeface="Verdana" pitchFamily="34" charset="0"/>
              </a:rPr>
              <a:t>Discussion with colleagues</a:t>
            </a:r>
            <a:endParaRPr kumimoji="0" lang="en-US" b="0" i="0" u="none" strike="noStrike" cap="none" normalizeH="0" baseline="0" dirty="0">
              <a:ln/>
              <a:effectLst/>
              <a:latin typeface="Verdana" pitchFamily="34" charset="0"/>
              <a:ea typeface="Verdana" pitchFamily="34" charset="0"/>
              <a:cs typeface="Verdana" pitchFamily="34" charset="0"/>
            </a:endParaRPr>
          </a:p>
          <a:p>
            <a:endParaRPr lang="en-GB" dirty="0"/>
          </a:p>
          <a:p>
            <a:pPr lvl="0"/>
            <a:r>
              <a:rPr lang="en-GB" sz="2000" b="1" i="0" u="sng" dirty="0">
                <a:latin typeface="Verdana" pitchFamily="34" charset="0"/>
                <a:ea typeface="Verdana" pitchFamily="34" charset="0"/>
                <a:cs typeface="Verdana" pitchFamily="34" charset="0"/>
              </a:rPr>
              <a:t>Abstract conceptualisation</a:t>
            </a:r>
          </a:p>
          <a:p>
            <a:pPr lvl="0"/>
            <a:r>
              <a:rPr lang="en-GB" sz="1200" b="0" i="0" dirty="0">
                <a:latin typeface="Verdana" pitchFamily="34" charset="0"/>
                <a:ea typeface="Verdana" pitchFamily="34" charset="0"/>
                <a:cs typeface="Verdana" pitchFamily="34" charset="0"/>
              </a:rPr>
              <a:t>Consult theories/ research/ policy/ practice  standards/ explore possible explanations using theory/models. </a:t>
            </a:r>
          </a:p>
          <a:p>
            <a:pPr lvl="0"/>
            <a:r>
              <a:rPr lang="en-GB" sz="1200" b="0" i="0" dirty="0">
                <a:latin typeface="Verdana" pitchFamily="34" charset="0"/>
                <a:ea typeface="Verdana" pitchFamily="34" charset="0"/>
                <a:cs typeface="Verdana" pitchFamily="34" charset="0"/>
              </a:rPr>
              <a:t>Link theory to practice</a:t>
            </a:r>
          </a:p>
          <a:p>
            <a:pPr lvl="0"/>
            <a:r>
              <a:rPr lang="en-GB" sz="1200" b="0" i="0" dirty="0">
                <a:latin typeface="Verdana" pitchFamily="34" charset="0"/>
                <a:ea typeface="Verdana" pitchFamily="34" charset="0"/>
                <a:cs typeface="Verdana" pitchFamily="34" charset="0"/>
              </a:rPr>
              <a:t>Analyse experience in the light of </a:t>
            </a:r>
            <a:r>
              <a:rPr lang="en-GB" sz="2000" b="0" i="0" dirty="0">
                <a:latin typeface="Verdana" pitchFamily="34" charset="0"/>
                <a:ea typeface="Verdana" pitchFamily="34" charset="0"/>
                <a:cs typeface="Verdana" pitchFamily="34" charset="0"/>
              </a:rPr>
              <a:t>theory/models</a:t>
            </a:r>
          </a:p>
          <a:p>
            <a:endParaRPr lang="en-GB" dirty="0"/>
          </a:p>
          <a:p>
            <a:pPr marL="0" marR="0" lvl="0" indent="0" defTabSz="914400" rtl="0" eaLnBrk="1" fontAlgn="base" latinLnBrk="0" hangingPunct="1">
              <a:lnSpc>
                <a:spcPct val="100000"/>
              </a:lnSpc>
              <a:spcBef>
                <a:spcPct val="0"/>
              </a:spcBef>
              <a:spcAft>
                <a:spcPct val="0"/>
              </a:spcAft>
              <a:buClrTx/>
              <a:buSzTx/>
              <a:buFontTx/>
              <a:buNone/>
              <a:tabLst/>
            </a:pPr>
            <a:r>
              <a:rPr kumimoji="0" lang="en-GB" sz="1800" b="1" i="0" u="sng" strike="noStrike" cap="none" normalizeH="0" baseline="0" dirty="0">
                <a:ln/>
                <a:effectLst/>
                <a:latin typeface="Verdana" pitchFamily="34" charset="0"/>
                <a:ea typeface="Verdana" pitchFamily="34" charset="0"/>
                <a:cs typeface="Verdana" pitchFamily="34" charset="0"/>
              </a:rPr>
              <a:t>Experimentation</a:t>
            </a:r>
          </a:p>
          <a:p>
            <a:pPr marL="0" marR="0" lvl="0" indent="0"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dirty="0">
                <a:ln/>
                <a:effectLst/>
                <a:latin typeface="Verdana" pitchFamily="34" charset="0"/>
                <a:ea typeface="Verdana" pitchFamily="34" charset="0"/>
                <a:cs typeface="Verdana" pitchFamily="34" charset="0"/>
              </a:rPr>
              <a:t>What have you learnt? </a:t>
            </a:r>
          </a:p>
          <a:p>
            <a:pPr marL="0" marR="0" lvl="0" indent="0"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dirty="0">
                <a:ln/>
                <a:effectLst/>
                <a:latin typeface="Verdana" pitchFamily="34" charset="0"/>
                <a:ea typeface="Verdana" pitchFamily="34" charset="0"/>
                <a:cs typeface="Verdana" pitchFamily="34" charset="0"/>
              </a:rPr>
              <a:t>What might you do differently in future?</a:t>
            </a:r>
          </a:p>
          <a:p>
            <a:pPr marL="0" marR="0" lvl="0" indent="0"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dirty="0">
                <a:ln/>
                <a:effectLst/>
                <a:latin typeface="Verdana" pitchFamily="34" charset="0"/>
                <a:ea typeface="Verdana" pitchFamily="34" charset="0"/>
                <a:cs typeface="Verdana" pitchFamily="34" charset="0"/>
              </a:rPr>
              <a:t>What are your plans for testing out new practice?</a:t>
            </a:r>
          </a:p>
          <a:p>
            <a:pPr marL="0" marR="0" lvl="0" indent="0" defTabSz="9144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a:ln/>
              <a:effectLst/>
              <a:latin typeface="Verdana" pitchFamily="34" charset="0"/>
              <a:ea typeface="Verdana" pitchFamily="34" charset="0"/>
              <a:cs typeface="Verdana" pitchFamily="34" charset="0"/>
            </a:endParaRPr>
          </a:p>
          <a:p>
            <a:endParaRPr lang="en-GB" dirty="0"/>
          </a:p>
        </p:txBody>
      </p:sp>
      <p:sp>
        <p:nvSpPr>
          <p:cNvPr id="4" name="Slide Number Placeholder 3"/>
          <p:cNvSpPr>
            <a:spLocks noGrp="1"/>
          </p:cNvSpPr>
          <p:nvPr>
            <p:ph type="sldNum" sz="quarter" idx="10"/>
          </p:nvPr>
        </p:nvSpPr>
        <p:spPr/>
        <p:txBody>
          <a:bodyPr/>
          <a:lstStyle/>
          <a:p>
            <a:fld id="{3BF2594F-1124-461B-B9E5-42D58D9C5B2A}" type="slidenum">
              <a:rPr lang="en-GB" smtClean="0"/>
              <a:t>5</a:t>
            </a:fld>
            <a:endParaRPr lang="en-GB"/>
          </a:p>
        </p:txBody>
      </p:sp>
    </p:spTree>
    <p:extLst>
      <p:ext uri="{BB962C8B-B14F-4D97-AF65-F5344CB8AC3E}">
        <p14:creationId xmlns:p14="http://schemas.microsoft.com/office/powerpoint/2010/main" val="25656793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Reflective practice – being open to critical evaluation of your own practice to promote continuous improvement</a:t>
            </a:r>
          </a:p>
          <a:p>
            <a:pPr algn="l"/>
            <a:r>
              <a:rPr lang="en-GB" dirty="0"/>
              <a:t>Reflective learning – learning that requires you to stop and think continually about its relevance or application</a:t>
            </a:r>
          </a:p>
          <a:p>
            <a:pPr algn="l"/>
            <a:r>
              <a:rPr lang="en-GB" dirty="0"/>
              <a:t>Reflection on action  - thinking about what you have done after the event (</a:t>
            </a:r>
            <a:r>
              <a:rPr lang="en-GB" dirty="0" err="1"/>
              <a:t>Schon</a:t>
            </a:r>
            <a:r>
              <a:rPr lang="en-GB" dirty="0"/>
              <a:t>,</a:t>
            </a:r>
            <a:r>
              <a:rPr lang="en-GB" baseline="0" dirty="0"/>
              <a:t> 1987)</a:t>
            </a:r>
          </a:p>
          <a:p>
            <a:pPr algn="l"/>
            <a:r>
              <a:rPr lang="en-GB" baseline="0" dirty="0"/>
              <a:t>Reflection in action – modifying your actions as you go along to take account of changing circumstances (</a:t>
            </a:r>
            <a:r>
              <a:rPr lang="en-GB" baseline="0" dirty="0" err="1"/>
              <a:t>Schon</a:t>
            </a:r>
            <a:r>
              <a:rPr lang="en-GB" baseline="0" dirty="0"/>
              <a:t>, 1987)</a:t>
            </a:r>
          </a:p>
          <a:p>
            <a:pPr algn="l"/>
            <a:r>
              <a:rPr lang="en-GB" baseline="0" dirty="0"/>
              <a:t>Meta reflection – to reflect upon reflection</a:t>
            </a:r>
          </a:p>
          <a:p>
            <a:endParaRPr lang="en-GB" dirty="0"/>
          </a:p>
        </p:txBody>
      </p:sp>
      <p:sp>
        <p:nvSpPr>
          <p:cNvPr id="4" name="Slide Number Placeholder 3"/>
          <p:cNvSpPr>
            <a:spLocks noGrp="1"/>
          </p:cNvSpPr>
          <p:nvPr>
            <p:ph type="sldNum" sz="quarter" idx="10"/>
          </p:nvPr>
        </p:nvSpPr>
        <p:spPr/>
        <p:txBody>
          <a:bodyPr/>
          <a:lstStyle/>
          <a:p>
            <a:fld id="{3BF2594F-1124-461B-B9E5-42D58D9C5B2A}" type="slidenum">
              <a:rPr lang="en-GB" smtClean="0"/>
              <a:t>7</a:t>
            </a:fld>
            <a:endParaRPr lang="en-GB"/>
          </a:p>
        </p:txBody>
      </p:sp>
    </p:spTree>
    <p:extLst>
      <p:ext uri="{BB962C8B-B14F-4D97-AF65-F5344CB8AC3E}">
        <p14:creationId xmlns:p14="http://schemas.microsoft.com/office/powerpoint/2010/main" val="25318689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a:t>Click to edit Master title style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8BD9C37D-29A6-4808-BB79-928D6036F3EC}" type="datetimeFigureOut">
              <a:rPr lang="en-GB" smtClean="0"/>
              <a:t>14/02/2018</a:t>
            </a:fld>
            <a:endParaRPr lang="en-GB" dirty="0"/>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en-GB" dirty="0"/>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CBB99AAC-90B3-45E9-825D-11C32C1FB8EA}" type="slidenum">
              <a:rPr lang="en-GB" smtClean="0"/>
              <a:t>‹#›</a:t>
            </a:fld>
            <a:endParaRPr lang="en-GB" dirty="0"/>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BD9C37D-29A6-4808-BB79-928D6036F3EC}" type="datetimeFigureOut">
              <a:rPr lang="en-GB" smtClean="0"/>
              <a:t>14/02/2018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CBB99AAC-90B3-45E9-825D-11C32C1FB8EA}" type="slidenum">
              <a:rPr lang="en-GB" smtClean="0"/>
              <a:t>‹#›</a:t>
            </a:fld>
            <a:endParaRPr lang="en-GB"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a:t>Click to edit Master title style</a:t>
            </a:r>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BD9C37D-29A6-4808-BB79-928D6036F3EC}" type="datetimeFigureOut">
              <a:rPr lang="en-GB" smtClean="0"/>
              <a:t>14/02/2018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CBB99AAC-90B3-45E9-825D-11C32C1FB8EA}" type="slidenum">
              <a:rPr lang="en-GB" smtClean="0"/>
              <a:t>‹#›</a:t>
            </a:fld>
            <a:endParaRPr lang="en-GB"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BD9C37D-29A6-4808-BB79-928D6036F3EC}" type="datetimeFigureOut">
              <a:rPr lang="en-GB" smtClean="0"/>
              <a:t>14/02/2018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CBB99AAC-90B3-45E9-825D-11C32C1FB8EA}" type="slidenum">
              <a:rPr lang="en-GB" smtClean="0"/>
              <a:t>‹#›</a:t>
            </a:fld>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n-US"/>
              <a:t>Click to edit Master title style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BD9C37D-29A6-4808-BB79-928D6036F3EC}" type="datetimeFigureOut">
              <a:rPr lang="en-GB" smtClean="0"/>
              <a:t>14/02/2018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CBB99AAC-90B3-45E9-825D-11C32C1FB8EA}" type="slidenum">
              <a:rPr lang="en-GB" smtClean="0"/>
              <a:t>‹#›</a:t>
            </a:fld>
            <a:endParaRPr lang="en-GB"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fld id="{8BD9C37D-29A6-4808-BB79-928D6036F3EC}" type="datetimeFigureOut">
              <a:rPr lang="en-GB" smtClean="0"/>
              <a:t>14/02/2018</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CBB99AAC-90B3-45E9-825D-11C32C1FB8EA}" type="slidenum">
              <a:rPr lang="en-GB" smtClean="0"/>
              <a:t>‹#›</a:t>
            </a:fld>
            <a:endParaRPr lang="en-GB" dirty="0"/>
          </a:p>
        </p:txBody>
      </p:sp>
      <p:sp>
        <p:nvSpPr>
          <p:cNvPr id="9" name="Content Placeholder 8"/>
          <p:cNvSpPr>
            <a:spLocks noGrp="1"/>
          </p:cNvSpPr>
          <p:nvPr>
            <p:ph sz="quarter" idx="13"/>
          </p:nvPr>
        </p:nvSpPr>
        <p:spPr>
          <a:xfrm>
            <a:off x="1042416" y="2313432"/>
            <a:ext cx="3419856" cy="34930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BD9C37D-29A6-4808-BB79-928D6036F3EC}" type="datetimeFigureOut">
              <a:rPr lang="en-GB" smtClean="0"/>
              <a:t>14/02/2018</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CBB99AAC-90B3-45E9-825D-11C32C1FB8EA}" type="slidenum">
              <a:rPr lang="en-GB" smtClean="0"/>
              <a:t>‹#›</a:t>
            </a:fld>
            <a:endParaRPr lang="en-GB"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BD9C37D-29A6-4808-BB79-928D6036F3EC}" type="datetimeFigureOut">
              <a:rPr lang="en-GB" smtClean="0"/>
              <a:t>14/02/2018</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CBB99AAC-90B3-45E9-825D-11C32C1FB8EA}" type="slidenum">
              <a:rPr lang="en-GB" smtClean="0"/>
              <a:t>‹#›</a:t>
            </a:fld>
            <a:endParaRPr lang="en-GB"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BD9C37D-29A6-4808-BB79-928D6036F3EC}" type="datetimeFigureOut">
              <a:rPr lang="en-GB" smtClean="0"/>
              <a:t>14/02/2018</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CBB99AAC-90B3-45E9-825D-11C32C1FB8EA}" type="slidenum">
              <a:rPr lang="en-GB" smtClean="0"/>
              <a:t>‹#›</a:t>
            </a:fld>
            <a:endParaRPr lang="en-GB"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Date Placeholder 4"/>
          <p:cNvSpPr>
            <a:spLocks noGrp="1"/>
          </p:cNvSpPr>
          <p:nvPr>
            <p:ph type="dt" sz="half" idx="10"/>
          </p:nvPr>
        </p:nvSpPr>
        <p:spPr/>
        <p:txBody>
          <a:bodyPr/>
          <a:lstStyle/>
          <a:p>
            <a:fld id="{8BD9C37D-29A6-4808-BB79-928D6036F3EC}" type="datetimeFigureOut">
              <a:rPr lang="en-GB" smtClean="0"/>
              <a:t>14/02/2018</a:t>
            </a:fld>
            <a:endParaRPr lang="en-GB" dirty="0"/>
          </a:p>
        </p:txBody>
      </p:sp>
      <p:sp>
        <p:nvSpPr>
          <p:cNvPr id="7" name="Slide Number Placeholder 6"/>
          <p:cNvSpPr>
            <a:spLocks noGrp="1"/>
          </p:cNvSpPr>
          <p:nvPr>
            <p:ph type="sldNum" sz="quarter" idx="12"/>
          </p:nvPr>
        </p:nvSpPr>
        <p:spPr/>
        <p:txBody>
          <a:bodyPr/>
          <a:lstStyle/>
          <a:p>
            <a:fld id="{CBB99AAC-90B3-45E9-825D-11C32C1FB8EA}" type="slidenum">
              <a:rPr lang="en-GB" smtClean="0"/>
              <a:t>‹#›</a:t>
            </a:fld>
            <a:endParaRPr lang="en-GB" dirty="0"/>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GB" dirty="0"/>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n-US"/>
              <a:t>Click to edit Master title style</a:t>
            </a:r>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n-US"/>
              <a:t>Click to edit Master title style</a:t>
            </a:r>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BD9C37D-29A6-4808-BB79-928D6036F3EC}" type="datetimeFigureOut">
              <a:rPr lang="en-GB" smtClean="0"/>
              <a:t>14/02/2018</a:t>
            </a:fld>
            <a:endParaRPr lang="en-GB" dirty="0"/>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GB" dirty="0"/>
          </a:p>
        </p:txBody>
      </p:sp>
      <p:sp>
        <p:nvSpPr>
          <p:cNvPr id="7" name="Slide Number Placeholder 6"/>
          <p:cNvSpPr>
            <a:spLocks noGrp="1"/>
          </p:cNvSpPr>
          <p:nvPr>
            <p:ph type="sldNum" sz="quarter" idx="12"/>
          </p:nvPr>
        </p:nvSpPr>
        <p:spPr/>
        <p:txBody>
          <a:bodyPr/>
          <a:lstStyle/>
          <a:p>
            <a:fld id="{CBB99AAC-90B3-45E9-825D-11C32C1FB8EA}" type="slidenum">
              <a:rPr lang="en-GB" smtClean="0"/>
              <a:t>‹#›</a:t>
            </a:fld>
            <a:endParaRPr lang="en-GB"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8BD9C37D-29A6-4808-BB79-928D6036F3EC}" type="datetimeFigureOut">
              <a:rPr lang="en-GB" smtClean="0"/>
              <a:t>14/02/2018</a:t>
            </a:fld>
            <a:endParaRPr lang="en-GB" dirty="0"/>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en-GB" dirty="0"/>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CBB99AAC-90B3-45E9-825D-11C32C1FB8EA}" type="slidenum">
              <a:rPr lang="en-GB" smtClean="0"/>
              <a:t>‹#›</a:t>
            </a:fld>
            <a:endParaRPr lang="en-GB" dirty="0"/>
          </a:p>
        </p:txBody>
      </p:sp>
    </p:spTree>
  </p:cSld>
  <p:clrMap bg1="lt1" tx1="dk1" bg2="lt2" tx2="dk2" accent1="accent1" accent2="accent2" accent3="accent3" accent4="accent4" accent5="accent5" accent6="accent6" hlink="hlink" folHlink="folHlink"/>
  <p:sldLayoutIdLst>
    <p:sldLayoutId id="2147484105" r:id="rId1"/>
    <p:sldLayoutId id="2147484106" r:id="rId2"/>
    <p:sldLayoutId id="2147484107" r:id="rId3"/>
    <p:sldLayoutId id="2147484108" r:id="rId4"/>
    <p:sldLayoutId id="2147484109" r:id="rId5"/>
    <p:sldLayoutId id="2147484110" r:id="rId6"/>
    <p:sldLayoutId id="2147484111" r:id="rId7"/>
    <p:sldLayoutId id="2147484112" r:id="rId8"/>
    <p:sldLayoutId id="2147484113" r:id="rId9"/>
    <p:sldLayoutId id="2147484114" r:id="rId10"/>
    <p:sldLayoutId id="2147484115"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Critical Reflection </a:t>
            </a:r>
          </a:p>
        </p:txBody>
      </p:sp>
      <p:sp>
        <p:nvSpPr>
          <p:cNvPr id="3" name="Content Placeholder 2"/>
          <p:cNvSpPr>
            <a:spLocks noGrp="1"/>
          </p:cNvSpPr>
          <p:nvPr>
            <p:ph idx="1"/>
          </p:nvPr>
        </p:nvSpPr>
        <p:spPr/>
        <p:txBody>
          <a:bodyPr>
            <a:normAutofit lnSpcReduction="10000"/>
          </a:bodyPr>
          <a:lstStyle/>
          <a:p>
            <a:pPr>
              <a:lnSpc>
                <a:spcPct val="90000"/>
              </a:lnSpc>
              <a:buFontTx/>
              <a:buNone/>
            </a:pPr>
            <a:endParaRPr lang="en-GB" sz="2800" dirty="0">
              <a:latin typeface="Verdana" pitchFamily="34" charset="0"/>
              <a:ea typeface="Verdana" pitchFamily="34" charset="0"/>
              <a:cs typeface="Verdana" pitchFamily="34" charset="0"/>
            </a:endParaRPr>
          </a:p>
          <a:p>
            <a:pPr>
              <a:lnSpc>
                <a:spcPct val="90000"/>
              </a:lnSpc>
              <a:buFontTx/>
              <a:buNone/>
            </a:pPr>
            <a:r>
              <a:rPr lang="en-GB" sz="2800" dirty="0">
                <a:latin typeface="Verdana" pitchFamily="34" charset="0"/>
                <a:ea typeface="Verdana" pitchFamily="34" charset="0"/>
                <a:cs typeface="Verdana" pitchFamily="34" charset="0"/>
              </a:rPr>
              <a:t>Why bother with a model……</a:t>
            </a:r>
          </a:p>
          <a:p>
            <a:pPr>
              <a:lnSpc>
                <a:spcPct val="90000"/>
              </a:lnSpc>
            </a:pPr>
            <a:endParaRPr lang="en-GB" sz="2800" dirty="0">
              <a:latin typeface="Verdana" pitchFamily="34" charset="0"/>
              <a:ea typeface="Verdana" pitchFamily="34" charset="0"/>
              <a:cs typeface="Verdana" pitchFamily="34" charset="0"/>
            </a:endParaRPr>
          </a:p>
          <a:p>
            <a:pPr>
              <a:lnSpc>
                <a:spcPct val="90000"/>
              </a:lnSpc>
            </a:pPr>
            <a:r>
              <a:rPr lang="en-GB" sz="2800" dirty="0">
                <a:latin typeface="Verdana" pitchFamily="34" charset="0"/>
                <a:ea typeface="Verdana" pitchFamily="34" charset="0"/>
                <a:cs typeface="Verdana" pitchFamily="34" charset="0"/>
              </a:rPr>
              <a:t>A framework of reflection can help to guide you through the process</a:t>
            </a:r>
          </a:p>
          <a:p>
            <a:pPr>
              <a:lnSpc>
                <a:spcPct val="90000"/>
              </a:lnSpc>
            </a:pPr>
            <a:endParaRPr lang="en-GB" sz="2800" b="1" i="1" dirty="0">
              <a:latin typeface="Verdana" pitchFamily="34" charset="0"/>
              <a:ea typeface="Verdana" pitchFamily="34" charset="0"/>
              <a:cs typeface="Verdana" pitchFamily="34" charset="0"/>
            </a:endParaRPr>
          </a:p>
          <a:p>
            <a:pPr>
              <a:lnSpc>
                <a:spcPct val="90000"/>
              </a:lnSpc>
            </a:pPr>
            <a:r>
              <a:rPr lang="en-GB" sz="1800" b="1" i="1" dirty="0">
                <a:latin typeface="Verdana" pitchFamily="34" charset="0"/>
                <a:ea typeface="Verdana" pitchFamily="34" charset="0"/>
                <a:cs typeface="Verdana" pitchFamily="34" charset="0"/>
              </a:rPr>
              <a:t>A reflective model will help you to identify what you have learned from the experience and how this relates to the theory/knowledge that you have been taught or researched</a:t>
            </a:r>
            <a:endParaRPr lang="en-GB" sz="1800" i="1" dirty="0">
              <a:latin typeface="Verdana" pitchFamily="34" charset="0"/>
              <a:ea typeface="Verdana" pitchFamily="34" charset="0"/>
              <a:cs typeface="Verdana" pitchFamily="34" charset="0"/>
            </a:endParaRPr>
          </a:p>
          <a:p>
            <a:endParaRPr lang="en-GB" dirty="0"/>
          </a:p>
        </p:txBody>
      </p:sp>
    </p:spTree>
    <p:extLst>
      <p:ext uri="{BB962C8B-B14F-4D97-AF65-F5344CB8AC3E}">
        <p14:creationId xmlns:p14="http://schemas.microsoft.com/office/powerpoint/2010/main" val="431422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References</a:t>
            </a:r>
          </a:p>
        </p:txBody>
      </p:sp>
      <p:sp>
        <p:nvSpPr>
          <p:cNvPr id="3" name="Content Placeholder 2"/>
          <p:cNvSpPr>
            <a:spLocks noGrp="1"/>
          </p:cNvSpPr>
          <p:nvPr>
            <p:ph idx="1"/>
          </p:nvPr>
        </p:nvSpPr>
        <p:spPr/>
        <p:txBody>
          <a:bodyPr>
            <a:normAutofit fontScale="47500" lnSpcReduction="20000"/>
          </a:bodyPr>
          <a:lstStyle/>
          <a:p>
            <a:pPr>
              <a:lnSpc>
                <a:spcPct val="170000"/>
              </a:lnSpc>
            </a:pPr>
            <a:r>
              <a:rPr lang="en-GB" sz="2100" dirty="0">
                <a:latin typeface="Verdana" pitchFamily="34" charset="0"/>
                <a:ea typeface="Verdana" pitchFamily="34" charset="0"/>
                <a:cs typeface="Verdana" pitchFamily="34" charset="0"/>
              </a:rPr>
              <a:t>Bolton, G. (2010) </a:t>
            </a:r>
            <a:r>
              <a:rPr lang="en-GB" sz="2100" i="1" dirty="0">
                <a:latin typeface="Verdana" pitchFamily="34" charset="0"/>
                <a:ea typeface="Verdana" pitchFamily="34" charset="0"/>
                <a:cs typeface="Verdana" pitchFamily="34" charset="0"/>
              </a:rPr>
              <a:t>Reflective practice</a:t>
            </a:r>
            <a:r>
              <a:rPr lang="en-GB" sz="2100" dirty="0">
                <a:latin typeface="Verdana" pitchFamily="34" charset="0"/>
                <a:ea typeface="Verdana" pitchFamily="34" charset="0"/>
                <a:cs typeface="Verdana" pitchFamily="34" charset="0"/>
              </a:rPr>
              <a:t>. 3</a:t>
            </a:r>
            <a:r>
              <a:rPr lang="en-GB" sz="2100" baseline="30000" dirty="0">
                <a:latin typeface="Verdana" pitchFamily="34" charset="0"/>
                <a:ea typeface="Verdana" pitchFamily="34" charset="0"/>
                <a:cs typeface="Verdana" pitchFamily="34" charset="0"/>
              </a:rPr>
              <a:t>rd</a:t>
            </a:r>
            <a:r>
              <a:rPr lang="en-GB" sz="2100" dirty="0">
                <a:latin typeface="Verdana" pitchFamily="34" charset="0"/>
                <a:ea typeface="Verdana" pitchFamily="34" charset="0"/>
                <a:cs typeface="Verdana" pitchFamily="34" charset="0"/>
              </a:rPr>
              <a:t> edition. London: Sage.</a:t>
            </a:r>
          </a:p>
          <a:p>
            <a:pPr>
              <a:lnSpc>
                <a:spcPct val="170000"/>
              </a:lnSpc>
            </a:pPr>
            <a:r>
              <a:rPr lang="en-GB" sz="2100" dirty="0">
                <a:latin typeface="Verdana" pitchFamily="34" charset="0"/>
                <a:ea typeface="Verdana" pitchFamily="34" charset="0"/>
                <a:cs typeface="Verdana" pitchFamily="34" charset="0"/>
              </a:rPr>
              <a:t>Farrell, T. (2004) Reflective practice in action. 80 reflection breaks for busy teachers. Sage. London.</a:t>
            </a:r>
          </a:p>
          <a:p>
            <a:pPr>
              <a:lnSpc>
                <a:spcPct val="170000"/>
              </a:lnSpc>
            </a:pPr>
            <a:r>
              <a:rPr lang="en-GB" sz="2100" dirty="0">
                <a:latin typeface="Verdana" pitchFamily="34" charset="0"/>
                <a:ea typeface="Verdana" pitchFamily="34" charset="0"/>
                <a:cs typeface="Verdana" pitchFamily="34" charset="0"/>
              </a:rPr>
              <a:t>Gibbs, G. (1988) </a:t>
            </a:r>
            <a:r>
              <a:rPr lang="en-GB" sz="2100" i="1" dirty="0">
                <a:latin typeface="Verdana" pitchFamily="34" charset="0"/>
                <a:ea typeface="Verdana" pitchFamily="34" charset="0"/>
                <a:cs typeface="Verdana" pitchFamily="34" charset="0"/>
              </a:rPr>
              <a:t>Learning by doing: A guide to teaching and learning methods</a:t>
            </a:r>
            <a:r>
              <a:rPr lang="en-GB" sz="2100" dirty="0">
                <a:latin typeface="Verdana" pitchFamily="34" charset="0"/>
                <a:ea typeface="Verdana" pitchFamily="34" charset="0"/>
                <a:cs typeface="Verdana" pitchFamily="34" charset="0"/>
              </a:rPr>
              <a:t>. Further Education Unit, Oxford Brookes: University, Oxford. </a:t>
            </a:r>
          </a:p>
          <a:p>
            <a:pPr>
              <a:lnSpc>
                <a:spcPct val="170000"/>
              </a:lnSpc>
            </a:pPr>
            <a:r>
              <a:rPr lang="en-GB" sz="2100" dirty="0">
                <a:latin typeface="Verdana" pitchFamily="34" charset="0"/>
                <a:ea typeface="Verdana" pitchFamily="34" charset="0"/>
                <a:cs typeface="Verdana" pitchFamily="34" charset="0"/>
              </a:rPr>
              <a:t>Johns, C. (2006) Engaging reflection in practice: a narrative approach. Blackwell Press : Oxford</a:t>
            </a:r>
            <a:endParaRPr lang="en-GB" sz="2100" i="1" dirty="0">
              <a:latin typeface="Verdana" pitchFamily="34" charset="0"/>
              <a:ea typeface="Verdana" pitchFamily="34" charset="0"/>
              <a:cs typeface="Verdana" pitchFamily="34" charset="0"/>
            </a:endParaRPr>
          </a:p>
          <a:p>
            <a:pPr>
              <a:lnSpc>
                <a:spcPct val="170000"/>
              </a:lnSpc>
            </a:pPr>
            <a:r>
              <a:rPr lang="en-GB" sz="2100" dirty="0">
                <a:latin typeface="Verdana" pitchFamily="34" charset="0"/>
                <a:ea typeface="Verdana" pitchFamily="34" charset="0"/>
                <a:cs typeface="Verdana" pitchFamily="34" charset="0"/>
              </a:rPr>
              <a:t>Redmond, B (2006) Developing reflective practice in health and social services. Aldershot: </a:t>
            </a:r>
            <a:r>
              <a:rPr lang="en-GB" sz="2100" dirty="0" err="1">
                <a:latin typeface="Verdana" pitchFamily="34" charset="0"/>
                <a:ea typeface="Verdana" pitchFamily="34" charset="0"/>
                <a:cs typeface="Verdana" pitchFamily="34" charset="0"/>
              </a:rPr>
              <a:t>Ashgate</a:t>
            </a:r>
            <a:r>
              <a:rPr lang="en-GB" sz="2100" dirty="0">
                <a:latin typeface="Verdana" pitchFamily="34" charset="0"/>
                <a:ea typeface="Verdana" pitchFamily="34" charset="0"/>
                <a:cs typeface="Verdana" pitchFamily="34" charset="0"/>
              </a:rPr>
              <a:t>.</a:t>
            </a:r>
          </a:p>
          <a:p>
            <a:pPr>
              <a:lnSpc>
                <a:spcPct val="170000"/>
              </a:lnSpc>
            </a:pPr>
            <a:r>
              <a:rPr lang="en-GB" sz="2100" dirty="0">
                <a:latin typeface="Verdana" pitchFamily="34" charset="0"/>
                <a:ea typeface="Verdana" pitchFamily="34" charset="0"/>
                <a:cs typeface="Verdana" pitchFamily="34" charset="0"/>
              </a:rPr>
              <a:t>Reed, M. and Canning, N. (2010) </a:t>
            </a:r>
            <a:r>
              <a:rPr lang="en-GB" sz="2100" i="1" dirty="0">
                <a:latin typeface="Verdana" pitchFamily="34" charset="0"/>
                <a:ea typeface="Verdana" pitchFamily="34" charset="0"/>
                <a:cs typeface="Verdana" pitchFamily="34" charset="0"/>
              </a:rPr>
              <a:t>Reflective practice in the early years.</a:t>
            </a:r>
            <a:r>
              <a:rPr lang="en-GB" sz="2100" dirty="0">
                <a:latin typeface="Verdana" pitchFamily="34" charset="0"/>
                <a:ea typeface="Verdana" pitchFamily="34" charset="0"/>
                <a:cs typeface="Verdana" pitchFamily="34" charset="0"/>
              </a:rPr>
              <a:t> London: Sage</a:t>
            </a:r>
          </a:p>
          <a:p>
            <a:pPr>
              <a:lnSpc>
                <a:spcPct val="170000"/>
              </a:lnSpc>
            </a:pPr>
            <a:r>
              <a:rPr lang="en-GB" sz="2100" dirty="0" err="1">
                <a:latin typeface="Verdana" pitchFamily="34" charset="0"/>
                <a:ea typeface="Verdana" pitchFamily="34" charset="0"/>
                <a:cs typeface="Verdana" pitchFamily="34" charset="0"/>
              </a:rPr>
              <a:t>Schon</a:t>
            </a:r>
            <a:r>
              <a:rPr lang="en-GB" sz="2100" dirty="0">
                <a:latin typeface="Verdana" pitchFamily="34" charset="0"/>
                <a:ea typeface="Verdana" pitchFamily="34" charset="0"/>
                <a:cs typeface="Verdana" pitchFamily="34" charset="0"/>
              </a:rPr>
              <a:t>, D. ( 1983) </a:t>
            </a:r>
            <a:r>
              <a:rPr lang="en-GB" sz="2100" i="1" dirty="0">
                <a:latin typeface="Verdana" pitchFamily="34" charset="0"/>
                <a:ea typeface="Verdana" pitchFamily="34" charset="0"/>
                <a:cs typeface="Verdana" pitchFamily="34" charset="0"/>
              </a:rPr>
              <a:t>The reflective practitioner; How professionals think in action. </a:t>
            </a:r>
            <a:r>
              <a:rPr lang="en-GB" sz="2100" dirty="0">
                <a:latin typeface="Verdana" pitchFamily="34" charset="0"/>
                <a:ea typeface="Verdana" pitchFamily="34" charset="0"/>
                <a:cs typeface="Verdana" pitchFamily="34" charset="0"/>
              </a:rPr>
              <a:t>Aldershot: </a:t>
            </a:r>
            <a:r>
              <a:rPr lang="en-GB" sz="2100" dirty="0" err="1">
                <a:latin typeface="Verdana" pitchFamily="34" charset="0"/>
                <a:ea typeface="Verdana" pitchFamily="34" charset="0"/>
                <a:cs typeface="Verdana" pitchFamily="34" charset="0"/>
              </a:rPr>
              <a:t>Ashgate</a:t>
            </a:r>
            <a:r>
              <a:rPr lang="en-GB" sz="2100" dirty="0">
                <a:latin typeface="Verdana" pitchFamily="34" charset="0"/>
                <a:ea typeface="Verdana" pitchFamily="34" charset="0"/>
                <a:cs typeface="Verdana" pitchFamily="34" charset="0"/>
              </a:rPr>
              <a:t> Publishing</a:t>
            </a:r>
          </a:p>
          <a:p>
            <a:endParaRPr lang="en-GB" dirty="0"/>
          </a:p>
        </p:txBody>
      </p:sp>
    </p:spTree>
    <p:extLst>
      <p:ext uri="{BB962C8B-B14F-4D97-AF65-F5344CB8AC3E}">
        <p14:creationId xmlns:p14="http://schemas.microsoft.com/office/powerpoint/2010/main" val="34822252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Reflection</a:t>
            </a:r>
          </a:p>
        </p:txBody>
      </p:sp>
      <p:sp>
        <p:nvSpPr>
          <p:cNvPr id="3" name="Content Placeholder 2"/>
          <p:cNvSpPr>
            <a:spLocks noGrp="1"/>
          </p:cNvSpPr>
          <p:nvPr>
            <p:ph idx="1"/>
          </p:nvPr>
        </p:nvSpPr>
        <p:spPr/>
        <p:txBody>
          <a:bodyPr/>
          <a:lstStyle/>
          <a:p>
            <a:pPr algn="ctr">
              <a:buNone/>
            </a:pPr>
            <a:endParaRPr lang="en-GB" dirty="0">
              <a:latin typeface="Verdana" pitchFamily="34" charset="0"/>
              <a:ea typeface="Verdana" pitchFamily="34" charset="0"/>
              <a:cs typeface="Verdana" pitchFamily="34" charset="0"/>
            </a:endParaRPr>
          </a:p>
          <a:p>
            <a:pPr algn="ctr">
              <a:buNone/>
            </a:pPr>
            <a:r>
              <a:rPr lang="en-GB" dirty="0">
                <a:latin typeface="Verdana" pitchFamily="34" charset="0"/>
                <a:ea typeface="Verdana" pitchFamily="34" charset="0"/>
                <a:cs typeface="Verdana" pitchFamily="34" charset="0"/>
              </a:rPr>
              <a:t>‘Experience itself is actually not the “greatest teacher,” for we do not learn as much from experience as we learn from reflecting on that experience.’</a:t>
            </a:r>
          </a:p>
          <a:p>
            <a:pPr algn="r">
              <a:buNone/>
            </a:pPr>
            <a:r>
              <a:rPr lang="en-GB" dirty="0">
                <a:latin typeface="Verdana" pitchFamily="34" charset="0"/>
                <a:ea typeface="Verdana" pitchFamily="34" charset="0"/>
                <a:cs typeface="Verdana" pitchFamily="34" charset="0"/>
              </a:rPr>
              <a:t>(Farrell, 2004 ,page 7)</a:t>
            </a:r>
          </a:p>
          <a:p>
            <a:endParaRPr lang="en-GB" dirty="0"/>
          </a:p>
        </p:txBody>
      </p:sp>
    </p:spTree>
    <p:extLst>
      <p:ext uri="{BB962C8B-B14F-4D97-AF65-F5344CB8AC3E}">
        <p14:creationId xmlns:p14="http://schemas.microsoft.com/office/powerpoint/2010/main" val="13317396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71600" y="2636912"/>
            <a:ext cx="7024744" cy="1143000"/>
          </a:xfrm>
        </p:spPr>
        <p:txBody>
          <a:bodyPr/>
          <a:lstStyle/>
          <a:p>
            <a:r>
              <a:rPr lang="en-GB" dirty="0"/>
              <a:t>Formal Models of Reflection</a:t>
            </a:r>
          </a:p>
        </p:txBody>
      </p:sp>
    </p:spTree>
    <p:extLst>
      <p:ext uri="{BB962C8B-B14F-4D97-AF65-F5344CB8AC3E}">
        <p14:creationId xmlns:p14="http://schemas.microsoft.com/office/powerpoint/2010/main" val="38559347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608" y="836712"/>
            <a:ext cx="7024744" cy="1143000"/>
          </a:xfrm>
        </p:spPr>
        <p:txBody>
          <a:bodyPr/>
          <a:lstStyle/>
          <a:p>
            <a:r>
              <a:rPr lang="en-GB" dirty="0"/>
              <a:t>Gibbs’s Model (1988)</a:t>
            </a:r>
          </a:p>
        </p:txBody>
      </p:sp>
      <p:pic>
        <p:nvPicPr>
          <p:cNvPr id="4" name="Picture 4" descr="Description;&#10;Feelings;&#10;Evaluation;&#10;Analysis;&#10;Conclusion;&#10;Action Plan"/>
          <p:cNvPicPr>
            <a:picLocks noGrp="1" noChangeAspect="1" noChangeArrowheads="1"/>
          </p:cNvPicPr>
          <p:nvPr>
            <p:ph idx="1"/>
          </p:nvPr>
        </p:nvPicPr>
        <p:blipFill>
          <a:blip r:embed="rId3" cstate="print"/>
          <a:stretch>
            <a:fillRect/>
          </a:stretch>
        </p:blipFill>
        <p:spPr>
          <a:xfrm>
            <a:off x="683568" y="2060847"/>
            <a:ext cx="7704855" cy="4275725"/>
          </a:xfrm>
          <a:noFill/>
          <a:ln/>
        </p:spPr>
      </p:pic>
    </p:spTree>
    <p:extLst>
      <p:ext uri="{BB962C8B-B14F-4D97-AF65-F5344CB8AC3E}">
        <p14:creationId xmlns:p14="http://schemas.microsoft.com/office/powerpoint/2010/main" val="39633032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2400" dirty="0">
                <a:latin typeface="Verdana" pitchFamily="34" charset="0"/>
                <a:ea typeface="Verdana" pitchFamily="34" charset="0"/>
                <a:cs typeface="Verdana" pitchFamily="34" charset="0"/>
              </a:rPr>
              <a:t>Kolb’s learning cycle model </a:t>
            </a:r>
            <a:br>
              <a:rPr lang="en-GB" sz="2400" dirty="0">
                <a:latin typeface="Verdana" pitchFamily="34" charset="0"/>
                <a:ea typeface="Verdana" pitchFamily="34" charset="0"/>
                <a:cs typeface="Verdana" pitchFamily="34" charset="0"/>
              </a:rPr>
            </a:br>
            <a:r>
              <a:rPr lang="en-GB" sz="2400" dirty="0">
                <a:latin typeface="Verdana" pitchFamily="34" charset="0"/>
                <a:ea typeface="Verdana" pitchFamily="34" charset="0"/>
                <a:cs typeface="Verdana" pitchFamily="34" charset="0"/>
              </a:rPr>
              <a:t>adapted to relate to ‘reflective practice’ (Crawford 2006)</a:t>
            </a:r>
            <a:endParaRPr lang="en-GB" sz="2400"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270932729"/>
              </p:ext>
            </p:extLst>
          </p:nvPr>
        </p:nvGraphicFramePr>
        <p:xfrm>
          <a:off x="1042988" y="2324100"/>
          <a:ext cx="6777037" cy="35083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2128022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608" y="1772816"/>
            <a:ext cx="7024744" cy="673144"/>
          </a:xfrm>
        </p:spPr>
        <p:txBody>
          <a:bodyPr>
            <a:normAutofit fontScale="90000"/>
          </a:bodyPr>
          <a:lstStyle/>
          <a:p>
            <a:br>
              <a:rPr lang="en-GB" sz="2200" dirty="0"/>
            </a:br>
            <a:r>
              <a:rPr lang="en-GB" sz="2200" dirty="0"/>
              <a:t>A further model</a:t>
            </a:r>
            <a:br>
              <a:rPr lang="en-GB" sz="2200" dirty="0"/>
            </a:br>
            <a:r>
              <a:rPr lang="en-GB" sz="2200" dirty="0" err="1"/>
              <a:t>Ryde</a:t>
            </a:r>
            <a:r>
              <a:rPr lang="en-GB" sz="2200" dirty="0"/>
              <a:t> (2007) cited in Reed, M. and Canning, N. (2010)</a:t>
            </a:r>
            <a:br>
              <a:rPr lang="en-GB" dirty="0"/>
            </a:br>
            <a:endParaRPr lang="en-GB" dirty="0"/>
          </a:p>
        </p:txBody>
      </p:sp>
      <p:sp>
        <p:nvSpPr>
          <p:cNvPr id="3" name="Content Placeholder 2"/>
          <p:cNvSpPr>
            <a:spLocks noGrp="1"/>
          </p:cNvSpPr>
          <p:nvPr>
            <p:ph sz="quarter" idx="13"/>
          </p:nvPr>
        </p:nvSpPr>
        <p:spPr/>
        <p:txBody>
          <a:bodyPr>
            <a:normAutofit fontScale="55000" lnSpcReduction="20000"/>
          </a:bodyPr>
          <a:lstStyle/>
          <a:p>
            <a:pPr>
              <a:buNone/>
            </a:pPr>
            <a:r>
              <a:rPr lang="en-GB" sz="2600" b="1" dirty="0"/>
              <a:t>Thinking about strengths</a:t>
            </a:r>
          </a:p>
          <a:p>
            <a:r>
              <a:rPr lang="en-GB" sz="2600" dirty="0"/>
              <a:t>Can I recognise things I did well?</a:t>
            </a:r>
          </a:p>
          <a:p>
            <a:r>
              <a:rPr lang="en-GB" sz="2600" dirty="0"/>
              <a:t>What am I most proud of?</a:t>
            </a:r>
          </a:p>
          <a:p>
            <a:pPr>
              <a:buNone/>
            </a:pPr>
            <a:r>
              <a:rPr lang="en-GB" sz="2600" b="1" dirty="0"/>
              <a:t>Thinking about feelings</a:t>
            </a:r>
          </a:p>
          <a:p>
            <a:r>
              <a:rPr lang="en-GB" sz="2600" dirty="0"/>
              <a:t>How do I feel about what I have done?</a:t>
            </a:r>
          </a:p>
          <a:p>
            <a:r>
              <a:rPr lang="en-GB" sz="2600" dirty="0"/>
              <a:t>Were my instincts rights?</a:t>
            </a:r>
          </a:p>
          <a:p>
            <a:r>
              <a:rPr lang="en-GB" sz="2600" dirty="0"/>
              <a:t>Did my actions support my values or beliefs?</a:t>
            </a:r>
          </a:p>
          <a:p>
            <a:pPr>
              <a:buNone/>
            </a:pPr>
            <a:r>
              <a:rPr lang="en-GB" sz="2600" b="1" dirty="0"/>
              <a:t>Re-integrated thinking</a:t>
            </a:r>
          </a:p>
          <a:p>
            <a:r>
              <a:rPr lang="en-GB" sz="2600" dirty="0"/>
              <a:t>Were there more than one possible solution/action I could have taken?</a:t>
            </a:r>
          </a:p>
          <a:p>
            <a:r>
              <a:rPr lang="en-GB" sz="2600" dirty="0"/>
              <a:t>Can I identify their strengths and weaknesses</a:t>
            </a:r>
          </a:p>
          <a:p>
            <a:endParaRPr lang="en-GB" dirty="0"/>
          </a:p>
        </p:txBody>
      </p:sp>
      <p:sp>
        <p:nvSpPr>
          <p:cNvPr id="4" name="Content Placeholder 3"/>
          <p:cNvSpPr>
            <a:spLocks noGrp="1"/>
          </p:cNvSpPr>
          <p:nvPr>
            <p:ph sz="quarter" idx="14"/>
          </p:nvPr>
        </p:nvSpPr>
        <p:spPr/>
        <p:txBody>
          <a:bodyPr>
            <a:normAutofit/>
          </a:bodyPr>
          <a:lstStyle/>
          <a:p>
            <a:pPr>
              <a:buNone/>
            </a:pPr>
            <a:r>
              <a:rPr lang="en-GB" sz="1600" b="1" dirty="0"/>
              <a:t>Insight thinking</a:t>
            </a:r>
          </a:p>
          <a:p>
            <a:r>
              <a:rPr lang="en-GB" sz="1600" dirty="0"/>
              <a:t>What does this experience tell me?</a:t>
            </a:r>
          </a:p>
          <a:p>
            <a:r>
              <a:rPr lang="en-GB" sz="1600" dirty="0"/>
              <a:t>Can I learn from this?</a:t>
            </a:r>
          </a:p>
          <a:p>
            <a:pPr>
              <a:buNone/>
            </a:pPr>
            <a:r>
              <a:rPr lang="en-GB" sz="1600" b="1" dirty="0"/>
              <a:t>Above and beyond thinking</a:t>
            </a:r>
          </a:p>
          <a:p>
            <a:r>
              <a:rPr lang="en-GB" sz="1600" dirty="0"/>
              <a:t>How would others view my actions?</a:t>
            </a:r>
          </a:p>
          <a:p>
            <a:r>
              <a:rPr lang="en-GB" sz="1600" dirty="0"/>
              <a:t>Would they see things differently?</a:t>
            </a:r>
          </a:p>
          <a:p>
            <a:endParaRPr lang="en-GB" dirty="0"/>
          </a:p>
        </p:txBody>
      </p:sp>
    </p:spTree>
    <p:extLst>
      <p:ext uri="{BB962C8B-B14F-4D97-AF65-F5344CB8AC3E}">
        <p14:creationId xmlns:p14="http://schemas.microsoft.com/office/powerpoint/2010/main" val="10613424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608" y="980728"/>
            <a:ext cx="7024744" cy="1008112"/>
          </a:xfrm>
        </p:spPr>
        <p:txBody>
          <a:bodyPr/>
          <a:lstStyle/>
          <a:p>
            <a:r>
              <a:rPr lang="en-GB" dirty="0"/>
              <a:t>Process of Reflecting</a:t>
            </a:r>
          </a:p>
        </p:txBody>
      </p:sp>
      <p:sp>
        <p:nvSpPr>
          <p:cNvPr id="3" name="Content Placeholder 2"/>
          <p:cNvSpPr>
            <a:spLocks noGrp="1"/>
          </p:cNvSpPr>
          <p:nvPr>
            <p:ph idx="1"/>
          </p:nvPr>
        </p:nvSpPr>
        <p:spPr/>
        <p:txBody>
          <a:bodyPr>
            <a:normAutofit fontScale="85000" lnSpcReduction="10000"/>
          </a:bodyPr>
          <a:lstStyle/>
          <a:p>
            <a:pPr>
              <a:buNone/>
            </a:pPr>
            <a:r>
              <a:rPr lang="en-GB" dirty="0"/>
              <a:t>In professional development, reflection is a process, rather </a:t>
            </a:r>
            <a:r>
              <a:rPr lang="en-GB" dirty="0">
                <a:solidFill>
                  <a:schemeClr val="bg1"/>
                </a:solidFill>
              </a:rPr>
              <a:t> </a:t>
            </a:r>
            <a:r>
              <a:rPr lang="en-GB" dirty="0"/>
              <a:t>a state of being or a way of thinking. </a:t>
            </a:r>
          </a:p>
          <a:p>
            <a:pPr>
              <a:buNone/>
            </a:pPr>
            <a:endParaRPr lang="en-GB" dirty="0"/>
          </a:p>
          <a:p>
            <a:pPr>
              <a:buNone/>
            </a:pPr>
            <a:r>
              <a:rPr lang="en-GB" dirty="0"/>
              <a:t>Some ways you might hear these referred to are:</a:t>
            </a:r>
          </a:p>
          <a:p>
            <a:r>
              <a:rPr lang="en-GB" dirty="0"/>
              <a:t>Reflective practice</a:t>
            </a:r>
          </a:p>
          <a:p>
            <a:r>
              <a:rPr lang="en-GB" dirty="0"/>
              <a:t>Reflective learning</a:t>
            </a:r>
          </a:p>
          <a:p>
            <a:r>
              <a:rPr lang="en-GB" dirty="0"/>
              <a:t>Reflection on action</a:t>
            </a:r>
          </a:p>
          <a:p>
            <a:r>
              <a:rPr lang="en-GB" dirty="0"/>
              <a:t>Reflection in action</a:t>
            </a:r>
          </a:p>
          <a:p>
            <a:r>
              <a:rPr lang="en-GB" dirty="0"/>
              <a:t>Meta-reflection</a:t>
            </a:r>
          </a:p>
          <a:p>
            <a:pPr>
              <a:buNone/>
            </a:pPr>
            <a:r>
              <a:rPr lang="en-GB" dirty="0" err="1"/>
              <a:t>Schon</a:t>
            </a:r>
            <a:r>
              <a:rPr lang="en-GB" dirty="0"/>
              <a:t>, 1987</a:t>
            </a:r>
          </a:p>
          <a:p>
            <a:endParaRPr lang="en-GB" dirty="0"/>
          </a:p>
        </p:txBody>
      </p:sp>
    </p:spTree>
    <p:extLst>
      <p:ext uri="{BB962C8B-B14F-4D97-AF65-F5344CB8AC3E}">
        <p14:creationId xmlns:p14="http://schemas.microsoft.com/office/powerpoint/2010/main" val="22682529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Stages of Learning Model</a:t>
            </a:r>
          </a:p>
        </p:txBody>
      </p:sp>
      <p:sp>
        <p:nvSpPr>
          <p:cNvPr id="3" name="Content Placeholder 2"/>
          <p:cNvSpPr>
            <a:spLocks noGrp="1"/>
          </p:cNvSpPr>
          <p:nvPr>
            <p:ph idx="1"/>
          </p:nvPr>
        </p:nvSpPr>
        <p:spPr/>
        <p:txBody>
          <a:bodyPr>
            <a:normAutofit fontScale="92500" lnSpcReduction="10000"/>
          </a:bodyPr>
          <a:lstStyle/>
          <a:p>
            <a:r>
              <a:rPr lang="en-GB" dirty="0"/>
              <a:t>Unconscious incompetence</a:t>
            </a:r>
          </a:p>
          <a:p>
            <a:r>
              <a:rPr lang="en-GB" dirty="0"/>
              <a:t>Conscious incompetence</a:t>
            </a:r>
          </a:p>
          <a:p>
            <a:r>
              <a:rPr lang="en-GB" dirty="0"/>
              <a:t>Conscious competence</a:t>
            </a:r>
          </a:p>
          <a:p>
            <a:r>
              <a:rPr lang="en-GB" dirty="0"/>
              <a:t>Unconscious competence</a:t>
            </a:r>
          </a:p>
          <a:p>
            <a:endParaRPr lang="en-GB" dirty="0"/>
          </a:p>
          <a:p>
            <a:r>
              <a:rPr lang="en-GB" dirty="0"/>
              <a:t>not hierarchical.</a:t>
            </a:r>
          </a:p>
          <a:p>
            <a:r>
              <a:rPr lang="en-GB" dirty="0"/>
              <a:t>Fifth stage – awareness to pass on a skill or knowledge (Alan Chapman (2009), called reflective competence (Davie Baume) </a:t>
            </a:r>
          </a:p>
        </p:txBody>
      </p:sp>
    </p:spTree>
    <p:extLst>
      <p:ext uri="{BB962C8B-B14F-4D97-AF65-F5344CB8AC3E}">
        <p14:creationId xmlns:p14="http://schemas.microsoft.com/office/powerpoint/2010/main" val="27473385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Impact of reflection</a:t>
            </a:r>
          </a:p>
        </p:txBody>
      </p:sp>
      <p:sp>
        <p:nvSpPr>
          <p:cNvPr id="3" name="Content Placeholder 2"/>
          <p:cNvSpPr>
            <a:spLocks noGrp="1"/>
          </p:cNvSpPr>
          <p:nvPr>
            <p:ph idx="1"/>
          </p:nvPr>
        </p:nvSpPr>
        <p:spPr/>
        <p:txBody>
          <a:bodyPr>
            <a:normAutofit fontScale="92500" lnSpcReduction="10000"/>
          </a:bodyPr>
          <a:lstStyle/>
          <a:p>
            <a:r>
              <a:rPr lang="en-GB" dirty="0"/>
              <a:t>Improvement in confidence</a:t>
            </a:r>
          </a:p>
          <a:p>
            <a:r>
              <a:rPr lang="en-GB" dirty="0"/>
              <a:t>Improvement in competence</a:t>
            </a:r>
          </a:p>
          <a:p>
            <a:endParaRPr lang="en-GB" dirty="0"/>
          </a:p>
          <a:p>
            <a:r>
              <a:rPr lang="en-GB" dirty="0"/>
              <a:t>Impact on your knowledge, skills, understanding (ongoing development)</a:t>
            </a:r>
          </a:p>
          <a:p>
            <a:endParaRPr lang="en-GB" dirty="0"/>
          </a:p>
          <a:p>
            <a:r>
              <a:rPr lang="en-GB" dirty="0"/>
              <a:t>Impact on your teaching  (ongoing practice)</a:t>
            </a:r>
          </a:p>
          <a:p>
            <a:endParaRPr lang="en-GB" dirty="0"/>
          </a:p>
          <a:p>
            <a:r>
              <a:rPr lang="en-GB" dirty="0"/>
              <a:t>Impact on the progress made by children</a:t>
            </a:r>
          </a:p>
        </p:txBody>
      </p:sp>
    </p:spTree>
    <p:extLst>
      <p:ext uri="{BB962C8B-B14F-4D97-AF65-F5344CB8AC3E}">
        <p14:creationId xmlns:p14="http://schemas.microsoft.com/office/powerpoint/2010/main" val="143403230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147</TotalTime>
  <Words>999</Words>
  <Application>Microsoft Office PowerPoint</Application>
  <PresentationFormat>On-screen Show (4:3)</PresentationFormat>
  <Paragraphs>101</Paragraphs>
  <Slides>10</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Calibri</vt:lpstr>
      <vt:lpstr>Century Gothic</vt:lpstr>
      <vt:lpstr>Verdana</vt:lpstr>
      <vt:lpstr>Wingdings 2</vt:lpstr>
      <vt:lpstr>Austin</vt:lpstr>
      <vt:lpstr>Critical Reflection </vt:lpstr>
      <vt:lpstr>Reflection</vt:lpstr>
      <vt:lpstr>Formal Models of Reflection</vt:lpstr>
      <vt:lpstr>Gibbs’s Model (1988)</vt:lpstr>
      <vt:lpstr>Kolb’s learning cycle model  adapted to relate to ‘reflective practice’ (Crawford 2006)</vt:lpstr>
      <vt:lpstr> A further model Ryde (2007) cited in Reed, M. and Canning, N. (2010) </vt:lpstr>
      <vt:lpstr>Process of Reflecting</vt:lpstr>
      <vt:lpstr>Stages of Learning Model</vt:lpstr>
      <vt:lpstr>Impact of reflection</vt:lpstr>
      <vt:lpstr>References</vt:lpstr>
    </vt:vector>
  </TitlesOfParts>
  <Company>University of Northampton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PGCE and QTS  Assessment</dc:title>
  <dc:creator>Batchelor Elaine</dc:creator>
  <cp:lastModifiedBy>James Underwood</cp:lastModifiedBy>
  <cp:revision>16</cp:revision>
  <dcterms:created xsi:type="dcterms:W3CDTF">2015-09-18T12:24:44Z</dcterms:created>
  <dcterms:modified xsi:type="dcterms:W3CDTF">2018-02-14T11:13:47Z</dcterms:modified>
</cp:coreProperties>
</file>