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44"/>
  </p:notesMasterIdLst>
  <p:handoutMasterIdLst>
    <p:handoutMasterId r:id="rId45"/>
  </p:handoutMasterIdLst>
  <p:sldIdLst>
    <p:sldId id="257" r:id="rId2"/>
    <p:sldId id="258" r:id="rId3"/>
    <p:sldId id="376" r:id="rId4"/>
    <p:sldId id="260" r:id="rId5"/>
    <p:sldId id="377" r:id="rId6"/>
    <p:sldId id="301" r:id="rId7"/>
    <p:sldId id="339" r:id="rId8"/>
    <p:sldId id="368" r:id="rId9"/>
    <p:sldId id="320" r:id="rId10"/>
    <p:sldId id="303" r:id="rId11"/>
    <p:sldId id="401" r:id="rId12"/>
    <p:sldId id="308" r:id="rId13"/>
    <p:sldId id="288" r:id="rId14"/>
    <p:sldId id="280" r:id="rId15"/>
    <p:sldId id="354" r:id="rId16"/>
    <p:sldId id="302" r:id="rId17"/>
    <p:sldId id="369" r:id="rId18"/>
    <p:sldId id="346" r:id="rId19"/>
    <p:sldId id="402" r:id="rId20"/>
    <p:sldId id="315" r:id="rId21"/>
    <p:sldId id="309" r:id="rId22"/>
    <p:sldId id="395" r:id="rId23"/>
    <p:sldId id="295" r:id="rId24"/>
    <p:sldId id="355" r:id="rId25"/>
    <p:sldId id="380" r:id="rId26"/>
    <p:sldId id="387" r:id="rId27"/>
    <p:sldId id="381" r:id="rId28"/>
    <p:sldId id="397" r:id="rId29"/>
    <p:sldId id="356" r:id="rId30"/>
    <p:sldId id="390" r:id="rId31"/>
    <p:sldId id="393" r:id="rId32"/>
    <p:sldId id="391" r:id="rId33"/>
    <p:sldId id="336" r:id="rId34"/>
    <p:sldId id="335" r:id="rId35"/>
    <p:sldId id="348" r:id="rId36"/>
    <p:sldId id="327" r:id="rId37"/>
    <p:sldId id="326" r:id="rId38"/>
    <p:sldId id="323" r:id="rId39"/>
    <p:sldId id="367" r:id="rId40"/>
    <p:sldId id="400" r:id="rId41"/>
    <p:sldId id="375" r:id="rId42"/>
    <p:sldId id="345" r:id="rId43"/>
  </p:sldIdLst>
  <p:sldSz cx="9144000" cy="6858000" type="screen4x3"/>
  <p:notesSz cx="6797675" cy="9928225"/>
  <p:defaultTextStyle>
    <a:defPPr>
      <a:defRPr lang="en-GB"/>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3162" autoAdjust="0"/>
  </p:normalViewPr>
  <p:slideViewPr>
    <p:cSldViewPr>
      <p:cViewPr varScale="1">
        <p:scale>
          <a:sx n="104" d="100"/>
          <a:sy n="104" d="100"/>
        </p:scale>
        <p:origin x="72"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1" d="100"/>
          <a:sy n="71" d="100"/>
        </p:scale>
        <p:origin x="-1986" y="-108"/>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1"/>
            <a:ext cx="2944813" cy="496888"/>
          </a:xfrm>
          <a:prstGeom prst="rect">
            <a:avLst/>
          </a:prstGeom>
          <a:noFill/>
          <a:ln w="9525">
            <a:noFill/>
            <a:miter lim="800000"/>
            <a:headEnd/>
            <a:tailEnd/>
          </a:ln>
          <a:effectLst/>
        </p:spPr>
        <p:txBody>
          <a:bodyPr vert="horz" wrap="square" lIns="92147" tIns="46075" rIns="92147" bIns="46075" numCol="1" anchor="t" anchorCtr="0" compatLnSpc="1">
            <a:prstTxWarp prst="textNoShape">
              <a:avLst/>
            </a:prstTxWarp>
          </a:bodyPr>
          <a:lstStyle>
            <a:lvl1pPr>
              <a:defRPr sz="1200">
                <a:latin typeface="Times New Roman" pitchFamily="18" charset="0"/>
              </a:defRPr>
            </a:lvl1pPr>
          </a:lstStyle>
          <a:p>
            <a:pPr>
              <a:defRPr/>
            </a:pPr>
            <a:endParaRPr lang="en-GB"/>
          </a:p>
        </p:txBody>
      </p:sp>
      <p:sp>
        <p:nvSpPr>
          <p:cNvPr id="24579" name="Rectangle 3"/>
          <p:cNvSpPr>
            <a:spLocks noGrp="1" noChangeArrowheads="1"/>
          </p:cNvSpPr>
          <p:nvPr>
            <p:ph type="dt" sz="quarter" idx="1"/>
          </p:nvPr>
        </p:nvSpPr>
        <p:spPr bwMode="auto">
          <a:xfrm>
            <a:off x="3851276" y="1"/>
            <a:ext cx="2944813" cy="496888"/>
          </a:xfrm>
          <a:prstGeom prst="rect">
            <a:avLst/>
          </a:prstGeom>
          <a:noFill/>
          <a:ln w="9525">
            <a:noFill/>
            <a:miter lim="800000"/>
            <a:headEnd/>
            <a:tailEnd/>
          </a:ln>
          <a:effectLst/>
        </p:spPr>
        <p:txBody>
          <a:bodyPr vert="horz" wrap="square" lIns="92147" tIns="46075" rIns="92147" bIns="46075" numCol="1" anchor="t" anchorCtr="0" compatLnSpc="1">
            <a:prstTxWarp prst="textNoShape">
              <a:avLst/>
            </a:prstTxWarp>
          </a:bodyPr>
          <a:lstStyle>
            <a:lvl1pPr algn="r">
              <a:defRPr sz="1200">
                <a:latin typeface="Times New Roman" pitchFamily="18" charset="0"/>
              </a:defRPr>
            </a:lvl1pPr>
          </a:lstStyle>
          <a:p>
            <a:pPr>
              <a:defRPr/>
            </a:pPr>
            <a:endParaRPr lang="en-GB"/>
          </a:p>
        </p:txBody>
      </p:sp>
      <p:sp>
        <p:nvSpPr>
          <p:cNvPr id="24580" name="Rectangle 4"/>
          <p:cNvSpPr>
            <a:spLocks noGrp="1" noChangeArrowheads="1"/>
          </p:cNvSpPr>
          <p:nvPr>
            <p:ph type="ftr" sz="quarter" idx="2"/>
          </p:nvPr>
        </p:nvSpPr>
        <p:spPr bwMode="auto">
          <a:xfrm>
            <a:off x="0" y="9429750"/>
            <a:ext cx="2944813" cy="496888"/>
          </a:xfrm>
          <a:prstGeom prst="rect">
            <a:avLst/>
          </a:prstGeom>
          <a:noFill/>
          <a:ln w="9525">
            <a:noFill/>
            <a:miter lim="800000"/>
            <a:headEnd/>
            <a:tailEnd/>
          </a:ln>
          <a:effectLst/>
        </p:spPr>
        <p:txBody>
          <a:bodyPr vert="horz" wrap="square" lIns="92147" tIns="46075" rIns="92147" bIns="46075" numCol="1" anchor="b" anchorCtr="0" compatLnSpc="1">
            <a:prstTxWarp prst="textNoShape">
              <a:avLst/>
            </a:prstTxWarp>
          </a:bodyPr>
          <a:lstStyle>
            <a:lvl1pPr>
              <a:defRPr sz="1200">
                <a:latin typeface="Times New Roman" pitchFamily="18" charset="0"/>
              </a:defRPr>
            </a:lvl1pPr>
          </a:lstStyle>
          <a:p>
            <a:pPr>
              <a:defRPr/>
            </a:pPr>
            <a:r>
              <a:rPr lang="en-GB" smtClean="0"/>
              <a:t>Mentor Training am Mar2015</a:t>
            </a:r>
            <a:endParaRPr lang="en-GB"/>
          </a:p>
        </p:txBody>
      </p:sp>
      <p:sp>
        <p:nvSpPr>
          <p:cNvPr id="24581" name="Rectangle 5"/>
          <p:cNvSpPr>
            <a:spLocks noGrp="1" noChangeArrowheads="1"/>
          </p:cNvSpPr>
          <p:nvPr>
            <p:ph type="sldNum" sz="quarter" idx="3"/>
          </p:nvPr>
        </p:nvSpPr>
        <p:spPr bwMode="auto">
          <a:xfrm>
            <a:off x="3851276" y="9429750"/>
            <a:ext cx="2944813" cy="496888"/>
          </a:xfrm>
          <a:prstGeom prst="rect">
            <a:avLst/>
          </a:prstGeom>
          <a:noFill/>
          <a:ln w="9525">
            <a:noFill/>
            <a:miter lim="800000"/>
            <a:headEnd/>
            <a:tailEnd/>
          </a:ln>
          <a:effectLst/>
        </p:spPr>
        <p:txBody>
          <a:bodyPr vert="horz" wrap="square" lIns="92147" tIns="46075" rIns="92147" bIns="46075" numCol="1" anchor="b" anchorCtr="0" compatLnSpc="1">
            <a:prstTxWarp prst="textNoShape">
              <a:avLst/>
            </a:prstTxWarp>
          </a:bodyPr>
          <a:lstStyle>
            <a:lvl1pPr algn="r">
              <a:defRPr sz="1200">
                <a:latin typeface="Times New Roman" pitchFamily="18" charset="0"/>
              </a:defRPr>
            </a:lvl1pPr>
          </a:lstStyle>
          <a:p>
            <a:pPr>
              <a:defRPr/>
            </a:pPr>
            <a:fld id="{CA982A77-CA3A-4C8A-BFA3-AC914560A76F}" type="slidenum">
              <a:rPr lang="en-GB"/>
              <a:pPr>
                <a:defRPr/>
              </a:pPr>
              <a:t>‹#›</a:t>
            </a:fld>
            <a:endParaRPr lang="en-GB"/>
          </a:p>
        </p:txBody>
      </p:sp>
    </p:spTree>
    <p:extLst>
      <p:ext uri="{BB962C8B-B14F-4D97-AF65-F5344CB8AC3E}">
        <p14:creationId xmlns:p14="http://schemas.microsoft.com/office/powerpoint/2010/main" val="216709201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1026"/>
          <p:cNvSpPr>
            <a:spLocks noGrp="1" noChangeArrowheads="1"/>
          </p:cNvSpPr>
          <p:nvPr>
            <p:ph type="hdr" sz="quarter"/>
          </p:nvPr>
        </p:nvSpPr>
        <p:spPr bwMode="auto">
          <a:xfrm>
            <a:off x="0" y="1"/>
            <a:ext cx="2944813" cy="496888"/>
          </a:xfrm>
          <a:prstGeom prst="rect">
            <a:avLst/>
          </a:prstGeom>
          <a:noFill/>
          <a:ln w="9525">
            <a:noFill/>
            <a:miter lim="800000"/>
            <a:headEnd/>
            <a:tailEnd/>
          </a:ln>
          <a:effectLst/>
        </p:spPr>
        <p:txBody>
          <a:bodyPr vert="horz" wrap="square" lIns="92147" tIns="46075" rIns="92147" bIns="46075" numCol="1" anchor="t" anchorCtr="0" compatLnSpc="1">
            <a:prstTxWarp prst="textNoShape">
              <a:avLst/>
            </a:prstTxWarp>
          </a:bodyPr>
          <a:lstStyle>
            <a:lvl1pPr>
              <a:defRPr sz="1200">
                <a:latin typeface="Times New Roman" pitchFamily="18" charset="0"/>
              </a:defRPr>
            </a:lvl1pPr>
          </a:lstStyle>
          <a:p>
            <a:pPr>
              <a:defRPr/>
            </a:pPr>
            <a:endParaRPr lang="en-GB"/>
          </a:p>
        </p:txBody>
      </p:sp>
      <p:sp>
        <p:nvSpPr>
          <p:cNvPr id="77827" name="Rectangle 1027"/>
          <p:cNvSpPr>
            <a:spLocks noGrp="1" noChangeArrowheads="1"/>
          </p:cNvSpPr>
          <p:nvPr>
            <p:ph type="dt" idx="1"/>
          </p:nvPr>
        </p:nvSpPr>
        <p:spPr bwMode="auto">
          <a:xfrm>
            <a:off x="3851276" y="1"/>
            <a:ext cx="2944813" cy="496888"/>
          </a:xfrm>
          <a:prstGeom prst="rect">
            <a:avLst/>
          </a:prstGeom>
          <a:noFill/>
          <a:ln w="9525">
            <a:noFill/>
            <a:miter lim="800000"/>
            <a:headEnd/>
            <a:tailEnd/>
          </a:ln>
          <a:effectLst/>
        </p:spPr>
        <p:txBody>
          <a:bodyPr vert="horz" wrap="square" lIns="92147" tIns="46075" rIns="92147" bIns="46075" numCol="1" anchor="t" anchorCtr="0" compatLnSpc="1">
            <a:prstTxWarp prst="textNoShape">
              <a:avLst/>
            </a:prstTxWarp>
          </a:bodyPr>
          <a:lstStyle>
            <a:lvl1pPr algn="r">
              <a:defRPr sz="1200">
                <a:latin typeface="Times New Roman" pitchFamily="18" charset="0"/>
              </a:defRPr>
            </a:lvl1pPr>
          </a:lstStyle>
          <a:p>
            <a:pPr>
              <a:defRPr/>
            </a:pPr>
            <a:endParaRPr lang="en-GB"/>
          </a:p>
        </p:txBody>
      </p:sp>
      <p:sp>
        <p:nvSpPr>
          <p:cNvPr id="59396" name="Rectangle 1028"/>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9" name="Rectangle 1029"/>
          <p:cNvSpPr>
            <a:spLocks noGrp="1" noChangeArrowheads="1"/>
          </p:cNvSpPr>
          <p:nvPr>
            <p:ph type="body" sz="quarter" idx="3"/>
          </p:nvPr>
        </p:nvSpPr>
        <p:spPr bwMode="auto">
          <a:xfrm>
            <a:off x="679451" y="4714876"/>
            <a:ext cx="5438775" cy="4468813"/>
          </a:xfrm>
          <a:prstGeom prst="rect">
            <a:avLst/>
          </a:prstGeom>
          <a:noFill/>
          <a:ln w="9525">
            <a:noFill/>
            <a:miter lim="800000"/>
            <a:headEnd/>
            <a:tailEnd/>
          </a:ln>
          <a:effectLst/>
        </p:spPr>
        <p:txBody>
          <a:bodyPr vert="horz" wrap="square" lIns="92147" tIns="46075" rIns="92147" bIns="46075"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77830" name="Rectangle 1030"/>
          <p:cNvSpPr>
            <a:spLocks noGrp="1" noChangeArrowheads="1"/>
          </p:cNvSpPr>
          <p:nvPr>
            <p:ph type="ftr" sz="quarter" idx="4"/>
          </p:nvPr>
        </p:nvSpPr>
        <p:spPr bwMode="auto">
          <a:xfrm>
            <a:off x="0" y="9429750"/>
            <a:ext cx="2944813" cy="496888"/>
          </a:xfrm>
          <a:prstGeom prst="rect">
            <a:avLst/>
          </a:prstGeom>
          <a:noFill/>
          <a:ln w="9525">
            <a:noFill/>
            <a:miter lim="800000"/>
            <a:headEnd/>
            <a:tailEnd/>
          </a:ln>
          <a:effectLst/>
        </p:spPr>
        <p:txBody>
          <a:bodyPr vert="horz" wrap="square" lIns="92147" tIns="46075" rIns="92147" bIns="46075" numCol="1" anchor="b" anchorCtr="0" compatLnSpc="1">
            <a:prstTxWarp prst="textNoShape">
              <a:avLst/>
            </a:prstTxWarp>
          </a:bodyPr>
          <a:lstStyle>
            <a:lvl1pPr>
              <a:defRPr sz="1200">
                <a:latin typeface="Times New Roman" pitchFamily="18" charset="0"/>
              </a:defRPr>
            </a:lvl1pPr>
          </a:lstStyle>
          <a:p>
            <a:pPr>
              <a:defRPr/>
            </a:pPr>
            <a:r>
              <a:rPr lang="en-GB" smtClean="0"/>
              <a:t>Mentor Training am Mar2015</a:t>
            </a:r>
            <a:endParaRPr lang="en-GB"/>
          </a:p>
        </p:txBody>
      </p:sp>
      <p:sp>
        <p:nvSpPr>
          <p:cNvPr id="77831" name="Rectangle 1031"/>
          <p:cNvSpPr>
            <a:spLocks noGrp="1" noChangeArrowheads="1"/>
          </p:cNvSpPr>
          <p:nvPr>
            <p:ph type="sldNum" sz="quarter" idx="5"/>
          </p:nvPr>
        </p:nvSpPr>
        <p:spPr bwMode="auto">
          <a:xfrm>
            <a:off x="3851276" y="9429750"/>
            <a:ext cx="2944813" cy="496888"/>
          </a:xfrm>
          <a:prstGeom prst="rect">
            <a:avLst/>
          </a:prstGeom>
          <a:noFill/>
          <a:ln w="9525">
            <a:noFill/>
            <a:miter lim="800000"/>
            <a:headEnd/>
            <a:tailEnd/>
          </a:ln>
          <a:effectLst/>
        </p:spPr>
        <p:txBody>
          <a:bodyPr vert="horz" wrap="square" lIns="92147" tIns="46075" rIns="92147" bIns="46075" numCol="1" anchor="b" anchorCtr="0" compatLnSpc="1">
            <a:prstTxWarp prst="textNoShape">
              <a:avLst/>
            </a:prstTxWarp>
          </a:bodyPr>
          <a:lstStyle>
            <a:lvl1pPr algn="r">
              <a:defRPr sz="1200">
                <a:latin typeface="Times New Roman" pitchFamily="18" charset="0"/>
              </a:defRPr>
            </a:lvl1pPr>
          </a:lstStyle>
          <a:p>
            <a:pPr>
              <a:defRPr/>
            </a:pPr>
            <a:fld id="{2E2D9359-00BD-45B1-80E8-27B62B17C48F}" type="slidenum">
              <a:rPr lang="en-GB"/>
              <a:pPr>
                <a:defRPr/>
              </a:pPr>
              <a:t>‹#›</a:t>
            </a:fld>
            <a:endParaRPr lang="en-GB"/>
          </a:p>
        </p:txBody>
      </p:sp>
    </p:spTree>
    <p:extLst>
      <p:ext uri="{BB962C8B-B14F-4D97-AF65-F5344CB8AC3E}">
        <p14:creationId xmlns:p14="http://schemas.microsoft.com/office/powerpoint/2010/main" val="2463317820"/>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71DC5149-3552-4EF4-A740-55ECD75BCF4D}" type="slidenum">
              <a:rPr lang="en-GB" altLang="en-US" smtClean="0"/>
              <a:pPr eaLnBrk="1" hangingPunct="1">
                <a:spcBef>
                  <a:spcPct val="0"/>
                </a:spcBef>
              </a:pPr>
              <a:t>1</a:t>
            </a:fld>
            <a:endParaRPr lang="en-GB" altLang="en-US" smtClean="0"/>
          </a:p>
        </p:txBody>
      </p:sp>
      <p:sp>
        <p:nvSpPr>
          <p:cNvPr id="60419" name="Rectangle 1026"/>
          <p:cNvSpPr>
            <a:spLocks noGrp="1" noRot="1" noChangeAspect="1" noChangeArrowheads="1" noTextEdit="1"/>
          </p:cNvSpPr>
          <p:nvPr>
            <p:ph type="sldImg"/>
          </p:nvPr>
        </p:nvSpPr>
        <p:spPr>
          <a:ln/>
        </p:spPr>
      </p:sp>
      <p:sp>
        <p:nvSpPr>
          <p:cNvPr id="60420"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0421"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1291799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C084EC3A-A149-4323-8D8A-E4A9AD419573}" type="slidenum">
              <a:rPr lang="en-GB" altLang="en-US" smtClean="0"/>
              <a:pPr eaLnBrk="1" hangingPunct="1">
                <a:spcBef>
                  <a:spcPct val="0"/>
                </a:spcBef>
              </a:pPr>
              <a:t>28</a:t>
            </a:fld>
            <a:endParaRPr lang="en-GB" alt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9637"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Jan 2014 </a:t>
            </a:r>
          </a:p>
        </p:txBody>
      </p:sp>
    </p:spTree>
    <p:extLst>
      <p:ext uri="{BB962C8B-B14F-4D97-AF65-F5344CB8AC3E}">
        <p14:creationId xmlns:p14="http://schemas.microsoft.com/office/powerpoint/2010/main" val="1584397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8700" indent="-287962" eaLnBrk="0" hangingPunct="0">
              <a:spcBef>
                <a:spcPct val="30000"/>
              </a:spcBef>
              <a:defRPr sz="1200">
                <a:solidFill>
                  <a:schemeClr val="tx1"/>
                </a:solidFill>
                <a:latin typeface="Times New Roman" pitchFamily="18" charset="0"/>
              </a:defRPr>
            </a:lvl2pPr>
            <a:lvl3pPr marL="1151845" indent="-230369" eaLnBrk="0" hangingPunct="0">
              <a:spcBef>
                <a:spcPct val="30000"/>
              </a:spcBef>
              <a:defRPr sz="1200">
                <a:solidFill>
                  <a:schemeClr val="tx1"/>
                </a:solidFill>
                <a:latin typeface="Times New Roman" pitchFamily="18" charset="0"/>
              </a:defRPr>
            </a:lvl3pPr>
            <a:lvl4pPr marL="1612584" indent="-230369" eaLnBrk="0" hangingPunct="0">
              <a:spcBef>
                <a:spcPct val="30000"/>
              </a:spcBef>
              <a:defRPr sz="1200">
                <a:solidFill>
                  <a:schemeClr val="tx1"/>
                </a:solidFill>
                <a:latin typeface="Times New Roman" pitchFamily="18" charset="0"/>
              </a:defRPr>
            </a:lvl4pPr>
            <a:lvl5pPr marL="2073322" indent="-230369" eaLnBrk="0" hangingPunct="0">
              <a:spcBef>
                <a:spcPct val="30000"/>
              </a:spcBef>
              <a:defRPr sz="1200">
                <a:solidFill>
                  <a:schemeClr val="tx1"/>
                </a:solidFill>
                <a:latin typeface="Times New Roman" pitchFamily="18" charset="0"/>
              </a:defRPr>
            </a:lvl5pPr>
            <a:lvl6pPr marL="2534060" indent="-230369" eaLnBrk="0" fontAlgn="base" hangingPunct="0">
              <a:spcBef>
                <a:spcPct val="30000"/>
              </a:spcBef>
              <a:spcAft>
                <a:spcPct val="0"/>
              </a:spcAft>
              <a:defRPr sz="1200">
                <a:solidFill>
                  <a:schemeClr val="tx1"/>
                </a:solidFill>
                <a:latin typeface="Times New Roman" pitchFamily="18" charset="0"/>
              </a:defRPr>
            </a:lvl6pPr>
            <a:lvl7pPr marL="2994798" indent="-230369" eaLnBrk="0" fontAlgn="base" hangingPunct="0">
              <a:spcBef>
                <a:spcPct val="30000"/>
              </a:spcBef>
              <a:spcAft>
                <a:spcPct val="0"/>
              </a:spcAft>
              <a:defRPr sz="1200">
                <a:solidFill>
                  <a:schemeClr val="tx1"/>
                </a:solidFill>
                <a:latin typeface="Times New Roman" pitchFamily="18" charset="0"/>
              </a:defRPr>
            </a:lvl7pPr>
            <a:lvl8pPr marL="3455536" indent="-230369" eaLnBrk="0" fontAlgn="base" hangingPunct="0">
              <a:spcBef>
                <a:spcPct val="30000"/>
              </a:spcBef>
              <a:spcAft>
                <a:spcPct val="0"/>
              </a:spcAft>
              <a:defRPr sz="1200">
                <a:solidFill>
                  <a:schemeClr val="tx1"/>
                </a:solidFill>
                <a:latin typeface="Times New Roman" pitchFamily="18" charset="0"/>
              </a:defRPr>
            </a:lvl8pPr>
            <a:lvl9pPr marL="3916274" indent="-23036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9807EADF-7FFE-4EAC-A3AE-049BAB8D5F8E}" type="slidenum">
              <a:rPr lang="en-GB" altLang="en-US" smtClean="0"/>
              <a:pPr eaLnBrk="1" hangingPunct="1">
                <a:spcBef>
                  <a:spcPct val="0"/>
                </a:spcBef>
              </a:pPr>
              <a:t>30</a:t>
            </a:fld>
            <a:endParaRPr lang="en-GB" alt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1205"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8700" indent="-287962" eaLnBrk="0" hangingPunct="0">
              <a:spcBef>
                <a:spcPct val="30000"/>
              </a:spcBef>
              <a:defRPr sz="1200">
                <a:solidFill>
                  <a:schemeClr val="tx1"/>
                </a:solidFill>
                <a:latin typeface="Times New Roman" pitchFamily="18" charset="0"/>
              </a:defRPr>
            </a:lvl2pPr>
            <a:lvl3pPr marL="1151845" indent="-230369" eaLnBrk="0" hangingPunct="0">
              <a:spcBef>
                <a:spcPct val="30000"/>
              </a:spcBef>
              <a:defRPr sz="1200">
                <a:solidFill>
                  <a:schemeClr val="tx1"/>
                </a:solidFill>
                <a:latin typeface="Times New Roman" pitchFamily="18" charset="0"/>
              </a:defRPr>
            </a:lvl3pPr>
            <a:lvl4pPr marL="1612584" indent="-230369" eaLnBrk="0" hangingPunct="0">
              <a:spcBef>
                <a:spcPct val="30000"/>
              </a:spcBef>
              <a:defRPr sz="1200">
                <a:solidFill>
                  <a:schemeClr val="tx1"/>
                </a:solidFill>
                <a:latin typeface="Times New Roman" pitchFamily="18" charset="0"/>
              </a:defRPr>
            </a:lvl4pPr>
            <a:lvl5pPr marL="2073322" indent="-230369" eaLnBrk="0" hangingPunct="0">
              <a:spcBef>
                <a:spcPct val="30000"/>
              </a:spcBef>
              <a:defRPr sz="1200">
                <a:solidFill>
                  <a:schemeClr val="tx1"/>
                </a:solidFill>
                <a:latin typeface="Times New Roman" pitchFamily="18" charset="0"/>
              </a:defRPr>
            </a:lvl5pPr>
            <a:lvl6pPr marL="2534060" indent="-230369" eaLnBrk="0" fontAlgn="base" hangingPunct="0">
              <a:spcBef>
                <a:spcPct val="30000"/>
              </a:spcBef>
              <a:spcAft>
                <a:spcPct val="0"/>
              </a:spcAft>
              <a:defRPr sz="1200">
                <a:solidFill>
                  <a:schemeClr val="tx1"/>
                </a:solidFill>
                <a:latin typeface="Times New Roman" pitchFamily="18" charset="0"/>
              </a:defRPr>
            </a:lvl6pPr>
            <a:lvl7pPr marL="2994798" indent="-230369" eaLnBrk="0" fontAlgn="base" hangingPunct="0">
              <a:spcBef>
                <a:spcPct val="30000"/>
              </a:spcBef>
              <a:spcAft>
                <a:spcPct val="0"/>
              </a:spcAft>
              <a:defRPr sz="1200">
                <a:solidFill>
                  <a:schemeClr val="tx1"/>
                </a:solidFill>
                <a:latin typeface="Times New Roman" pitchFamily="18" charset="0"/>
              </a:defRPr>
            </a:lvl7pPr>
            <a:lvl8pPr marL="3455536" indent="-230369" eaLnBrk="0" fontAlgn="base" hangingPunct="0">
              <a:spcBef>
                <a:spcPct val="30000"/>
              </a:spcBef>
              <a:spcAft>
                <a:spcPct val="0"/>
              </a:spcAft>
              <a:defRPr sz="1200">
                <a:solidFill>
                  <a:schemeClr val="tx1"/>
                </a:solidFill>
                <a:latin typeface="Times New Roman" pitchFamily="18" charset="0"/>
              </a:defRPr>
            </a:lvl8pPr>
            <a:lvl9pPr marL="3916274" indent="-230369"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8608412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309BCE8-7A54-458E-8354-4D2D983AE4BB}" type="slidenum">
              <a:rPr lang="en-GB" altLang="en-US" smtClean="0">
                <a:cs typeface="Times New Roman" pitchFamily="18" charset="0"/>
              </a:rPr>
              <a:pPr eaLnBrk="1" hangingPunct="1">
                <a:spcBef>
                  <a:spcPct val="0"/>
                </a:spcBef>
              </a:pPr>
              <a:t>36</a:t>
            </a:fld>
            <a:endParaRPr lang="en-GB" altLang="en-US" smtClean="0">
              <a:cs typeface="Times New Roman" pitchFamily="18" charset="0"/>
            </a:endParaRPr>
          </a:p>
        </p:txBody>
      </p:sp>
      <p:sp>
        <p:nvSpPr>
          <p:cNvPr id="70661"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200701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6552BC6F-7BF5-45C1-AB6B-0C1690CD6439}" type="slidenum">
              <a:rPr lang="en-GB" altLang="en-US" smtClean="0">
                <a:cs typeface="Times New Roman" pitchFamily="18" charset="0"/>
              </a:rPr>
              <a:pPr eaLnBrk="1" hangingPunct="1">
                <a:spcBef>
                  <a:spcPct val="0"/>
                </a:spcBef>
              </a:pPr>
              <a:t>37</a:t>
            </a:fld>
            <a:endParaRPr lang="en-GB" altLang="en-US" smtClean="0">
              <a:cs typeface="Times New Roman" pitchFamily="18" charset="0"/>
            </a:endParaRPr>
          </a:p>
        </p:txBody>
      </p:sp>
      <p:sp>
        <p:nvSpPr>
          <p:cNvPr id="71685"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27512252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270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
        <p:nvSpPr>
          <p:cNvPr id="7270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C4129A4-2FCA-4D8D-B38F-3AEE47E469C5}" type="slidenum">
              <a:rPr lang="en-GB" altLang="en-US" smtClean="0"/>
              <a:pPr eaLnBrk="1" hangingPunct="1">
                <a:spcBef>
                  <a:spcPct val="0"/>
                </a:spcBef>
              </a:pPr>
              <a:t>38</a:t>
            </a:fld>
            <a:endParaRPr lang="en-GB" altLang="en-US" smtClean="0"/>
          </a:p>
        </p:txBody>
      </p:sp>
    </p:spTree>
    <p:extLst>
      <p:ext uri="{BB962C8B-B14F-4D97-AF65-F5344CB8AC3E}">
        <p14:creationId xmlns:p14="http://schemas.microsoft.com/office/powerpoint/2010/main" val="28076869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4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6EB1049D-F781-4194-AF96-73D2785022AF}" type="slidenum">
              <a:rPr lang="en-GB" altLang="en-US" smtClean="0"/>
              <a:pPr eaLnBrk="1" hangingPunct="1">
                <a:spcBef>
                  <a:spcPct val="0"/>
                </a:spcBef>
              </a:pPr>
              <a:t>40</a:t>
            </a:fld>
            <a:endParaRPr lang="en-GB" altLang="en-US" smtClean="0"/>
          </a:p>
        </p:txBody>
      </p:sp>
      <p:sp>
        <p:nvSpPr>
          <p:cNvPr id="74757"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Jan 2014 </a:t>
            </a:r>
          </a:p>
        </p:txBody>
      </p:sp>
    </p:spTree>
    <p:extLst>
      <p:ext uri="{BB962C8B-B14F-4D97-AF65-F5344CB8AC3E}">
        <p14:creationId xmlns:p14="http://schemas.microsoft.com/office/powerpoint/2010/main" val="3278654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790EB968-B1F5-4E72-B2FF-8602080E2BFF}" type="slidenum">
              <a:rPr lang="en-GB" altLang="en-US" smtClean="0"/>
              <a:pPr eaLnBrk="1" hangingPunct="1">
                <a:spcBef>
                  <a:spcPct val="0"/>
                </a:spcBef>
              </a:pPr>
              <a:t>2</a:t>
            </a:fld>
            <a:endParaRPr lang="en-GB" alt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1445"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4283241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74E1A871-0A87-4F5B-AB28-3DD9A6DDD56A}" type="slidenum">
              <a:rPr lang="en-GB" altLang="en-US" smtClean="0"/>
              <a:pPr eaLnBrk="1" hangingPunct="1">
                <a:spcBef>
                  <a:spcPct val="0"/>
                </a:spcBef>
              </a:pPr>
              <a:t>4</a:t>
            </a:fld>
            <a:endParaRPr lang="en-GB" alt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2469"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476705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1B91FA6-293E-4065-9430-5C0534FE6DFD}" type="slidenum">
              <a:rPr lang="en-GB" altLang="en-US" smtClean="0"/>
              <a:pPr eaLnBrk="1" hangingPunct="1">
                <a:spcBef>
                  <a:spcPct val="0"/>
                </a:spcBef>
              </a:pPr>
              <a:t>7</a:t>
            </a:fld>
            <a:endParaRPr lang="en-GB" alt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3493"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257441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C54011D2-6E0C-494E-A1BC-BA2CD44C565B}" type="slidenum">
              <a:rPr lang="en-GB" altLang="en-US" smtClean="0"/>
              <a:pPr eaLnBrk="1" hangingPunct="1">
                <a:spcBef>
                  <a:spcPct val="0"/>
                </a:spcBef>
              </a:pPr>
              <a:t>13</a:t>
            </a:fld>
            <a:endParaRPr lang="en-GB" alt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5541"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3867511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62AB1AE6-A823-47A5-AD06-7A67BA7EA9AE}" type="slidenum">
              <a:rPr lang="en-GB" altLang="en-US" smtClean="0"/>
              <a:pPr eaLnBrk="1" hangingPunct="1">
                <a:spcBef>
                  <a:spcPct val="0"/>
                </a:spcBef>
              </a:pPr>
              <a:t>14</a:t>
            </a:fld>
            <a:endParaRPr lang="en-GB" alt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4517"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1754325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676709" indent="-676709" eaLnBrk="1" hangingPunct="1">
              <a:lnSpc>
                <a:spcPct val="90000"/>
              </a:lnSpc>
              <a:buFontTx/>
              <a:buChar char="•"/>
              <a:defRPr/>
            </a:pPr>
            <a:r>
              <a:rPr lang="en-GB" dirty="0" smtClean="0"/>
              <a:t>Observing		</a:t>
            </a:r>
          </a:p>
          <a:p>
            <a:pPr marL="676709" indent="-676709" eaLnBrk="1" hangingPunct="1">
              <a:lnSpc>
                <a:spcPct val="90000"/>
              </a:lnSpc>
              <a:buFontTx/>
              <a:buChar char="•"/>
              <a:defRPr/>
            </a:pPr>
            <a:r>
              <a:rPr lang="en-GB" dirty="0" smtClean="0"/>
              <a:t>Analysing situations </a:t>
            </a:r>
          </a:p>
          <a:p>
            <a:pPr marL="676709" indent="-676709" eaLnBrk="1" hangingPunct="1">
              <a:lnSpc>
                <a:spcPct val="90000"/>
              </a:lnSpc>
              <a:buFontTx/>
              <a:buChar char="•"/>
              <a:defRPr/>
            </a:pPr>
            <a:r>
              <a:rPr lang="en-GB" dirty="0" smtClean="0"/>
              <a:t>Interpreting  </a:t>
            </a:r>
          </a:p>
          <a:p>
            <a:pPr marL="676709" indent="-676709" eaLnBrk="1" hangingPunct="1">
              <a:lnSpc>
                <a:spcPct val="90000"/>
              </a:lnSpc>
              <a:buFontTx/>
              <a:buChar char="•"/>
              <a:defRPr/>
            </a:pPr>
            <a:r>
              <a:rPr lang="en-GB" dirty="0" smtClean="0"/>
              <a:t>Analysing needs </a:t>
            </a:r>
          </a:p>
          <a:p>
            <a:pPr marL="676709" indent="-676709" eaLnBrk="1" hangingPunct="1">
              <a:lnSpc>
                <a:spcPct val="90000"/>
              </a:lnSpc>
              <a:buFontTx/>
              <a:buChar char="•"/>
              <a:defRPr/>
            </a:pPr>
            <a:r>
              <a:rPr lang="en-GB" dirty="0" smtClean="0"/>
              <a:t>Objectivising </a:t>
            </a:r>
          </a:p>
          <a:p>
            <a:pPr eaLnBrk="1" hangingPunct="1">
              <a:spcBef>
                <a:spcPct val="20000"/>
              </a:spcBef>
              <a:buClr>
                <a:srgbClr val="0ACCE6"/>
              </a:buClr>
              <a:buSzPct val="65000"/>
              <a:buFontTx/>
              <a:buChar char="•"/>
              <a:defRPr/>
            </a:pPr>
            <a:r>
              <a:rPr lang="en-GB" sz="800" dirty="0"/>
              <a:t>	Generalizing </a:t>
            </a:r>
          </a:p>
          <a:p>
            <a:pPr eaLnBrk="1" hangingPunct="1">
              <a:spcBef>
                <a:spcPct val="20000"/>
              </a:spcBef>
              <a:buClr>
                <a:srgbClr val="0ACCE6"/>
              </a:buClr>
              <a:buSzPct val="65000"/>
              <a:buFontTx/>
              <a:buChar char="•"/>
              <a:defRPr/>
            </a:pPr>
            <a:r>
              <a:rPr lang="en-GB" sz="800" dirty="0"/>
              <a:t>Demonstrating </a:t>
            </a:r>
          </a:p>
          <a:p>
            <a:pPr eaLnBrk="1" hangingPunct="1">
              <a:spcBef>
                <a:spcPct val="20000"/>
              </a:spcBef>
              <a:buClr>
                <a:srgbClr val="0ACCE6"/>
              </a:buClr>
              <a:buSzPct val="65000"/>
              <a:buFontTx/>
              <a:buChar char="•"/>
              <a:defRPr/>
            </a:pPr>
            <a:r>
              <a:rPr lang="en-GB" sz="800" dirty="0"/>
              <a:t>Articulating </a:t>
            </a:r>
          </a:p>
          <a:p>
            <a:pPr eaLnBrk="1" hangingPunct="1">
              <a:spcBef>
                <a:spcPct val="20000"/>
              </a:spcBef>
              <a:buClr>
                <a:srgbClr val="0ACCE6"/>
              </a:buClr>
              <a:buSzPct val="65000"/>
              <a:buFontTx/>
              <a:buChar char="•"/>
              <a:defRPr/>
            </a:pPr>
            <a:r>
              <a:rPr lang="en-GB" sz="800" dirty="0"/>
              <a:t>Facilitating </a:t>
            </a:r>
          </a:p>
          <a:p>
            <a:pPr eaLnBrk="1" hangingPunct="1">
              <a:spcBef>
                <a:spcPct val="20000"/>
              </a:spcBef>
              <a:buClr>
                <a:srgbClr val="0ACCE6"/>
              </a:buClr>
              <a:buSzPct val="65000"/>
              <a:buFontTx/>
              <a:buChar char="•"/>
              <a:defRPr/>
            </a:pPr>
            <a:r>
              <a:rPr lang="en-GB" sz="800" dirty="0"/>
              <a:t>Questioning</a:t>
            </a:r>
          </a:p>
          <a:p>
            <a:pPr marL="676709" indent="-676709" eaLnBrk="1" hangingPunct="1">
              <a:lnSpc>
                <a:spcPct val="90000"/>
              </a:lnSpc>
              <a:defRPr/>
            </a:pPr>
            <a:endParaRPr lang="en-GB" sz="800" dirty="0"/>
          </a:p>
          <a:p>
            <a:pPr>
              <a:defRPr/>
            </a:pPr>
            <a:endParaRPr lang="en-GB" dirty="0"/>
          </a:p>
        </p:txBody>
      </p:sp>
      <p:sp>
        <p:nvSpPr>
          <p:cNvPr id="67588" name="Footer Placeholder 3"/>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
        <p:nvSpPr>
          <p:cNvPr id="6758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A92E26E8-578C-49EC-82F1-6CA9425A0208}" type="slidenum">
              <a:rPr lang="en-GB" altLang="en-US" smtClean="0"/>
              <a:pPr eaLnBrk="1" hangingPunct="1">
                <a:spcBef>
                  <a:spcPct val="0"/>
                </a:spcBef>
              </a:pPr>
              <a:t>20</a:t>
            </a:fld>
            <a:endParaRPr lang="en-GB" altLang="en-US" smtClean="0"/>
          </a:p>
        </p:txBody>
      </p:sp>
    </p:spTree>
    <p:extLst>
      <p:ext uri="{BB962C8B-B14F-4D97-AF65-F5344CB8AC3E}">
        <p14:creationId xmlns:p14="http://schemas.microsoft.com/office/powerpoint/2010/main" val="1725387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BBD04C11-82D2-4C80-95AD-2933B67009CE}" type="slidenum">
              <a:rPr lang="en-GB" altLang="en-US" smtClean="0"/>
              <a:pPr eaLnBrk="1" hangingPunct="1">
                <a:spcBef>
                  <a:spcPct val="0"/>
                </a:spcBef>
              </a:pPr>
              <a:t>22</a:t>
            </a:fld>
            <a:endParaRPr lang="en-GB" alt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8613"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Jan 2014 </a:t>
            </a:r>
          </a:p>
        </p:txBody>
      </p:sp>
    </p:spTree>
    <p:extLst>
      <p:ext uri="{BB962C8B-B14F-4D97-AF65-F5344CB8AC3E}">
        <p14:creationId xmlns:p14="http://schemas.microsoft.com/office/powerpoint/2010/main" val="1980325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94D53389-8B7F-4691-A956-DD24DE1AAB2F}" type="slidenum">
              <a:rPr lang="en-GB" altLang="en-US" smtClean="0"/>
              <a:pPr eaLnBrk="1" hangingPunct="1">
                <a:spcBef>
                  <a:spcPct val="0"/>
                </a:spcBef>
              </a:pPr>
              <a:t>23</a:t>
            </a:fld>
            <a:endParaRPr lang="en-GB" alt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3733" name="Footer Placeholder 1"/>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7668" indent="-287321" eaLnBrk="0" hangingPunct="0">
              <a:spcBef>
                <a:spcPct val="30000"/>
              </a:spcBef>
              <a:defRPr sz="1200">
                <a:solidFill>
                  <a:schemeClr val="tx1"/>
                </a:solidFill>
                <a:latin typeface="Times New Roman" pitchFamily="18" charset="0"/>
              </a:defRPr>
            </a:lvl2pPr>
            <a:lvl3pPr marL="1150868" indent="-230174" eaLnBrk="0" hangingPunct="0">
              <a:spcBef>
                <a:spcPct val="30000"/>
              </a:spcBef>
              <a:defRPr sz="1200">
                <a:solidFill>
                  <a:schemeClr val="tx1"/>
                </a:solidFill>
                <a:latin typeface="Times New Roman" pitchFamily="18" charset="0"/>
              </a:defRPr>
            </a:lvl3pPr>
            <a:lvl4pPr marL="1611215" indent="-230174" eaLnBrk="0" hangingPunct="0">
              <a:spcBef>
                <a:spcPct val="30000"/>
              </a:spcBef>
              <a:defRPr sz="1200">
                <a:solidFill>
                  <a:schemeClr val="tx1"/>
                </a:solidFill>
                <a:latin typeface="Times New Roman" pitchFamily="18" charset="0"/>
              </a:defRPr>
            </a:lvl4pPr>
            <a:lvl5pPr marL="2073148" indent="-230174" eaLnBrk="0" hangingPunct="0">
              <a:spcBef>
                <a:spcPct val="30000"/>
              </a:spcBef>
              <a:defRPr sz="1200">
                <a:solidFill>
                  <a:schemeClr val="tx1"/>
                </a:solidFill>
                <a:latin typeface="Times New Roman" pitchFamily="18" charset="0"/>
              </a:defRPr>
            </a:lvl5pPr>
            <a:lvl6pPr marL="2530321" indent="-230174" eaLnBrk="0" fontAlgn="base" hangingPunct="0">
              <a:spcBef>
                <a:spcPct val="30000"/>
              </a:spcBef>
              <a:spcAft>
                <a:spcPct val="0"/>
              </a:spcAft>
              <a:defRPr sz="1200">
                <a:solidFill>
                  <a:schemeClr val="tx1"/>
                </a:solidFill>
                <a:latin typeface="Times New Roman" pitchFamily="18" charset="0"/>
              </a:defRPr>
            </a:lvl6pPr>
            <a:lvl7pPr marL="2987493" indent="-230174" eaLnBrk="0" fontAlgn="base" hangingPunct="0">
              <a:spcBef>
                <a:spcPct val="30000"/>
              </a:spcBef>
              <a:spcAft>
                <a:spcPct val="0"/>
              </a:spcAft>
              <a:defRPr sz="1200">
                <a:solidFill>
                  <a:schemeClr val="tx1"/>
                </a:solidFill>
                <a:latin typeface="Times New Roman" pitchFamily="18" charset="0"/>
              </a:defRPr>
            </a:lvl7pPr>
            <a:lvl8pPr marL="3444665" indent="-230174" eaLnBrk="0" fontAlgn="base" hangingPunct="0">
              <a:spcBef>
                <a:spcPct val="30000"/>
              </a:spcBef>
              <a:spcAft>
                <a:spcPct val="0"/>
              </a:spcAft>
              <a:defRPr sz="1200">
                <a:solidFill>
                  <a:schemeClr val="tx1"/>
                </a:solidFill>
                <a:latin typeface="Times New Roman" pitchFamily="18" charset="0"/>
              </a:defRPr>
            </a:lvl8pPr>
            <a:lvl9pPr marL="3901838" indent="-230174"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GB" altLang="en-US" smtClean="0"/>
              <a:t>Mentor Training am Mar2015</a:t>
            </a:r>
          </a:p>
        </p:txBody>
      </p:sp>
    </p:spTree>
    <p:extLst>
      <p:ext uri="{BB962C8B-B14F-4D97-AF65-F5344CB8AC3E}">
        <p14:creationId xmlns:p14="http://schemas.microsoft.com/office/powerpoint/2010/main" val="2453987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3906" name="Rectangle 2"/>
          <p:cNvSpPr>
            <a:spLocks noGrp="1" noChangeArrowheads="1"/>
          </p:cNvSpPr>
          <p:nvPr>
            <p:ph type="ctrTitle" sz="quarter"/>
          </p:nvPr>
        </p:nvSpPr>
        <p:spPr>
          <a:xfrm>
            <a:off x="685800" y="1676400"/>
            <a:ext cx="7772400" cy="1828800"/>
          </a:xfrm>
        </p:spPr>
        <p:txBody>
          <a:bodyPr/>
          <a:lstStyle>
            <a:lvl1pPr>
              <a:defRPr/>
            </a:lvl1pPr>
          </a:lstStyle>
          <a:p>
            <a:r>
              <a:rPr lang="en-GB"/>
              <a:t>Click to edit Master title style</a:t>
            </a:r>
          </a:p>
        </p:txBody>
      </p:sp>
      <p:sp>
        <p:nvSpPr>
          <p:cNvPr id="123907"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GB"/>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9E09339-0032-44C3-B364-66B09DF9C286}" type="slidenum">
              <a:rPr lang="en-GB"/>
              <a:pPr>
                <a:defRPr/>
              </a:pPr>
              <a:t>‹#›</a:t>
            </a:fld>
            <a:endParaRPr lang="en-GB"/>
          </a:p>
        </p:txBody>
      </p:sp>
    </p:spTree>
    <p:extLst>
      <p:ext uri="{BB962C8B-B14F-4D97-AF65-F5344CB8AC3E}">
        <p14:creationId xmlns:p14="http://schemas.microsoft.com/office/powerpoint/2010/main" val="44589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2C8E811-B762-4449-B052-1EDE6A0E6ED0}" type="slidenum">
              <a:rPr lang="en-GB"/>
              <a:pPr>
                <a:defRPr/>
              </a:pPr>
              <a:t>‹#›</a:t>
            </a:fld>
            <a:endParaRPr lang="en-GB"/>
          </a:p>
        </p:txBody>
      </p:sp>
    </p:spTree>
    <p:extLst>
      <p:ext uri="{BB962C8B-B14F-4D97-AF65-F5344CB8AC3E}">
        <p14:creationId xmlns:p14="http://schemas.microsoft.com/office/powerpoint/2010/main" val="247034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1DC46F9-0C58-49D6-9154-8CA5032374FF}" type="slidenum">
              <a:rPr lang="en-GB"/>
              <a:pPr>
                <a:defRPr/>
              </a:pPr>
              <a:t>‹#›</a:t>
            </a:fld>
            <a:endParaRPr lang="en-GB"/>
          </a:p>
        </p:txBody>
      </p:sp>
    </p:spTree>
    <p:extLst>
      <p:ext uri="{BB962C8B-B14F-4D97-AF65-F5344CB8AC3E}">
        <p14:creationId xmlns:p14="http://schemas.microsoft.com/office/powerpoint/2010/main" val="1966886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effectLst/>
              </a:defRPr>
            </a:lvl1pPr>
            <a:lvl2pPr>
              <a:defRPr>
                <a:effectLst/>
              </a:defRPr>
            </a:lvl2pPr>
            <a:lvl3pPr>
              <a:defRPr>
                <a:effectLst/>
              </a:defRPr>
            </a:lvl3pPr>
            <a:lvl4pPr>
              <a:defRPr>
                <a:effectLst/>
              </a:defRPr>
            </a:lvl4pPr>
            <a:lvl5pPr>
              <a:defRPr>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60EEB1B-B7C7-4284-B5B8-B8F62763943E}" type="slidenum">
              <a:rPr lang="en-GB"/>
              <a:pPr>
                <a:defRPr/>
              </a:pPr>
              <a:t>‹#›</a:t>
            </a:fld>
            <a:endParaRPr lang="en-GB"/>
          </a:p>
        </p:txBody>
      </p:sp>
    </p:spTree>
    <p:extLst>
      <p:ext uri="{BB962C8B-B14F-4D97-AF65-F5344CB8AC3E}">
        <p14:creationId xmlns:p14="http://schemas.microsoft.com/office/powerpoint/2010/main" val="2422829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F4A3D8D-10CF-401F-8C9A-4B8BFCD718D6}" type="slidenum">
              <a:rPr lang="en-GB"/>
              <a:pPr>
                <a:defRPr/>
              </a:pPr>
              <a:t>‹#›</a:t>
            </a:fld>
            <a:endParaRPr lang="en-GB"/>
          </a:p>
        </p:txBody>
      </p:sp>
    </p:spTree>
    <p:extLst>
      <p:ext uri="{BB962C8B-B14F-4D97-AF65-F5344CB8AC3E}">
        <p14:creationId xmlns:p14="http://schemas.microsoft.com/office/powerpoint/2010/main" val="2851300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A19DC68-2169-4864-88F1-0E69617867BF}" type="slidenum">
              <a:rPr lang="en-GB"/>
              <a:pPr>
                <a:defRPr/>
              </a:pPr>
              <a:t>‹#›</a:t>
            </a:fld>
            <a:endParaRPr lang="en-GB"/>
          </a:p>
        </p:txBody>
      </p:sp>
    </p:spTree>
    <p:extLst>
      <p:ext uri="{BB962C8B-B14F-4D97-AF65-F5344CB8AC3E}">
        <p14:creationId xmlns:p14="http://schemas.microsoft.com/office/powerpoint/2010/main" val="1381625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048A40AC-D8B4-4AFC-AAA0-47635F7C1374}" type="slidenum">
              <a:rPr lang="en-GB"/>
              <a:pPr>
                <a:defRPr/>
              </a:pPr>
              <a:t>‹#›</a:t>
            </a:fld>
            <a:endParaRPr lang="en-GB"/>
          </a:p>
        </p:txBody>
      </p:sp>
    </p:spTree>
    <p:extLst>
      <p:ext uri="{BB962C8B-B14F-4D97-AF65-F5344CB8AC3E}">
        <p14:creationId xmlns:p14="http://schemas.microsoft.com/office/powerpoint/2010/main" val="3716755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57D8FCCC-BF74-4346-94F0-1FE9C21F9DCD}" type="slidenum">
              <a:rPr lang="en-GB"/>
              <a:pPr>
                <a:defRPr/>
              </a:pPr>
              <a:t>‹#›</a:t>
            </a:fld>
            <a:endParaRPr lang="en-GB"/>
          </a:p>
        </p:txBody>
      </p:sp>
    </p:spTree>
    <p:extLst>
      <p:ext uri="{BB962C8B-B14F-4D97-AF65-F5344CB8AC3E}">
        <p14:creationId xmlns:p14="http://schemas.microsoft.com/office/powerpoint/2010/main" val="1616249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DE41185D-F46E-4C54-A855-D55CFAB363D9}" type="slidenum">
              <a:rPr lang="en-GB"/>
              <a:pPr>
                <a:defRPr/>
              </a:pPr>
              <a:t>‹#›</a:t>
            </a:fld>
            <a:endParaRPr lang="en-GB"/>
          </a:p>
        </p:txBody>
      </p:sp>
    </p:spTree>
    <p:extLst>
      <p:ext uri="{BB962C8B-B14F-4D97-AF65-F5344CB8AC3E}">
        <p14:creationId xmlns:p14="http://schemas.microsoft.com/office/powerpoint/2010/main" val="101763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381703F-C55A-4CDB-9CFE-D666A435BB8A}" type="slidenum">
              <a:rPr lang="en-GB"/>
              <a:pPr>
                <a:defRPr/>
              </a:pPr>
              <a:t>‹#›</a:t>
            </a:fld>
            <a:endParaRPr lang="en-GB"/>
          </a:p>
        </p:txBody>
      </p:sp>
    </p:spTree>
    <p:extLst>
      <p:ext uri="{BB962C8B-B14F-4D97-AF65-F5344CB8AC3E}">
        <p14:creationId xmlns:p14="http://schemas.microsoft.com/office/powerpoint/2010/main" val="2212905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706AD1F-168D-470F-8680-765F286B922C}" type="slidenum">
              <a:rPr lang="en-GB"/>
              <a:pPr>
                <a:defRPr/>
              </a:pPr>
              <a:t>‹#›</a:t>
            </a:fld>
            <a:endParaRPr lang="en-GB"/>
          </a:p>
        </p:txBody>
      </p:sp>
    </p:spTree>
    <p:extLst>
      <p:ext uri="{BB962C8B-B14F-4D97-AF65-F5344CB8AC3E}">
        <p14:creationId xmlns:p14="http://schemas.microsoft.com/office/powerpoint/2010/main" val="3638001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22883"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2288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GB"/>
          </a:p>
        </p:txBody>
      </p:sp>
      <p:sp>
        <p:nvSpPr>
          <p:cNvPr id="12288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GB"/>
          </a:p>
        </p:txBody>
      </p:sp>
      <p:sp>
        <p:nvSpPr>
          <p:cNvPr id="12288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20DB19CC-3325-451B-9D8B-D598F37C149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hyperlink" Target="http://dx.doi.org/10.1111/1467-8721.01235"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914400"/>
            <a:ext cx="7772400" cy="3733800"/>
          </a:xfrm>
        </p:spPr>
        <p:txBody>
          <a:bodyPr/>
          <a:lstStyle/>
          <a:p>
            <a:pPr eaLnBrk="1" hangingPunct="1">
              <a:defRPr/>
            </a:pPr>
            <a:r>
              <a:rPr lang="en-GB" dirty="0" smtClean="0">
                <a:effectLst/>
              </a:rPr>
              <a:t>University of Leicester Primary PGCE </a:t>
            </a:r>
            <a:br>
              <a:rPr lang="en-GB" dirty="0" smtClean="0">
                <a:effectLst/>
              </a:rPr>
            </a:br>
            <a:r>
              <a:rPr lang="en-GB" dirty="0" smtClean="0">
                <a:effectLst/>
              </a:rPr>
              <a:t>Partnership Mentor Training</a:t>
            </a:r>
            <a:br>
              <a:rPr lang="en-GB" dirty="0" smtClean="0">
                <a:effectLst/>
              </a:rPr>
            </a:br>
            <a:r>
              <a:rPr lang="en-GB" dirty="0" smtClean="0">
                <a:effectLst/>
              </a:rPr>
              <a:t/>
            </a:r>
            <a:br>
              <a:rPr lang="en-GB" dirty="0" smtClean="0">
                <a:effectLst/>
              </a:rPr>
            </a:br>
            <a:r>
              <a:rPr lang="en-GB" dirty="0" smtClean="0">
                <a:effectLst/>
              </a:rPr>
              <a:t>6</a:t>
            </a:r>
            <a:r>
              <a:rPr lang="en-GB" baseline="30000" dirty="0" smtClean="0">
                <a:effectLst/>
              </a:rPr>
              <a:t>th</a:t>
            </a:r>
            <a:r>
              <a:rPr lang="en-GB" dirty="0" smtClean="0">
                <a:effectLst/>
              </a:rPr>
              <a:t> October 2017 am </a:t>
            </a:r>
          </a:p>
        </p:txBody>
      </p:sp>
      <p:sp>
        <p:nvSpPr>
          <p:cNvPr id="3075" name="Rectangle 3"/>
          <p:cNvSpPr>
            <a:spLocks noGrp="1" noChangeArrowheads="1"/>
          </p:cNvSpPr>
          <p:nvPr>
            <p:ph type="subTitle" idx="1"/>
          </p:nvPr>
        </p:nvSpPr>
        <p:spPr>
          <a:xfrm>
            <a:off x="1447800" y="4797425"/>
            <a:ext cx="6400800" cy="1831975"/>
          </a:xfrm>
        </p:spPr>
        <p:txBody>
          <a:bodyPr/>
          <a:lstStyle/>
          <a:p>
            <a:pPr eaLnBrk="1" hangingPunct="1">
              <a:defRPr/>
            </a:pPr>
            <a:r>
              <a:rPr lang="en-GB" dirty="0">
                <a:effectLst/>
              </a:rPr>
              <a:t>Jenny Bosworth</a:t>
            </a:r>
          </a:p>
          <a:p>
            <a:pPr eaLnBrk="1" hangingPunct="1">
              <a:defRPr/>
            </a:pPr>
            <a:r>
              <a:rPr lang="en-GB" dirty="0" smtClean="0">
                <a:effectLst/>
              </a:rPr>
              <a:t>Karen </a:t>
            </a:r>
            <a:r>
              <a:rPr lang="en-GB" dirty="0" smtClean="0">
                <a:effectLst/>
              </a:rPr>
              <a:t>Morris</a:t>
            </a:r>
          </a:p>
          <a:p>
            <a:pPr eaLnBrk="1" hangingPunct="1">
              <a:defRPr/>
            </a:pPr>
            <a:r>
              <a:rPr lang="en-GB" dirty="0" smtClean="0">
                <a:effectLst/>
              </a:rPr>
              <a:t>Antony Hibble</a:t>
            </a:r>
            <a:endParaRPr lang="en-GB" dirty="0" smtClean="0">
              <a:effectLst/>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16216" y="6021288"/>
            <a:ext cx="2335262" cy="6235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395288" y="0"/>
            <a:ext cx="8280400" cy="1052513"/>
          </a:xfrm>
        </p:spPr>
        <p:txBody>
          <a:bodyPr/>
          <a:lstStyle/>
          <a:p>
            <a:pPr eaLnBrk="1" hangingPunct="1">
              <a:defRPr/>
            </a:pPr>
            <a:r>
              <a:rPr lang="en-GB" sz="4000" dirty="0" smtClean="0"/>
              <a:t>Your Experiences of Mentoring</a:t>
            </a:r>
          </a:p>
        </p:txBody>
      </p:sp>
      <p:sp>
        <p:nvSpPr>
          <p:cNvPr id="116739" name="Rectangle 3"/>
          <p:cNvSpPr>
            <a:spLocks noGrp="1" noChangeArrowheads="1"/>
          </p:cNvSpPr>
          <p:nvPr>
            <p:ph type="body" idx="1"/>
          </p:nvPr>
        </p:nvSpPr>
        <p:spPr>
          <a:xfrm>
            <a:off x="395536" y="1052736"/>
            <a:ext cx="8280920" cy="4968552"/>
          </a:xfrm>
        </p:spPr>
        <p:txBody>
          <a:bodyPr/>
          <a:lstStyle/>
          <a:p>
            <a:pPr eaLnBrk="1" hangingPunct="1">
              <a:buFont typeface="Wingdings" pitchFamily="2" charset="2"/>
              <a:buNone/>
              <a:defRPr/>
            </a:pPr>
            <a:r>
              <a:rPr lang="en-GB" dirty="0" smtClean="0"/>
              <a:t>	Discuss</a:t>
            </a:r>
          </a:p>
          <a:p>
            <a:pPr eaLnBrk="1" hangingPunct="1">
              <a:buFont typeface="Wingdings" pitchFamily="2" charset="2"/>
              <a:buNone/>
              <a:defRPr/>
            </a:pPr>
            <a:r>
              <a:rPr lang="en-GB" dirty="0" smtClean="0"/>
              <a:t>   Your personal experiences of </a:t>
            </a:r>
            <a:r>
              <a:rPr lang="en-GB" u="sng" dirty="0" smtClean="0"/>
              <a:t>being mentored</a:t>
            </a:r>
            <a:r>
              <a:rPr lang="en-GB" dirty="0" smtClean="0"/>
              <a:t>:</a:t>
            </a:r>
          </a:p>
          <a:p>
            <a:pPr eaLnBrk="1" hangingPunct="1">
              <a:buFont typeface="Wingdings" pitchFamily="2" charset="2"/>
              <a:buNone/>
              <a:defRPr/>
            </a:pPr>
            <a:endParaRPr lang="en-GB" dirty="0" smtClean="0"/>
          </a:p>
          <a:p>
            <a:pPr marL="714375" indent="-261938" eaLnBrk="1" hangingPunct="1">
              <a:defRPr/>
            </a:pPr>
            <a:r>
              <a:rPr lang="en-GB" dirty="0" smtClean="0"/>
              <a:t> in any context</a:t>
            </a:r>
          </a:p>
          <a:p>
            <a:pPr marL="714375" indent="-261938" eaLnBrk="1" hangingPunct="1">
              <a:defRPr/>
            </a:pPr>
            <a:r>
              <a:rPr lang="en-GB" dirty="0" smtClean="0"/>
              <a:t> as a beginning teacher</a:t>
            </a:r>
          </a:p>
          <a:p>
            <a:pPr marL="452438" indent="0" eaLnBrk="1" hangingPunct="1">
              <a:buNone/>
              <a:defRPr/>
            </a:pPr>
            <a:endParaRPr lang="en-GB" dirty="0" smtClean="0"/>
          </a:p>
          <a:p>
            <a:pPr marL="452438" indent="0" eaLnBrk="1" hangingPunct="1">
              <a:buNone/>
              <a:defRPr/>
            </a:pPr>
            <a:r>
              <a:rPr lang="en-GB" i="1" dirty="0" smtClean="0">
                <a:solidFill>
                  <a:srgbClr val="9933FF"/>
                </a:solidFill>
              </a:rPr>
              <a:t>In </a:t>
            </a:r>
            <a:r>
              <a:rPr lang="en-GB" i="1" dirty="0">
                <a:solidFill>
                  <a:srgbClr val="9933FF"/>
                </a:solidFill>
              </a:rPr>
              <a:t>what ways did you benefit from that mentoring?</a:t>
            </a:r>
          </a:p>
          <a:p>
            <a:pPr marL="452438" indent="0" eaLnBrk="1" hangingPunct="1">
              <a:defRPr/>
            </a:pPr>
            <a:endParaRPr lang="en-GB" dirty="0" smtClean="0">
              <a:latin typeface="Comic Sans MS" panose="030F0702030302020204" pitchFamily="66" charset="0"/>
            </a:endParaRPr>
          </a:p>
          <a:p>
            <a:pPr eaLnBrk="1" hangingPunct="1">
              <a:buFont typeface="Wingdings" pitchFamily="2" charset="2"/>
              <a:buNone/>
              <a:defRPr/>
            </a:pPr>
            <a:r>
              <a:rPr lang="en-GB" dirty="0" smtClean="0"/>
              <a:t>  </a:t>
            </a:r>
            <a:endParaRPr lang="en-GB" i="1" dirty="0" smtClean="0">
              <a:solidFill>
                <a:srgbClr val="FFFF00"/>
              </a:solidFill>
            </a:endParaRPr>
          </a:p>
          <a:p>
            <a:pPr eaLnBrk="1" hangingPunct="1">
              <a:buFont typeface="Wingdings" pitchFamily="2" charset="2"/>
              <a:buNone/>
              <a:defRPr/>
            </a:pPr>
            <a:endParaRPr lang="en-GB"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352928" cy="1296144"/>
          </a:xfrm>
        </p:spPr>
        <p:txBody>
          <a:bodyPr/>
          <a:lstStyle/>
          <a:p>
            <a:pPr lvl="0" algn="l">
              <a:spcBef>
                <a:spcPts val="1200"/>
              </a:spcBef>
              <a:defRPr/>
            </a:pPr>
            <a:r>
              <a:rPr lang="en-GB" sz="3600" dirty="0" smtClean="0"/>
              <a:t/>
            </a:r>
            <a:br>
              <a:rPr lang="en-GB" sz="3600" dirty="0" smtClean="0"/>
            </a:br>
            <a:r>
              <a:rPr lang="en-GB" sz="3600" dirty="0" smtClean="0"/>
              <a:t>Think about the qualities of your mentor</a:t>
            </a:r>
            <a:r>
              <a:rPr lang="en-GB" dirty="0" smtClean="0"/>
              <a:t/>
            </a:r>
            <a:br>
              <a:rPr lang="en-GB" dirty="0" smtClean="0"/>
            </a:b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09201792"/>
              </p:ext>
            </p:extLst>
          </p:nvPr>
        </p:nvGraphicFramePr>
        <p:xfrm>
          <a:off x="539552" y="1395626"/>
          <a:ext cx="7992888" cy="5258688"/>
        </p:xfrm>
        <a:graphic>
          <a:graphicData uri="http://schemas.openxmlformats.org/drawingml/2006/table">
            <a:tbl>
              <a:tblPr firstRow="1" bandRow="1">
                <a:tableStyleId>{5C22544A-7EE6-4342-B048-85BDC9FD1C3A}</a:tableStyleId>
              </a:tblPr>
              <a:tblGrid>
                <a:gridCol w="3744416"/>
                <a:gridCol w="4248472"/>
              </a:tblGrid>
              <a:tr h="442848">
                <a:tc>
                  <a:txBody>
                    <a:bodyPr/>
                    <a:lstStyle/>
                    <a:p>
                      <a:pPr marL="285750" indent="-285750">
                        <a:buFont typeface="Arial" panose="020B0604020202020204" pitchFamily="34" charset="0"/>
                        <a:buChar char="•"/>
                      </a:pPr>
                      <a:r>
                        <a:rPr lang="en-GB" sz="1800" b="0" dirty="0" smtClean="0">
                          <a:solidFill>
                            <a:schemeClr val="tx1"/>
                          </a:solidFill>
                        </a:rPr>
                        <a:t>Was inspiring</a:t>
                      </a:r>
                      <a:endParaRPr lang="en-GB"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dirty="0" smtClean="0">
                          <a:solidFill>
                            <a:schemeClr val="tx1"/>
                          </a:solidFill>
                        </a:rPr>
                        <a:t>Was helpful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indent="-285750">
                        <a:buFont typeface="Arial" panose="020B0604020202020204" pitchFamily="34" charset="0"/>
                        <a:buChar char="•"/>
                      </a:pPr>
                      <a:r>
                        <a:rPr lang="en-GB" sz="1700" dirty="0" smtClean="0"/>
                        <a:t>Gave constructive feedback</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Focused on my needs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indent="-285750">
                        <a:buFont typeface="Arial" panose="020B0604020202020204" pitchFamily="34" charset="0"/>
                        <a:buChar char="•"/>
                      </a:pPr>
                      <a:r>
                        <a:rPr lang="en-GB" sz="1700" dirty="0" smtClean="0"/>
                        <a:t>Good listener	</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Gave right knowledge at correct time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indent="-285750">
                        <a:buFont typeface="Arial" panose="020B0604020202020204" pitchFamily="34" charset="0"/>
                        <a:buChar char="•"/>
                      </a:pPr>
                      <a:r>
                        <a:rPr lang="en-GB" sz="1700" dirty="0" smtClean="0"/>
                        <a:t>Was aware of my needs</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Warm and positive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indent="-285750">
                        <a:buFont typeface="Arial" panose="020B0604020202020204" pitchFamily="34" charset="0"/>
                        <a:buChar char="•"/>
                      </a:pPr>
                      <a:r>
                        <a:rPr lang="en-GB" sz="1700" dirty="0" smtClean="0"/>
                        <a:t>Willing to share/learn with me</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Good role model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indent="-285750">
                        <a:buFont typeface="Arial" panose="020B0604020202020204" pitchFamily="34" charset="0"/>
                        <a:buChar char="•"/>
                      </a:pPr>
                      <a:r>
                        <a:rPr lang="en-GB" sz="1700" dirty="0" smtClean="0"/>
                        <a:t>Accepting</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Seemed to know me as a person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indent="-285750">
                        <a:buFont typeface="Arial" panose="020B0604020202020204" pitchFamily="34" charset="0"/>
                        <a:buChar char="•"/>
                      </a:pPr>
                      <a:r>
                        <a:rPr lang="en-GB" sz="1700" dirty="0" smtClean="0"/>
                        <a:t>Allowed second chances</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Ready to discuss issues/concerns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indent="-285750">
                        <a:buFont typeface="Arial" panose="020B0604020202020204" pitchFamily="34" charset="0"/>
                        <a:buChar char="•"/>
                      </a:pPr>
                      <a:r>
                        <a:rPr lang="en-GB" sz="1700" dirty="0" smtClean="0"/>
                        <a:t>Clear priorities of importance</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Made time for me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indent="-285750">
                        <a:buFont typeface="Arial" panose="020B0604020202020204" pitchFamily="34" charset="0"/>
                        <a:buChar char="•"/>
                      </a:pPr>
                      <a:r>
                        <a:rPr lang="en-GB" sz="1700" dirty="0" smtClean="0"/>
                        <a:t>Perceptive observer</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indent="-285750">
                        <a:buFont typeface="Arial" panose="020B0604020202020204" pitchFamily="34" charset="0"/>
                        <a:buChar char="•"/>
                      </a:pPr>
                      <a:r>
                        <a:rPr lang="en-GB" sz="1700" dirty="0" smtClean="0"/>
                        <a:t>Good communicator</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97656">
                <a:tc>
                  <a:txBody>
                    <a:bodyPr/>
                    <a:lstStyle/>
                    <a:p>
                      <a:pPr marL="285750" indent="-285750">
                        <a:buFont typeface="Arial" panose="020B0604020202020204" pitchFamily="34" charset="0"/>
                        <a:buChar char="•"/>
                      </a:pPr>
                      <a:r>
                        <a:rPr lang="en-GB" sz="1700" dirty="0" smtClean="0"/>
                        <a:t>Helped me personally</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Was easy to talk to</a:t>
                      </a:r>
                    </a:p>
                    <a:p>
                      <a:pPr marL="285750" indent="-285750">
                        <a:buFont typeface="Arial" panose="020B0604020202020204" pitchFamily="34" charset="0"/>
                        <a:buChar char="•"/>
                        <a:defRPr/>
                      </a:pPr>
                      <a:endParaRPr lang="en-GB" sz="1700" dirty="0" smtClean="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indent="-285750">
                        <a:buFont typeface="Arial" panose="020B0604020202020204" pitchFamily="34" charset="0"/>
                        <a:buChar char="•"/>
                      </a:pPr>
                      <a:r>
                        <a:rPr lang="en-GB" sz="1700" dirty="0" smtClean="0"/>
                        <a:t>Good bridge builder</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indent="-285750">
                        <a:buFont typeface="Arial" panose="020B0604020202020204" pitchFamily="34" charset="0"/>
                        <a:buChar char="•"/>
                      </a:pPr>
                      <a:r>
                        <a:rPr lang="en-GB" sz="1700" dirty="0" smtClean="0"/>
                        <a:t>Helped me professionally </a:t>
                      </a:r>
                      <a:endParaRPr lang="en-GB" sz="17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0840">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Valued my prior experiences and                   knowledge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700" dirty="0" smtClean="0"/>
                        <a:t>Respects differences in terms of gender, race, disability, social background, age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26147115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b="1" dirty="0" smtClean="0"/>
              <a:t>Being a mentor </a:t>
            </a:r>
            <a:endParaRPr lang="en-GB" b="1" dirty="0"/>
          </a:p>
        </p:txBody>
      </p:sp>
      <p:sp>
        <p:nvSpPr>
          <p:cNvPr id="3" name="Content Placeholder 2"/>
          <p:cNvSpPr>
            <a:spLocks noGrp="1"/>
          </p:cNvSpPr>
          <p:nvPr>
            <p:ph idx="1"/>
          </p:nvPr>
        </p:nvSpPr>
        <p:spPr/>
        <p:txBody>
          <a:bodyPr/>
          <a:lstStyle/>
          <a:p>
            <a:pPr>
              <a:defRPr/>
            </a:pPr>
            <a:r>
              <a:rPr lang="en-GB" dirty="0" smtClean="0"/>
              <a:t>What do you think are the gains of being a mentor?</a:t>
            </a:r>
          </a:p>
          <a:p>
            <a:pPr marL="0" indent="0">
              <a:buNone/>
              <a:defRPr/>
            </a:pPr>
            <a:endParaRPr lang="en-GB" dirty="0" smtClean="0"/>
          </a:p>
          <a:p>
            <a:pPr>
              <a:defRPr/>
            </a:pPr>
            <a:r>
              <a:rPr lang="en-GB" dirty="0" smtClean="0"/>
              <a:t>Can you think of any challenges?</a:t>
            </a:r>
          </a:p>
          <a:p>
            <a:pPr marL="0" indent="0">
              <a:buFont typeface="Wingdings" pitchFamily="2" charset="2"/>
              <a:buNone/>
              <a:defRPr/>
            </a:pPr>
            <a:endParaRPr lang="en-GB" dirty="0"/>
          </a:p>
          <a:p>
            <a:pPr marL="0" indent="0">
              <a:buFont typeface="Wingdings" pitchFamily="2" charset="2"/>
              <a:buNone/>
              <a:defRPr/>
            </a:pPr>
            <a:r>
              <a:rPr lang="en-GB" dirty="0" smtClean="0"/>
              <a:t>Task</a:t>
            </a:r>
          </a:p>
          <a:p>
            <a:pPr>
              <a:buFont typeface="Wingdings" pitchFamily="2" charset="2"/>
              <a:buNone/>
              <a:defRPr/>
            </a:pPr>
            <a:endParaRPr lang="en-GB"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GB" sz="4000" b="1" dirty="0" smtClean="0">
                <a:effectLst/>
              </a:rPr>
              <a:t>Being a Mentor: </a:t>
            </a:r>
            <a:br>
              <a:rPr lang="en-GB" sz="4000" b="1" dirty="0" smtClean="0">
                <a:effectLst/>
              </a:rPr>
            </a:br>
            <a:r>
              <a:rPr lang="en-GB" sz="4000" b="1" dirty="0" smtClean="0">
                <a:effectLst/>
              </a:rPr>
              <a:t>The Challenges </a:t>
            </a:r>
            <a:endParaRPr lang="en-GB" b="1" dirty="0" smtClean="0">
              <a:effectLst/>
            </a:endParaRPr>
          </a:p>
        </p:txBody>
      </p:sp>
      <p:sp>
        <p:nvSpPr>
          <p:cNvPr id="17411" name="Text Box 3"/>
          <p:cNvSpPr txBox="1">
            <a:spLocks noChangeArrowheads="1"/>
          </p:cNvSpPr>
          <p:nvPr/>
        </p:nvSpPr>
        <p:spPr bwMode="auto">
          <a:xfrm>
            <a:off x="685800" y="1752600"/>
            <a:ext cx="8077200" cy="4918075"/>
          </a:xfrm>
          <a:prstGeom prst="rect">
            <a:avLst/>
          </a:prstGeom>
          <a:noFill/>
          <a:ln w="9525">
            <a:noFill/>
            <a:miter lim="800000"/>
            <a:headEnd/>
            <a:tailEnd/>
          </a:ln>
        </p:spPr>
        <p:txBody>
          <a:bodyPr>
            <a:spAutoFit/>
          </a:bodyPr>
          <a:lstStyle/>
          <a:p>
            <a:pPr marL="476250" indent="-476250">
              <a:lnSpc>
                <a:spcPct val="140000"/>
              </a:lnSpc>
              <a:buFontTx/>
              <a:buChar char="•"/>
              <a:defRPr/>
            </a:pPr>
            <a:r>
              <a:rPr lang="en-GB" sz="3200" dirty="0"/>
              <a:t>Providing appropriate guidance</a:t>
            </a:r>
          </a:p>
          <a:p>
            <a:pPr marL="476250" indent="-476250">
              <a:lnSpc>
                <a:spcPct val="140000"/>
              </a:lnSpc>
              <a:buFontTx/>
              <a:buChar char="•"/>
              <a:defRPr/>
            </a:pPr>
            <a:r>
              <a:rPr lang="en-GB" sz="3200" dirty="0"/>
              <a:t>Assessment </a:t>
            </a:r>
          </a:p>
          <a:p>
            <a:pPr marL="476250" indent="-476250">
              <a:lnSpc>
                <a:spcPct val="140000"/>
              </a:lnSpc>
              <a:buFontTx/>
              <a:buChar char="•"/>
              <a:defRPr/>
            </a:pPr>
            <a:r>
              <a:rPr lang="en-GB" sz="3200" dirty="0"/>
              <a:t>Time to cope with existing responsibilities  </a:t>
            </a:r>
          </a:p>
          <a:p>
            <a:pPr marL="476250" indent="-476250">
              <a:lnSpc>
                <a:spcPct val="140000"/>
              </a:lnSpc>
              <a:buFontTx/>
              <a:buChar char="•"/>
              <a:defRPr/>
            </a:pPr>
            <a:r>
              <a:rPr lang="en-GB" sz="3200" dirty="0"/>
              <a:t>Time to fulfil others’ expectations of you </a:t>
            </a:r>
          </a:p>
          <a:p>
            <a:pPr marL="476250" indent="-476250">
              <a:lnSpc>
                <a:spcPct val="140000"/>
              </a:lnSpc>
              <a:buFontTx/>
              <a:buChar char="•"/>
              <a:defRPr/>
            </a:pPr>
            <a:r>
              <a:rPr lang="en-GB" sz="3200" dirty="0"/>
              <a:t>Lack of back-up </a:t>
            </a:r>
          </a:p>
          <a:p>
            <a:pPr marL="476250" indent="-476250">
              <a:lnSpc>
                <a:spcPct val="140000"/>
              </a:lnSpc>
              <a:defRPr/>
            </a:pPr>
            <a:endParaRPr lang="en-GB"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67544" y="260648"/>
            <a:ext cx="8229600" cy="1371600"/>
          </a:xfrm>
        </p:spPr>
        <p:txBody>
          <a:bodyPr/>
          <a:lstStyle/>
          <a:p>
            <a:pPr eaLnBrk="1" hangingPunct="1">
              <a:defRPr/>
            </a:pPr>
            <a:r>
              <a:rPr lang="en-GB" sz="4000" b="1" dirty="0" smtClean="0"/>
              <a:t>Being a Mentor: </a:t>
            </a:r>
            <a:br>
              <a:rPr lang="en-GB" sz="4000" b="1" dirty="0" smtClean="0"/>
            </a:br>
            <a:r>
              <a:rPr lang="en-GB" sz="4000" b="1" dirty="0" smtClean="0"/>
              <a:t>The Professional Gains </a:t>
            </a:r>
          </a:p>
        </p:txBody>
      </p:sp>
      <p:sp>
        <p:nvSpPr>
          <p:cNvPr id="29699" name="Rectangle 3"/>
          <p:cNvSpPr>
            <a:spLocks noGrp="1" noChangeArrowheads="1"/>
          </p:cNvSpPr>
          <p:nvPr>
            <p:ph type="body" idx="1"/>
          </p:nvPr>
        </p:nvSpPr>
        <p:spPr>
          <a:xfrm>
            <a:off x="323850" y="1844675"/>
            <a:ext cx="8610600" cy="4419600"/>
          </a:xfrm>
        </p:spPr>
        <p:txBody>
          <a:bodyPr/>
          <a:lstStyle/>
          <a:p>
            <a:pPr marL="565150" indent="-565150" eaLnBrk="1" hangingPunct="1">
              <a:lnSpc>
                <a:spcPct val="90000"/>
              </a:lnSpc>
              <a:defRPr/>
            </a:pPr>
            <a:r>
              <a:rPr lang="en-GB" dirty="0" smtClean="0"/>
              <a:t>Developing teaching skills –working with adults </a:t>
            </a:r>
          </a:p>
          <a:p>
            <a:pPr marL="565150" indent="-565150" eaLnBrk="1" hangingPunct="1">
              <a:lnSpc>
                <a:spcPct val="90000"/>
              </a:lnSpc>
              <a:defRPr/>
            </a:pPr>
            <a:r>
              <a:rPr lang="en-GB" dirty="0" smtClean="0"/>
              <a:t>Understanding professional dialogue</a:t>
            </a:r>
          </a:p>
          <a:p>
            <a:pPr marL="565150" indent="-565150" eaLnBrk="1" hangingPunct="1">
              <a:lnSpc>
                <a:spcPct val="90000"/>
              </a:lnSpc>
              <a:defRPr/>
            </a:pPr>
            <a:r>
              <a:rPr lang="en-GB" dirty="0" smtClean="0"/>
              <a:t>Legitimising time spent on professional dialogue</a:t>
            </a:r>
          </a:p>
          <a:p>
            <a:pPr marL="565150" indent="-565150" eaLnBrk="1" hangingPunct="1">
              <a:lnSpc>
                <a:spcPct val="90000"/>
              </a:lnSpc>
              <a:defRPr/>
            </a:pPr>
            <a:r>
              <a:rPr lang="en-GB" dirty="0" smtClean="0"/>
              <a:t>Insight to own practice- through articulation, justifying, thinking about </a:t>
            </a:r>
          </a:p>
          <a:p>
            <a:pPr marL="565150" indent="-565150" eaLnBrk="1" hangingPunct="1">
              <a:lnSpc>
                <a:spcPct val="90000"/>
              </a:lnSpc>
              <a:defRPr/>
            </a:pPr>
            <a:r>
              <a:rPr lang="en-GB" dirty="0" smtClean="0"/>
              <a:t>Expand own practice with input from student, think of new ideas, try them out</a:t>
            </a:r>
          </a:p>
          <a:p>
            <a:pPr marL="565150" indent="-565150" eaLnBrk="1" hangingPunct="1">
              <a:lnSpc>
                <a:spcPct val="90000"/>
              </a:lnSpc>
              <a:buFont typeface="Wingdings" pitchFamily="2" charset="2"/>
              <a:buNone/>
              <a:defRPr/>
            </a:pPr>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371600"/>
          </a:xfrm>
        </p:spPr>
        <p:txBody>
          <a:bodyPr>
            <a:normAutofit/>
          </a:bodyPr>
          <a:lstStyle/>
          <a:p>
            <a:pPr>
              <a:defRPr/>
            </a:pPr>
            <a:r>
              <a:rPr lang="en-GB" sz="2800" dirty="0" smtClean="0"/>
              <a:t>Establishing a positive working relationship from the start…</a:t>
            </a:r>
            <a:endParaRPr lang="en-GB" sz="2800" dirty="0"/>
          </a:p>
        </p:txBody>
      </p:sp>
      <p:sp>
        <p:nvSpPr>
          <p:cNvPr id="3" name="Content Placeholder 2"/>
          <p:cNvSpPr>
            <a:spLocks noGrp="1"/>
          </p:cNvSpPr>
          <p:nvPr>
            <p:ph idx="1"/>
          </p:nvPr>
        </p:nvSpPr>
        <p:spPr>
          <a:xfrm>
            <a:off x="395536" y="1357735"/>
            <a:ext cx="8229600" cy="5256584"/>
          </a:xfrm>
        </p:spPr>
        <p:txBody>
          <a:bodyPr>
            <a:noAutofit/>
          </a:bodyPr>
          <a:lstStyle/>
          <a:p>
            <a:pPr marL="0" indent="0">
              <a:spcBef>
                <a:spcPts val="1200"/>
              </a:spcBef>
              <a:spcAft>
                <a:spcPts val="1200"/>
              </a:spcAft>
              <a:buFont typeface="Wingdings" pitchFamily="2" charset="2"/>
              <a:buNone/>
              <a:defRPr/>
            </a:pPr>
            <a:r>
              <a:rPr lang="en-GB" sz="2300" dirty="0" smtClean="0"/>
              <a:t>Agreement </a:t>
            </a:r>
            <a:r>
              <a:rPr lang="en-GB" sz="2300" dirty="0"/>
              <a:t>that</a:t>
            </a:r>
            <a:r>
              <a:rPr lang="en-GB" sz="2300" dirty="0" smtClean="0"/>
              <a:t>:</a:t>
            </a:r>
            <a:endParaRPr lang="en-GB" sz="2300" dirty="0"/>
          </a:p>
          <a:p>
            <a:pPr>
              <a:defRPr/>
            </a:pPr>
            <a:r>
              <a:rPr lang="en-GB" sz="2300" dirty="0"/>
              <a:t>feedback will be based on observable practice – what actually was observed rather than how it was interpreted</a:t>
            </a:r>
          </a:p>
          <a:p>
            <a:pPr>
              <a:defRPr/>
            </a:pPr>
            <a:r>
              <a:rPr lang="en-GB" sz="2300" dirty="0"/>
              <a:t>interpretation of events will be shared and agreements reached</a:t>
            </a:r>
          </a:p>
          <a:p>
            <a:pPr>
              <a:defRPr/>
            </a:pPr>
            <a:r>
              <a:rPr lang="en-GB" sz="2300" dirty="0"/>
              <a:t>what is commented upon will be related </a:t>
            </a:r>
            <a:r>
              <a:rPr lang="en-GB" sz="2300" dirty="0" smtClean="0"/>
              <a:t>to the </a:t>
            </a:r>
            <a:r>
              <a:rPr lang="en-GB" sz="2300" dirty="0"/>
              <a:t>professional context of the learning and not impinge upon personal aspects</a:t>
            </a:r>
          </a:p>
          <a:p>
            <a:pPr>
              <a:defRPr/>
            </a:pPr>
            <a:r>
              <a:rPr lang="en-GB" sz="2300" dirty="0"/>
              <a:t>what we discuss will be free from values related to gender, culture, class, disability, age and so on</a:t>
            </a:r>
          </a:p>
          <a:p>
            <a:pPr>
              <a:defRPr/>
            </a:pPr>
            <a:r>
              <a:rPr lang="en-GB" sz="2300" dirty="0"/>
              <a:t>we will not rush into decisions until all the ‘facts’ have been </a:t>
            </a:r>
            <a:r>
              <a:rPr lang="en-GB" sz="2300" dirty="0" smtClean="0"/>
              <a:t>explored</a:t>
            </a:r>
            <a:endParaRPr lang="en-GB" sz="23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pPr eaLnBrk="1" hangingPunct="1">
              <a:defRPr/>
            </a:pPr>
            <a:r>
              <a:rPr lang="en-GB" sz="4000" b="1" dirty="0" smtClean="0">
                <a:cs typeface="Times New Roman" pitchFamily="18" charset="0"/>
              </a:rPr>
              <a:t>Role of a mentor</a:t>
            </a:r>
          </a:p>
        </p:txBody>
      </p:sp>
      <p:sp>
        <p:nvSpPr>
          <p:cNvPr id="115715" name="Rectangle 3"/>
          <p:cNvSpPr>
            <a:spLocks noGrp="1" noChangeArrowheads="1"/>
          </p:cNvSpPr>
          <p:nvPr>
            <p:ph type="body" idx="1"/>
          </p:nvPr>
        </p:nvSpPr>
        <p:spPr>
          <a:xfrm>
            <a:off x="468313" y="1700213"/>
            <a:ext cx="8229600" cy="4114800"/>
          </a:xfrm>
        </p:spPr>
        <p:txBody>
          <a:bodyPr/>
          <a:lstStyle/>
          <a:p>
            <a:pPr marL="0" indent="0" eaLnBrk="1" hangingPunct="1">
              <a:buFont typeface="Wingdings" pitchFamily="2" charset="2"/>
              <a:buNone/>
              <a:defRPr/>
            </a:pPr>
            <a:r>
              <a:rPr lang="en-GB" dirty="0" smtClean="0">
                <a:cs typeface="Times New Roman" pitchFamily="18" charset="0"/>
              </a:rPr>
              <a:t>Discuss which of the statements on the cards are  part of a mentoring role</a:t>
            </a:r>
          </a:p>
          <a:p>
            <a:pPr marL="542925" indent="-542925" eaLnBrk="1" hangingPunct="1">
              <a:defRPr/>
            </a:pPr>
            <a:endParaRPr lang="en-GB" dirty="0" smtClean="0">
              <a:cs typeface="Times New Roman" pitchFamily="18" charset="0"/>
            </a:endParaRPr>
          </a:p>
          <a:p>
            <a:pPr marL="542925" indent="-542925" eaLnBrk="1" hangingPunct="1">
              <a:defRPr/>
            </a:pPr>
            <a:r>
              <a:rPr lang="en-GB" dirty="0" smtClean="0">
                <a:cs typeface="Times New Roman" pitchFamily="18" charset="0"/>
              </a:rPr>
              <a:t>Prioritise these</a:t>
            </a:r>
          </a:p>
          <a:p>
            <a:pPr marL="542925" indent="-542925" eaLnBrk="1" hangingPunct="1">
              <a:defRPr/>
            </a:pPr>
            <a:endParaRPr lang="en-GB" dirty="0" smtClean="0">
              <a:cs typeface="Times New Roman" pitchFamily="18" charset="0"/>
            </a:endParaRPr>
          </a:p>
          <a:p>
            <a:pPr marL="542925" indent="-542925" eaLnBrk="1" hangingPunct="1">
              <a:defRPr/>
            </a:pPr>
            <a:r>
              <a:rPr lang="en-GB" dirty="0" smtClean="0">
                <a:cs typeface="Times New Roman" pitchFamily="18" charset="0"/>
              </a:rPr>
              <a:t>Which of these will you find challenging?</a:t>
            </a:r>
          </a:p>
          <a:p>
            <a:pPr eaLnBrk="1" hangingPunct="1">
              <a:defRPr/>
            </a:pPr>
            <a:endParaRPr lang="en-GB"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50825" y="381000"/>
            <a:ext cx="8497888" cy="1392238"/>
          </a:xfrm>
        </p:spPr>
        <p:txBody>
          <a:bodyPr/>
          <a:lstStyle/>
          <a:p>
            <a:pPr>
              <a:defRPr/>
            </a:pPr>
            <a:r>
              <a:rPr lang="en-GB" sz="2800" dirty="0" smtClean="0"/>
              <a:t/>
            </a:r>
            <a:br>
              <a:rPr lang="en-GB" sz="2800" dirty="0" smtClean="0"/>
            </a:br>
            <a:r>
              <a:rPr lang="en-GB" sz="2800" dirty="0"/>
              <a:t/>
            </a:r>
            <a:br>
              <a:rPr lang="en-GB" sz="2800" dirty="0"/>
            </a:br>
            <a:r>
              <a:rPr lang="en-GB" sz="2800" dirty="0" smtClean="0"/>
              <a:t/>
            </a:r>
            <a:br>
              <a:rPr lang="en-GB" sz="2800" dirty="0" smtClean="0"/>
            </a:br>
            <a:r>
              <a:rPr lang="en-GB" sz="2800" dirty="0"/>
              <a:t/>
            </a:r>
            <a:br>
              <a:rPr lang="en-GB" sz="2800" dirty="0"/>
            </a:br>
            <a:r>
              <a:rPr lang="en-GB" sz="2800" dirty="0" smtClean="0"/>
              <a:t/>
            </a:r>
            <a:br>
              <a:rPr lang="en-GB" sz="2800" dirty="0" smtClean="0"/>
            </a:br>
            <a:r>
              <a:rPr lang="en-GB" sz="2800" dirty="0"/>
              <a:t/>
            </a:r>
            <a:br>
              <a:rPr lang="en-GB" sz="2800" dirty="0"/>
            </a:br>
            <a:r>
              <a:rPr lang="en-GB" sz="2800" dirty="0" smtClean="0"/>
              <a:t/>
            </a:r>
            <a:br>
              <a:rPr lang="en-GB" sz="2800" dirty="0" smtClean="0"/>
            </a:br>
            <a:r>
              <a:rPr lang="en-GB" sz="2800" dirty="0"/>
              <a:t/>
            </a:r>
            <a:br>
              <a:rPr lang="en-GB" sz="2800" dirty="0"/>
            </a:br>
            <a:r>
              <a:rPr lang="en-GB" sz="2800" dirty="0" smtClean="0"/>
              <a:t/>
            </a:r>
            <a:br>
              <a:rPr lang="en-GB" sz="2800" dirty="0" smtClean="0"/>
            </a:br>
            <a:r>
              <a:rPr lang="en-GB" sz="2800" dirty="0">
                <a:effectLst/>
              </a:rPr>
              <a:t/>
            </a:r>
            <a:br>
              <a:rPr lang="en-GB" sz="2800" dirty="0">
                <a:effectLst/>
              </a:rPr>
            </a:br>
            <a:r>
              <a:rPr lang="en-GB" sz="2800" dirty="0" smtClean="0">
                <a:effectLst/>
              </a:rPr>
              <a:t>Teaching at all levels is a continuous expansion of knowledge and skills for all practitioners. </a:t>
            </a:r>
            <a:br>
              <a:rPr lang="en-GB" sz="2800" dirty="0" smtClean="0">
                <a:effectLst/>
              </a:rPr>
            </a:br>
            <a:r>
              <a:rPr lang="en-GB" sz="2800" dirty="0" smtClean="0">
                <a:effectLst/>
              </a:rPr>
              <a:t>For this reason there is no such thing as the perfect teacher who gets it right all of the time. </a:t>
            </a:r>
            <a:br>
              <a:rPr lang="en-GB" sz="2800" dirty="0" smtClean="0">
                <a:effectLst/>
              </a:rPr>
            </a:br>
            <a:r>
              <a:rPr lang="en-GB" sz="2800" dirty="0">
                <a:effectLst/>
              </a:rPr>
              <a:t/>
            </a:r>
            <a:br>
              <a:rPr lang="en-GB" sz="2800" dirty="0">
                <a:effectLst/>
              </a:rPr>
            </a:br>
            <a:r>
              <a:rPr lang="en-GB" sz="2800" b="1" dirty="0" smtClean="0">
                <a:solidFill>
                  <a:schemeClr val="tx1"/>
                </a:solidFill>
                <a:effectLst/>
              </a:rPr>
              <a:t>The same applies to the mentoring process. </a:t>
            </a:r>
            <a:r>
              <a:rPr lang="en-GB" sz="2800" dirty="0" smtClean="0">
                <a:effectLst/>
              </a:rPr>
              <a:t/>
            </a:r>
            <a:br>
              <a:rPr lang="en-GB" sz="2800" dirty="0" smtClean="0">
                <a:effectLst/>
              </a:rPr>
            </a:br>
            <a:r>
              <a:rPr lang="en-GB" sz="2800" dirty="0" smtClean="0">
                <a:effectLst/>
              </a:rPr>
              <a:t/>
            </a:r>
            <a:br>
              <a:rPr lang="en-GB" sz="2800" dirty="0" smtClean="0">
                <a:effectLst/>
              </a:rPr>
            </a:br>
            <a:r>
              <a:rPr lang="en-GB" sz="2800" dirty="0" smtClean="0">
                <a:effectLst/>
              </a:rPr>
              <a:t>We all learn by our mistakes as long as we recognise them, evaluate them and make decisions on what we do about them. </a:t>
            </a:r>
            <a:br>
              <a:rPr lang="en-GB" sz="2800" dirty="0" smtClean="0">
                <a:effectLst/>
              </a:rPr>
            </a:br>
            <a:r>
              <a:rPr lang="en-GB" sz="2800" dirty="0" smtClean="0">
                <a:effectLst/>
              </a:rPr>
              <a:t>This process is called “self evaluation” or “self reflection”.</a:t>
            </a:r>
            <a:br>
              <a:rPr lang="en-GB" sz="2800" dirty="0" smtClean="0">
                <a:effectLst/>
              </a:rPr>
            </a:br>
            <a:endParaRPr lang="en-GB" sz="2800" dirty="0">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Coffee Break</a:t>
            </a:r>
            <a:endParaRPr lang="en-GB" dirty="0"/>
          </a:p>
        </p:txBody>
      </p:sp>
      <p:sp>
        <p:nvSpPr>
          <p:cNvPr id="3" name="Content Placeholder 2"/>
          <p:cNvSpPr>
            <a:spLocks noGrp="1"/>
          </p:cNvSpPr>
          <p:nvPr>
            <p:ph idx="1"/>
          </p:nvPr>
        </p:nvSpPr>
        <p:spPr>
          <a:xfrm>
            <a:off x="2208213" y="1508125"/>
            <a:ext cx="2589212" cy="2066925"/>
          </a:xfrm>
        </p:spPr>
        <p:txBody>
          <a:bodyPr/>
          <a:lstStyle/>
          <a:p>
            <a:pPr>
              <a:defRPr/>
            </a:pPr>
            <a:endParaRPr lang="en-GB" dirty="0"/>
          </a:p>
        </p:txBody>
      </p:sp>
      <p:pic>
        <p:nvPicPr>
          <p:cNvPr id="22532" name="Picture 2" descr="c:\temp\Temporary Internet Files\Content.IE5\N4P0VBGR\MP900449123[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1628775"/>
            <a:ext cx="4017963" cy="430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mtClean="0"/>
              <a:t>Learning To Teach Involves </a:t>
            </a:r>
            <a:endParaRPr lang="en-GB" dirty="0"/>
          </a:p>
        </p:txBody>
      </p:sp>
      <p:sp>
        <p:nvSpPr>
          <p:cNvPr id="5" name="Content Placeholder 4"/>
          <p:cNvSpPr>
            <a:spLocks noGrp="1"/>
          </p:cNvSpPr>
          <p:nvPr>
            <p:ph idx="1"/>
          </p:nvPr>
        </p:nvSpPr>
        <p:spPr>
          <a:xfrm>
            <a:off x="539552" y="2132856"/>
            <a:ext cx="8229600" cy="4032448"/>
          </a:xfrm>
        </p:spPr>
        <p:txBody>
          <a:bodyPr/>
          <a:lstStyle/>
          <a:p>
            <a:pPr marL="342900" lvl="1" indent="-342900">
              <a:spcAft>
                <a:spcPts val="1800"/>
              </a:spcAft>
              <a:buClr>
                <a:schemeClr val="hlink"/>
              </a:buClr>
            </a:pPr>
            <a:r>
              <a:rPr lang="en-GB" dirty="0">
                <a:cs typeface="Times New Roman" pitchFamily="18" charset="0"/>
              </a:rPr>
              <a:t>Increasing familiarity with pedagogy and curriculum </a:t>
            </a:r>
            <a:r>
              <a:rPr lang="en-GB" dirty="0" smtClean="0">
                <a:cs typeface="Times New Roman" pitchFamily="18" charset="0"/>
              </a:rPr>
              <a:t>content</a:t>
            </a:r>
          </a:p>
          <a:p>
            <a:pPr marL="342900" lvl="1" indent="-342900">
              <a:spcAft>
                <a:spcPts val="1800"/>
              </a:spcAft>
              <a:buClr>
                <a:schemeClr val="hlink"/>
              </a:buClr>
            </a:pPr>
            <a:r>
              <a:rPr lang="en-GB" dirty="0">
                <a:cs typeface="Times New Roman" pitchFamily="18" charset="0"/>
              </a:rPr>
              <a:t>Developing professional </a:t>
            </a:r>
            <a:r>
              <a:rPr lang="en-GB" dirty="0" smtClean="0">
                <a:cs typeface="Times New Roman" pitchFamily="18" charset="0"/>
              </a:rPr>
              <a:t>practice</a:t>
            </a:r>
          </a:p>
          <a:p>
            <a:pPr marL="342900" lvl="1" indent="-342900">
              <a:spcAft>
                <a:spcPts val="1800"/>
              </a:spcAft>
              <a:buClr>
                <a:schemeClr val="hlink"/>
              </a:buClr>
            </a:pPr>
            <a:r>
              <a:rPr lang="en-GB" dirty="0">
                <a:cs typeface="Times New Roman" pitchFamily="18" charset="0"/>
              </a:rPr>
              <a:t>Taking responsibility for Pupil Progress </a:t>
            </a:r>
            <a:endParaRPr lang="en-GB" dirty="0" smtClean="0">
              <a:cs typeface="Times New Roman" pitchFamily="18" charset="0"/>
            </a:endParaRPr>
          </a:p>
          <a:p>
            <a:pPr marL="342900" lvl="1" indent="-342900">
              <a:spcAft>
                <a:spcPts val="1800"/>
              </a:spcAft>
              <a:buClr>
                <a:schemeClr val="hlink"/>
              </a:buClr>
            </a:pPr>
            <a:r>
              <a:rPr lang="en-GB" dirty="0">
                <a:cs typeface="Times New Roman" pitchFamily="18" charset="0"/>
              </a:rPr>
              <a:t>Reflection  on practice and subject knowledge</a:t>
            </a:r>
          </a:p>
          <a:p>
            <a:pPr marL="342900" lvl="1" indent="-342900">
              <a:buClr>
                <a:schemeClr val="hlink"/>
              </a:buClr>
            </a:pPr>
            <a:endParaRPr lang="en-GB" dirty="0">
              <a:cs typeface="Times New Roman" pitchFamily="18" charset="0"/>
            </a:endParaRPr>
          </a:p>
          <a:p>
            <a:pPr marL="342900" lvl="1" indent="-342900">
              <a:buClr>
                <a:schemeClr val="hlink"/>
              </a:buClr>
            </a:pPr>
            <a:endParaRPr lang="en-GB" dirty="0">
              <a:cs typeface="Times New Roman" pitchFamily="18" charset="0"/>
            </a:endParaRPr>
          </a:p>
          <a:p>
            <a:pPr marL="342900" lvl="1" indent="-342900">
              <a:buClr>
                <a:schemeClr val="hlink"/>
              </a:buClr>
            </a:pPr>
            <a:endParaRPr lang="en-GB" dirty="0">
              <a:cs typeface="Times New Roman" pitchFamily="18" charset="0"/>
            </a:endParaRPr>
          </a:p>
          <a:p>
            <a:endParaRPr lang="en-GB" dirty="0"/>
          </a:p>
        </p:txBody>
      </p:sp>
    </p:spTree>
    <p:extLst>
      <p:ext uri="{BB962C8B-B14F-4D97-AF65-F5344CB8AC3E}">
        <p14:creationId xmlns:p14="http://schemas.microsoft.com/office/powerpoint/2010/main" val="38122546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152400"/>
            <a:ext cx="7772400" cy="1143000"/>
          </a:xfrm>
        </p:spPr>
        <p:txBody>
          <a:bodyPr/>
          <a:lstStyle/>
          <a:p>
            <a:pPr eaLnBrk="1" hangingPunct="1">
              <a:defRPr/>
            </a:pPr>
            <a:r>
              <a:rPr lang="en-GB" sz="4000" dirty="0" smtClean="0"/>
              <a:t>Outcomes of today</a:t>
            </a:r>
          </a:p>
        </p:txBody>
      </p:sp>
      <p:sp>
        <p:nvSpPr>
          <p:cNvPr id="4099" name="Rectangle 3"/>
          <p:cNvSpPr>
            <a:spLocks noGrp="1" noChangeArrowheads="1"/>
          </p:cNvSpPr>
          <p:nvPr>
            <p:ph type="body" idx="1"/>
          </p:nvPr>
        </p:nvSpPr>
        <p:spPr>
          <a:xfrm>
            <a:off x="395288" y="1196975"/>
            <a:ext cx="8305800" cy="4724400"/>
          </a:xfrm>
        </p:spPr>
        <p:txBody>
          <a:bodyPr/>
          <a:lstStyle/>
          <a:p>
            <a:pPr marL="671513" indent="-671513" eaLnBrk="1" hangingPunct="1">
              <a:defRPr/>
            </a:pPr>
            <a:r>
              <a:rPr lang="en-GB" sz="2800" dirty="0" smtClean="0">
                <a:effectLst/>
              </a:rPr>
              <a:t>Familiarisation with context of ITE and the Leicester Primary PGCE Partnership</a:t>
            </a:r>
          </a:p>
          <a:p>
            <a:pPr marL="671513" indent="-671513" eaLnBrk="1" hangingPunct="1">
              <a:defRPr/>
            </a:pPr>
            <a:r>
              <a:rPr lang="en-GB" sz="2800" dirty="0" smtClean="0">
                <a:effectLst/>
              </a:rPr>
              <a:t>Awareness of key aspects of mentoring </a:t>
            </a:r>
          </a:p>
          <a:p>
            <a:pPr marL="671513" indent="-671513" eaLnBrk="1" hangingPunct="1">
              <a:defRPr/>
            </a:pPr>
            <a:r>
              <a:rPr lang="en-GB" sz="2800" dirty="0" smtClean="0">
                <a:effectLst/>
              </a:rPr>
              <a:t>Opportunity to reflect on your own practice</a:t>
            </a:r>
          </a:p>
          <a:p>
            <a:pPr marL="671513" indent="-671513" eaLnBrk="1" hangingPunct="1">
              <a:defRPr/>
            </a:pPr>
            <a:r>
              <a:rPr lang="en-GB" sz="2800" dirty="0" smtClean="0">
                <a:effectLst/>
              </a:rPr>
              <a:t>Considering issues of working with students</a:t>
            </a:r>
          </a:p>
          <a:p>
            <a:pPr marL="671513" indent="-671513" eaLnBrk="1" hangingPunct="1">
              <a:defRPr/>
            </a:pPr>
            <a:r>
              <a:rPr lang="en-GB" sz="2800" dirty="0" smtClean="0">
                <a:effectLst/>
              </a:rPr>
              <a:t>Explore issues related to making observations, giving feedback and target-setting</a:t>
            </a:r>
          </a:p>
          <a:p>
            <a:pPr marL="671513" indent="-671513" eaLnBrk="1" hangingPunct="1">
              <a:defRPr/>
            </a:pPr>
            <a:r>
              <a:rPr lang="en-GB" sz="2800" dirty="0" smtClean="0">
                <a:effectLst/>
              </a:rPr>
              <a:t>Practicalities for TE</a:t>
            </a:r>
          </a:p>
          <a:p>
            <a:pPr marL="671513" indent="-671513" eaLnBrk="1" hangingPunct="1">
              <a:defRPr/>
            </a:pPr>
            <a:endParaRPr lang="en-GB"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15888"/>
            <a:ext cx="8229600" cy="1371600"/>
          </a:xfrm>
        </p:spPr>
        <p:txBody>
          <a:bodyPr/>
          <a:lstStyle/>
          <a:p>
            <a:pPr>
              <a:defRPr/>
            </a:pPr>
            <a:r>
              <a:rPr lang="en-GB" dirty="0" smtClean="0"/>
              <a:t>The  ITE mentor role includes:</a:t>
            </a:r>
            <a:endParaRPr lang="en-GB" dirty="0"/>
          </a:p>
        </p:txBody>
      </p:sp>
      <p:sp>
        <p:nvSpPr>
          <p:cNvPr id="3" name="Content Placeholder 2"/>
          <p:cNvSpPr>
            <a:spLocks noGrp="1"/>
          </p:cNvSpPr>
          <p:nvPr>
            <p:ph idx="1"/>
          </p:nvPr>
        </p:nvSpPr>
        <p:spPr>
          <a:xfrm>
            <a:off x="468313" y="1557338"/>
            <a:ext cx="8229600" cy="5111750"/>
          </a:xfrm>
        </p:spPr>
        <p:txBody>
          <a:bodyPr/>
          <a:lstStyle/>
          <a:p>
            <a:pPr marL="712788" indent="-712788">
              <a:spcAft>
                <a:spcPts val="600"/>
              </a:spcAft>
              <a:defRPr/>
            </a:pPr>
            <a:r>
              <a:rPr lang="en-GB" dirty="0" smtClean="0"/>
              <a:t>Being a role model</a:t>
            </a:r>
          </a:p>
          <a:p>
            <a:pPr marL="712788" indent="-712788">
              <a:spcAft>
                <a:spcPts val="600"/>
              </a:spcAft>
              <a:defRPr/>
            </a:pPr>
            <a:r>
              <a:rPr lang="en-GB" dirty="0" smtClean="0"/>
              <a:t>Modelling and explaining good practice</a:t>
            </a:r>
          </a:p>
          <a:p>
            <a:pPr marL="712788" indent="-712788">
              <a:spcAft>
                <a:spcPts val="600"/>
              </a:spcAft>
              <a:defRPr/>
            </a:pPr>
            <a:r>
              <a:rPr lang="en-GB" dirty="0" smtClean="0"/>
              <a:t>Setting up learning situations and experiences for students</a:t>
            </a:r>
          </a:p>
          <a:p>
            <a:pPr marL="712788" indent="-712788">
              <a:spcAft>
                <a:spcPts val="600"/>
              </a:spcAft>
              <a:defRPr/>
            </a:pPr>
            <a:r>
              <a:rPr lang="en-GB" dirty="0" smtClean="0"/>
              <a:t>Observing and providing feedback and helping to set appropriate targets </a:t>
            </a:r>
          </a:p>
          <a:p>
            <a:pPr marL="712788" indent="-712788">
              <a:spcAft>
                <a:spcPts val="600"/>
              </a:spcAft>
              <a:defRPr/>
            </a:pPr>
            <a:r>
              <a:rPr lang="en-GB" dirty="0" smtClean="0"/>
              <a:t>Monitoring</a:t>
            </a:r>
          </a:p>
          <a:p>
            <a:pPr marL="712788" indent="-712788">
              <a:spcAft>
                <a:spcPts val="600"/>
              </a:spcAft>
              <a:defRPr/>
            </a:pPr>
            <a:r>
              <a:rPr lang="en-GB" dirty="0" smtClean="0"/>
              <a:t>Allowing students to take risks</a:t>
            </a:r>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600" dirty="0" smtClean="0"/>
              <a:t>Being a Mentor in the University of Leicester Primary PGCE Partnership</a:t>
            </a:r>
            <a:endParaRPr lang="en-GB" sz="3600" dirty="0"/>
          </a:p>
        </p:txBody>
      </p:sp>
      <p:sp>
        <p:nvSpPr>
          <p:cNvPr id="3" name="Content Placeholder 2"/>
          <p:cNvSpPr>
            <a:spLocks noGrp="1"/>
          </p:cNvSpPr>
          <p:nvPr>
            <p:ph idx="1"/>
          </p:nvPr>
        </p:nvSpPr>
        <p:spPr>
          <a:xfrm>
            <a:off x="395288" y="1773238"/>
            <a:ext cx="8229600" cy="4114800"/>
          </a:xfrm>
        </p:spPr>
        <p:txBody>
          <a:bodyPr/>
          <a:lstStyle/>
          <a:p>
            <a:pPr marL="622300" indent="-441325">
              <a:defRPr/>
            </a:pPr>
            <a:r>
              <a:rPr lang="en-GB" sz="2400" dirty="0" smtClean="0"/>
              <a:t>Mentors for the Provider Led Course are generally classroom teachers </a:t>
            </a:r>
          </a:p>
          <a:p>
            <a:pPr marL="622300" indent="-441325">
              <a:defRPr/>
            </a:pPr>
            <a:r>
              <a:rPr lang="en-GB" sz="2400" dirty="0" smtClean="0"/>
              <a:t>Mentors for School Direct may be other teachers</a:t>
            </a:r>
          </a:p>
          <a:p>
            <a:pPr marL="622300" indent="-441325">
              <a:defRPr/>
            </a:pPr>
            <a:r>
              <a:rPr lang="en-GB" sz="2400" dirty="0" smtClean="0"/>
              <a:t>Mentors work with student teachers and a University Visiting Tutor. </a:t>
            </a:r>
          </a:p>
          <a:p>
            <a:pPr marL="622300" indent="-441325">
              <a:defRPr/>
            </a:pPr>
            <a:r>
              <a:rPr lang="en-GB" sz="2400" dirty="0" smtClean="0"/>
              <a:t>The key role of the Visiting Tutor is to support the mentor.</a:t>
            </a:r>
          </a:p>
          <a:p>
            <a:pPr marL="622300" indent="-441325">
              <a:defRPr/>
            </a:pPr>
            <a:r>
              <a:rPr lang="en-GB" sz="2400" dirty="0" smtClean="0"/>
              <a:t>Other support for mentors is provided through mentor training, the TE Handbook and the Mid TE assessment moderation meeting during TE2 and TE3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95288" y="44451"/>
            <a:ext cx="8229600" cy="1080293"/>
          </a:xfrm>
        </p:spPr>
        <p:txBody>
          <a:bodyPr/>
          <a:lstStyle/>
          <a:p>
            <a:pPr eaLnBrk="1" hangingPunct="1">
              <a:defRPr/>
            </a:pPr>
            <a:r>
              <a:rPr lang="en-GB" sz="3200" dirty="0" smtClean="0"/>
              <a:t>Supporting and Monitoring Professional Development During Teaching Experiences</a:t>
            </a:r>
          </a:p>
        </p:txBody>
      </p:sp>
      <p:sp>
        <p:nvSpPr>
          <p:cNvPr id="11267" name="Rectangle 3"/>
          <p:cNvSpPr>
            <a:spLocks noGrp="1" noChangeArrowheads="1"/>
          </p:cNvSpPr>
          <p:nvPr>
            <p:ph type="body" idx="1"/>
          </p:nvPr>
        </p:nvSpPr>
        <p:spPr>
          <a:xfrm>
            <a:off x="395536" y="1268760"/>
            <a:ext cx="8352928" cy="5041031"/>
          </a:xfrm>
        </p:spPr>
        <p:txBody>
          <a:bodyPr/>
          <a:lstStyle/>
          <a:p>
            <a:pPr marL="381000" indent="-381000">
              <a:lnSpc>
                <a:spcPct val="80000"/>
              </a:lnSpc>
              <a:spcAft>
                <a:spcPts val="600"/>
              </a:spcAft>
              <a:buFont typeface="Wingdings" pitchFamily="2" charset="2"/>
              <a:buNone/>
              <a:defRPr/>
            </a:pPr>
            <a:r>
              <a:rPr lang="en-US" sz="2000" b="1" dirty="0" smtClean="0">
                <a:solidFill>
                  <a:srgbClr val="9933FF"/>
                </a:solidFill>
              </a:rPr>
              <a:t>Mentors</a:t>
            </a:r>
            <a:r>
              <a:rPr lang="en-US" sz="2000" b="1" dirty="0" smtClean="0">
                <a:solidFill>
                  <a:srgbClr val="FFFF00"/>
                </a:solidFill>
              </a:rPr>
              <a:t> </a:t>
            </a:r>
          </a:p>
          <a:p>
            <a:pPr marL="381000" indent="-381000">
              <a:lnSpc>
                <a:spcPct val="80000"/>
              </a:lnSpc>
              <a:spcAft>
                <a:spcPts val="600"/>
              </a:spcAft>
              <a:defRPr/>
            </a:pPr>
            <a:r>
              <a:rPr lang="en-US" sz="1800" dirty="0" smtClean="0"/>
              <a:t>support students’ professional development in school placements </a:t>
            </a:r>
          </a:p>
          <a:p>
            <a:pPr marL="381000" indent="-381000">
              <a:lnSpc>
                <a:spcPct val="80000"/>
              </a:lnSpc>
              <a:spcAft>
                <a:spcPts val="600"/>
              </a:spcAft>
              <a:defRPr/>
            </a:pPr>
            <a:r>
              <a:rPr lang="en-US" sz="1800" dirty="0" smtClean="0"/>
              <a:t>contribute to the assessment process</a:t>
            </a:r>
          </a:p>
          <a:p>
            <a:pPr marL="381000" indent="-381000">
              <a:lnSpc>
                <a:spcPct val="80000"/>
              </a:lnSpc>
              <a:spcAft>
                <a:spcPts val="600"/>
              </a:spcAft>
              <a:buFont typeface="Wingdings" pitchFamily="2" charset="2"/>
              <a:buNone/>
              <a:defRPr/>
            </a:pPr>
            <a:r>
              <a:rPr lang="en-US" sz="2000" b="1" dirty="0" smtClean="0">
                <a:solidFill>
                  <a:srgbClr val="9933FF"/>
                </a:solidFill>
              </a:rPr>
              <a:t>Visiting tutors </a:t>
            </a:r>
          </a:p>
          <a:p>
            <a:pPr marL="381000" indent="-381000">
              <a:lnSpc>
                <a:spcPct val="80000"/>
              </a:lnSpc>
              <a:spcAft>
                <a:spcPts val="600"/>
              </a:spcAft>
              <a:defRPr/>
            </a:pPr>
            <a:r>
              <a:rPr lang="en-US" sz="1800" dirty="0" smtClean="0"/>
              <a:t>support mentors’ work with, and assessment of, students during  their visits to schools </a:t>
            </a:r>
          </a:p>
          <a:p>
            <a:pPr marL="381000" indent="-381000">
              <a:lnSpc>
                <a:spcPct val="80000"/>
              </a:lnSpc>
              <a:spcAft>
                <a:spcPts val="600"/>
              </a:spcAft>
              <a:defRPr/>
            </a:pPr>
            <a:r>
              <a:rPr lang="en-US" sz="1800" dirty="0" smtClean="0"/>
              <a:t>Progress Tutors for School Direct students will make one </a:t>
            </a:r>
            <a:r>
              <a:rPr lang="en-US" sz="1800" dirty="0"/>
              <a:t>q</a:t>
            </a:r>
            <a:r>
              <a:rPr lang="en-US" sz="1800" dirty="0" smtClean="0"/>
              <a:t>uality assurance visit per placement</a:t>
            </a:r>
          </a:p>
          <a:p>
            <a:pPr marL="381000" indent="-381000">
              <a:lnSpc>
                <a:spcPct val="80000"/>
              </a:lnSpc>
              <a:spcAft>
                <a:spcPts val="600"/>
              </a:spcAft>
              <a:buFont typeface="Wingdings" pitchFamily="2" charset="2"/>
              <a:buNone/>
              <a:defRPr/>
            </a:pPr>
            <a:r>
              <a:rPr lang="en-US" sz="2000" b="1" dirty="0" smtClean="0">
                <a:solidFill>
                  <a:srgbClr val="9933FF"/>
                </a:solidFill>
              </a:rPr>
              <a:t>Mentors and Visiting tutors</a:t>
            </a:r>
          </a:p>
          <a:p>
            <a:pPr marL="381000" indent="-381000" eaLnBrk="1" hangingPunct="1">
              <a:lnSpc>
                <a:spcPct val="90000"/>
              </a:lnSpc>
              <a:spcAft>
                <a:spcPts val="600"/>
              </a:spcAft>
              <a:defRPr/>
            </a:pPr>
            <a:r>
              <a:rPr lang="en-US" sz="1800" dirty="0" smtClean="0"/>
              <a:t>use checklist (TE1)and </a:t>
            </a:r>
            <a:r>
              <a:rPr lang="en-US" sz="1800" i="1" dirty="0" smtClean="0"/>
              <a:t>Standards Evidence Descriptors</a:t>
            </a:r>
            <a:r>
              <a:rPr lang="en-US" sz="1800" dirty="0" smtClean="0"/>
              <a:t> (TE2 and TE3) to support assessment of students and writing final reports </a:t>
            </a:r>
          </a:p>
          <a:p>
            <a:pPr marL="381000" indent="-381000">
              <a:lnSpc>
                <a:spcPct val="80000"/>
              </a:lnSpc>
              <a:spcAft>
                <a:spcPts val="600"/>
              </a:spcAft>
              <a:buFont typeface="Wingdings" pitchFamily="2" charset="2"/>
              <a:buNone/>
              <a:defRPr/>
            </a:pPr>
            <a:r>
              <a:rPr lang="en-US" sz="2000" b="1" dirty="0" smtClean="0">
                <a:solidFill>
                  <a:srgbClr val="9933FF"/>
                </a:solidFill>
              </a:rPr>
              <a:t>The University </a:t>
            </a:r>
          </a:p>
          <a:p>
            <a:pPr marL="381000" indent="-381000">
              <a:lnSpc>
                <a:spcPct val="80000"/>
              </a:lnSpc>
              <a:spcAft>
                <a:spcPts val="600"/>
              </a:spcAft>
              <a:defRPr/>
            </a:pPr>
            <a:r>
              <a:rPr lang="en-US" sz="1800" dirty="0" smtClean="0"/>
              <a:t>sets up the Assessment Moderation Meeting for mentors and tutors for TE2 and TE3 </a:t>
            </a:r>
          </a:p>
          <a:p>
            <a:pPr marL="381000" indent="-381000">
              <a:lnSpc>
                <a:spcPct val="80000"/>
              </a:lnSpc>
              <a:spcAft>
                <a:spcPts val="600"/>
              </a:spcAft>
              <a:defRPr/>
            </a:pPr>
            <a:r>
              <a:rPr lang="en-US" sz="1800" dirty="0" smtClean="0"/>
              <a:t>formally determines when Standards are met and recommends award of QTS</a:t>
            </a:r>
          </a:p>
          <a:p>
            <a:pPr marL="381000" indent="-381000">
              <a:lnSpc>
                <a:spcPct val="80000"/>
              </a:lnSpc>
              <a:spcAft>
                <a:spcPts val="600"/>
              </a:spcAft>
              <a:defRPr/>
            </a:pPr>
            <a:r>
              <a:rPr lang="en-US" sz="1800" dirty="0"/>
              <a:t>q</a:t>
            </a:r>
            <a:r>
              <a:rPr lang="en-US" sz="1800" dirty="0" smtClean="0"/>
              <a:t>uality assures all aspects of school placements </a:t>
            </a:r>
          </a:p>
          <a:p>
            <a:pPr marL="0" indent="0">
              <a:lnSpc>
                <a:spcPct val="80000"/>
              </a:lnSpc>
              <a:spcAft>
                <a:spcPts val="600"/>
              </a:spcAft>
              <a:buFont typeface="Wingdings" pitchFamily="2" charset="2"/>
              <a:buNone/>
              <a:defRPr/>
            </a:pPr>
            <a:r>
              <a:rPr lang="en-US" sz="1800" i="1" dirty="0" smtClean="0">
                <a:solidFill>
                  <a:srgbClr val="FFFF00"/>
                </a:solidFill>
              </a:rPr>
              <a:t>		</a:t>
            </a:r>
            <a:endParaRPr lang="en-GB" sz="2800" dirty="0" smtClean="0"/>
          </a:p>
        </p:txBody>
      </p:sp>
    </p:spTree>
    <p:extLst>
      <p:ext uri="{BB962C8B-B14F-4D97-AF65-F5344CB8AC3E}">
        <p14:creationId xmlns:p14="http://schemas.microsoft.com/office/powerpoint/2010/main" val="30218951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3"/>
          <p:cNvSpPr txBox="1">
            <a:spLocks noChangeArrowheads="1"/>
          </p:cNvSpPr>
          <p:nvPr/>
        </p:nvSpPr>
        <p:spPr bwMode="auto">
          <a:xfrm>
            <a:off x="522362" y="404664"/>
            <a:ext cx="8001000" cy="5693866"/>
          </a:xfrm>
          <a:prstGeom prst="rect">
            <a:avLst/>
          </a:prstGeom>
          <a:noFill/>
          <a:ln w="9525">
            <a:noFill/>
            <a:miter lim="800000"/>
            <a:headEnd type="none" w="sm" len="sm"/>
            <a:tailEnd type="none" w="sm" len="sm"/>
          </a:ln>
        </p:spPr>
        <p:txBody>
          <a:bodyPr>
            <a:spAutoFit/>
          </a:bodyPr>
          <a:lstStyle/>
          <a:p>
            <a:pPr>
              <a:defRPr/>
            </a:pPr>
            <a:r>
              <a:rPr lang="en-GB" sz="2800" dirty="0">
                <a:latin typeface="+mn-lt"/>
                <a:cs typeface="Times New Roman" pitchFamily="18" charset="0"/>
              </a:rPr>
              <a:t>How will you help </a:t>
            </a:r>
            <a:r>
              <a:rPr lang="en-GB" sz="2800" dirty="0" smtClean="0">
                <a:latin typeface="+mn-lt"/>
                <a:cs typeface="Times New Roman" pitchFamily="18" charset="0"/>
              </a:rPr>
              <a:t>inexperienced </a:t>
            </a:r>
            <a:r>
              <a:rPr lang="en-GB" sz="2800" dirty="0">
                <a:latin typeface="+mn-lt"/>
                <a:cs typeface="Times New Roman" pitchFamily="18" charset="0"/>
              </a:rPr>
              <a:t>student </a:t>
            </a:r>
            <a:r>
              <a:rPr lang="en-GB" sz="2800" dirty="0" smtClean="0">
                <a:latin typeface="+mn-lt"/>
                <a:cs typeface="Times New Roman" pitchFamily="18" charset="0"/>
              </a:rPr>
              <a:t>teachers </a:t>
            </a:r>
            <a:r>
              <a:rPr lang="en-GB" sz="2800" dirty="0">
                <a:latin typeface="+mn-lt"/>
                <a:cs typeface="Times New Roman" pitchFamily="18" charset="0"/>
              </a:rPr>
              <a:t>to develop their awareness of what is happening? </a:t>
            </a:r>
          </a:p>
          <a:p>
            <a:pPr>
              <a:defRPr/>
            </a:pPr>
            <a:endParaRPr lang="en-GB" sz="2800" dirty="0">
              <a:latin typeface="+mn-lt"/>
            </a:endParaRPr>
          </a:p>
          <a:p>
            <a:pPr>
              <a:defRPr/>
            </a:pPr>
            <a:r>
              <a:rPr lang="en-GB" sz="2800" dirty="0">
                <a:latin typeface="+mn-lt"/>
              </a:rPr>
              <a:t>How will you support your student to observe and understand </a:t>
            </a:r>
            <a:r>
              <a:rPr lang="en-GB" sz="2800" b="1" dirty="0">
                <a:latin typeface="+mn-lt"/>
              </a:rPr>
              <a:t>your</a:t>
            </a:r>
            <a:r>
              <a:rPr lang="en-GB" sz="2800" dirty="0">
                <a:latin typeface="+mn-lt"/>
              </a:rPr>
              <a:t> practice?</a:t>
            </a:r>
          </a:p>
          <a:p>
            <a:pPr>
              <a:defRPr/>
            </a:pPr>
            <a:endParaRPr lang="en-GB" sz="2800" dirty="0">
              <a:latin typeface="+mn-lt"/>
            </a:endParaRPr>
          </a:p>
          <a:p>
            <a:pPr>
              <a:defRPr/>
            </a:pPr>
            <a:r>
              <a:rPr lang="en-GB" sz="2800" dirty="0">
                <a:latin typeface="+mn-lt"/>
              </a:rPr>
              <a:t>How will you get them to ask questions? </a:t>
            </a:r>
          </a:p>
          <a:p>
            <a:pPr>
              <a:defRPr/>
            </a:pPr>
            <a:endParaRPr lang="en-GB" sz="2800" dirty="0">
              <a:latin typeface="+mn-lt"/>
            </a:endParaRPr>
          </a:p>
          <a:p>
            <a:pPr>
              <a:defRPr/>
            </a:pPr>
            <a:r>
              <a:rPr lang="en-GB" sz="2800" dirty="0">
                <a:latin typeface="+mn-lt"/>
              </a:rPr>
              <a:t>How will you help them to understand </a:t>
            </a:r>
            <a:r>
              <a:rPr lang="en-GB" sz="2800" b="1" dirty="0">
                <a:latin typeface="+mn-lt"/>
              </a:rPr>
              <a:t>their</a:t>
            </a:r>
            <a:r>
              <a:rPr lang="en-GB" sz="2800" dirty="0">
                <a:latin typeface="+mn-lt"/>
              </a:rPr>
              <a:t> own practice</a:t>
            </a:r>
            <a:r>
              <a:rPr lang="en-GB" sz="2800" dirty="0" smtClean="0">
                <a:latin typeface="+mn-lt"/>
              </a:rPr>
              <a:t>?</a:t>
            </a:r>
          </a:p>
          <a:p>
            <a:pPr>
              <a:defRPr/>
            </a:pPr>
            <a:endParaRPr lang="en-GB" sz="2800" dirty="0" smtClean="0">
              <a:latin typeface="+mn-lt"/>
            </a:endParaRPr>
          </a:p>
          <a:p>
            <a:pPr>
              <a:defRPr/>
            </a:pPr>
            <a:r>
              <a:rPr lang="en-GB" sz="2800" b="1" dirty="0" smtClean="0">
                <a:latin typeface="+mn-lt"/>
              </a:rPr>
              <a:t>How will you help them to understand their impact on children’s learning? </a:t>
            </a:r>
            <a:endParaRPr lang="en-GB" sz="2800" b="1" dirty="0">
              <a:latin typeface="+mn-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A week in the life of…</a:t>
            </a:r>
            <a:endParaRPr lang="en-GB" dirty="0"/>
          </a:p>
        </p:txBody>
      </p:sp>
      <p:sp>
        <p:nvSpPr>
          <p:cNvPr id="3" name="Content Placeholder 2"/>
          <p:cNvSpPr>
            <a:spLocks noGrp="1"/>
          </p:cNvSpPr>
          <p:nvPr>
            <p:ph idx="1"/>
          </p:nvPr>
        </p:nvSpPr>
        <p:spPr/>
        <p:txBody>
          <a:bodyPr/>
          <a:lstStyle/>
          <a:p>
            <a:pPr marL="0" indent="0">
              <a:buNone/>
              <a:defRPr/>
            </a:pPr>
            <a:r>
              <a:rPr lang="en-GB" i="1" dirty="0" smtClean="0">
                <a:solidFill>
                  <a:srgbClr val="FF0000"/>
                </a:solidFill>
              </a:rPr>
              <a:t>See the Hand-out in your pack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0338"/>
            <a:ext cx="5203825" cy="3124200"/>
          </a:xfrm>
        </p:spPr>
        <p:txBody>
          <a:bodyPr/>
          <a:lstStyle/>
          <a:p>
            <a:pPr>
              <a:defRPr/>
            </a:pPr>
            <a:r>
              <a:rPr lang="en-GB" b="1" dirty="0" smtClean="0">
                <a:effectLst/>
              </a:rPr>
              <a:t>A week in the life of a teacher mentor</a:t>
            </a:r>
            <a:endParaRPr lang="en-GB" b="1" dirty="0">
              <a:effectLst/>
            </a:endParaRPr>
          </a:p>
        </p:txBody>
      </p:sp>
      <p:sp>
        <p:nvSpPr>
          <p:cNvPr id="28676" name="AutoShape 4" descr="data:image/jpeg;base64,/9j/4AAQSkZJRgABAQAAAQABAAD/2wCEAAkGBxQTEhUUEhQUFRQUFBQUFBQUFBQUFBQVFBQWFhQUFBQYHCggGBolHBUUITEhJSksLi4uFx8zODMsNygtLisBCgoKDg0NFxAQGiwkHBwsLDA3LDQuLC0sLC0sLCwsLCwsLCwsLC0sLCwsLCwsLCwsLCwsLCwsLCwsLCwsLSwsLP/AABEIALcBEwMBIgACEQEDEQH/xAAcAAACAgMBAQAAAAAAAAAAAAACAwABBAUGBwj/xABMEAACAQIBBgcLCAgEBwAAAAABAgADEQQFBhIhMVETQWFxgZGhByIyUlNUkpOx0dIUI0JigqLB4RYXM0NyssLwg8PT4hUkRGNzo/H/xAAaAQEBAQEBAQEAAAAAAAAAAAAAAQIDBAUG/8QALhEBAAICAQMCAwYHAAAAAAAAAAECAxESBCExE0EFFKEyUVJxgfAiYZGxweHx/9oADAMBAAIRAxEAPwDfoseqiBTEakBiURuj1UROlGq0BgAhBBAvLQwHgS7QUMaolFBI1FlKIwCBYEu0sQrQA0IapIBLgVoQgsghAQIFlkSCFACXJaUJRNGVaMlWkC9KRTLZZQgXAJkcwLwLLSi0q8hEBdQmKJMY0oQFljKuY2URKBLQS0LRlFZNBiNqlxAkgacCFBQwiJAxTDWJURqwGgw1gKYaiA1JkU4hBHpAcBGAQFhiAQEK0glwIBLtLAhAQBAh6Mu0kAdGWBChAQAIg6MdaDoyhdpYEMLJaABEWRHWgEQElYBWP0YDLAToyysYRKMDHZZAsaYNoCysloZgGUUYMhMAvAqSQGSBoqRmQsxacyVmRdoxYIhrAYojkEUkcsBiiOURSxqQGrGCLEMGA1ZcFYUAhDEAQhAOXaUIQgQCFBvLEC5BIJcCpLS7SGUCRKtLkgURAKxsGAorAZZkWgMsDGKwWEcwgEQEMIJjWEW8oU8xnj6hmOxgWJIIkgalI5IumI5RMixDWQCEogGgj1iljlgMWNWKEYpgOWFFKYxTAYkYBFrGCAUISpYEAhClCXAkK8EyCAYliCsOBUoy5Uok1WceUWw9MVgLojDhFC6TMpNgENwAbkTa3mkzzJ+R1SNo0G59Goht2GZvvjOmqxuYhvDBMp6gG0gc8VTxSMbK6k7gwJ6hNJo2CZZgEwgHgQ2gmAt4hzHOZj1DKE1JjtHVDMdzAsNJFBpJBgU2mQpmEscrTIywYYiEaNUwHLGLEhoxTAepjAYhYYMB4hrFLHKsBiGNUxQENZQ4QotTDBgFLEqXAlpYklQDAlwRLJgUTMDHZXp0r3NyNusADkJ3wsq4rg6ZbYT3o5zfX0AE9E8qyljmxFYUwSEvYAce8nfPPnzcI1Hl9P4d0HzMzNu1YdVlXPtBqp6RO9APa4/AzmsXnSGvpLiGvfU+IJTXq1po26JvMnZkipbwgCL6Wq51jimhzrzbbCNYnSU+C2zVuPLPLac2uVvD7eDB0E29Kn2v7tJlPLtSopUWRTtte7crsdZmiXFtTIYHWNY/viM2VbD3E0GNa1/ZNYrc5dOsiMOPtHZ61mHn2KgFOsxPFdjdk5SfpLynWJ6I0+VsBijTqBgdYM+hMxcr8PhgCbtTsvOhHefiOie2s99S/L5axavqR+roi0AmC5glp0eVVQzGqGNYzHqGUKqmYztHVWmKxgGDJAEkg1yRoESkesyDUxqtEXhKYGQGhipy2mODF4kEiwF+ZtE9qmSZ1Cwz0o1jrV0t9cX/AJWEwsdl84f9sqEeMhc/dCH2zUjIz6V6dNr/AFaidujQB7YFaniqerSqLyM1U/1rPLbLr7/3+brFYbGhnvhH21dD+IqOpQdLsm3wmOpv4FRT02PUdc4jE4pv3pU31d+mHIPrGYzGGDpNrWjTBPGiFSemgq265PmF9OHp6s44z7YQxLDaB7J5qgqUx83VxCcvCOo6q+neZuGzjxamwq06ttquis3p02AHozpHUVlmccvQFxY4wfbHpiFPH1ziqGdb/vcITvNFwxHLouFPVebDCZxYWoQBV4JzsSsDTY8we1+idK5az7sTWYdWrQ1M1dNTtGsb1MyKeIP/ANnSJZZsuLp1AY2UXKliQwOXz4r6NNRvDnpAUf1GcNmjR+cZjbVbb7p2+f8ARJoKRxMR6Sk/0iedZLx/BMG36jPm9VbWV+q+GV5dDMV8zt6Thsquv0CbbCLAcs5TPnKD1fC1BRqF+2NqZwGw1c+vbOdy7lA1CeXZOVs/Outu3R9LNMvOaxDXI40Tfj2Tnct09d5tFJGozXZT16hNYe13o+I1i2CWjQ98OeeydyXEa2XiNM/dZbfzGeSLh++E9Y7llKxY7qYHSzA/0me/l3h+YrimuHJNvD0ZjAZpRaLqtOz5ymeIqPI7RDmUDUaIcwmMSxgMFSSY95ICEjQYtRDEyDkBlLCtAMGZNALtYm24AntmLF1sGjjvlB5wD+MxaZ9lhs3y5RUFULKd/BOR+c0WLx1JiS1VyTvp29rTMp5uKRcoirvbX9385rcoZOex4Bb22NwQVec6ZbVPNk5T5da69mtxeScJVN3dz0oOw1Jgtmrgjsap0cEf8ySrkLFt4WIpoPqFb9VMXgrmiT4eMrNyJpW63ceyZiuvM6/f5rsxc2KS/s62LT+Aoo7KojRm+9tWNxPNVCVf5qhijmjhwO/esw3tWAHVofjMfEZu5OTXUCW3l29oMnKn4t/pMn8X3M2lkTEJ4GOB5GwiDtRr9sM4PHbNPCVl4w9Oul+e9wOqaGmcl6xRwzVyPo0qVWofvGZtPJysAUyQoG+u1GiBz3ueya1E99fSI/ym5brAfKaPgYfQI4sLi0C+pq6Kdhm/wudmiQMVTqJ9epSNMdNVb0iftCczhsmv5DAU+bha38tMDtm6wIqU/JW3ItemOa2mR2GWLRHifr/1JiXcYPEJUW6EHj90JseiMqOwBbwduu3FqnG0a9KkOFV6WHIuT84ooP4ykHR0G26wo5dKU1c1MQKm0BUKkEFbMx1gjbrU6xO9cm2Zq73T/u0rhRMVu/p8ttUw8OLzpNmdMvKdFatNkP0hqO4jWD1zxzLGBajUZSLC56DPY1okzV5ezYGIQ8T21E7DyN7558+KckbjzD6vwzro6e01v9m30eTNUNhybYsHSvNhXyc1Ko1OopVh9E7t43jlEUuTypuDqny5jjExPl+sjJSY3E9pa96P9881mJp7SZvKzAXFxy65zuOxPfWBvzTtgi0uHU5scU/ileEQF1XZc9QnsmaeSTQoAkEGodL7NrKDu39M86zRyIpcVarJq1qgZWN+IvY9k9J+eceE5B3aZ/KfQpTU7l+Y63qovX06+G205TNMGhQrKNev+Mhe33zKBsNZW+4Op1ztFofM0F5j1DG1GiGM0hbGKeMaJcwFsJUhMkBQYww0264VPFEcuDTxRGhpQYxWM3IwaeKIQwieKJNDTLtmacWKa3RGZrbdEkem2in3pl1cGpG7lAFx1zDq4LD3+dOnyOxqdS7B0CYvOmoaivluo5twgFvo0/nGHOtJSR6c1eUMohddQtyF9Bb9ZeoJ1tfKNJVKolhs1AJq5OPsmixGJS91p077yuketr9gnhy5Ij327Vj+TnUyvUqG1CjUqn6qO49NrEDnWGcFj38JqNAfWqBnHNwOvrm0q49jqZtW7i6Bs7IClm8FWboNvdPN6v4a/wBW9NfTzbUm9bE16p4+CC0VPORcmbDDZHw1PWmHpX8aoOFe++73seaZC4GuRchUXex1e4TDrYyim3EBjuoqan3hcCaj17/6Zmaw2hqEi2kbbhqA5t0UGS973O/wiOc8U59su0CbKrufruL+rTSPslHGYqp+zXg14iuH74D+LEVAB6Jm69LefMMzkq6qi4Ow9QJ7dnbHVK1hdnXRNtwOvYAOM8k5KlkOo5vXZqu7hcTUKg/+GkiLbpM2dPAuGUn5MQiOKejTqDQqMuirHSqNcAFtmide2d69LPhicje5u5Lo1ScQwDMWKsbg3KauD0hrCKdWiDYnSJ2m/O43KIwuOdUA4CqqOAoHeOrVKNTRB2AmkCRvJO282OaNFsJQNJ6rVSXZyxFlBc3IQcQ4+cnZOcywprY5LA6LIx1iw1YisrW6Uv0ztlpFcfYpO7d3fYLOQMoto+iyx4zlUfRHQw905+hkywFhbpH4zKXAtz9CmeGM93aaVboZzg7F+8If6QE/RPQwmnXBONluq0ctNxxCb+YyJwg/HNTrgCth1qgG40wraJ3gkauiYH6P4M7cDR6QCeu0yi1TiI6jBJq7+yT17/vTXtpiJm7gV2YGgPsj3S6WRsIhuuCwt97UVY9F9kyglXf2fnJ8nqb49bJP3prto5MYUFkCUxuRFUeyKq45jtc9BP4RbYY8bSlwX1rzM3ySaiGLWfXcHsF5h0lLV6es2DKdf1TpdWoCbKvhbDVMSiSlQMV1DXo69fXJSs84/MmY1Lb1asxzWEcMrA/u1/voljKC+IvUJ9d5WKasUzzYfLR4o6hL+VjxV6hKNUZJsWxa+KOoSRpWbTMepiFjVMqHCXeLBmDljKYoJpNbWdEaTaIvYnWde7iBMkzqNyLytlJaa6zr3cdpylTLzEkU6bHmFus7ZpcfnV3xOiXPHo06z7P8MC3TNLis8a/0KNXpplB0Dvm+8J4bUyZZ34h1ia1ddoYh9ZUIOMsdXWZSmgovUr6e8UgXUc7L3o6SJ53icq42p+7qchFKoxHMWBMwKuTsZVPfUsS/8VOqR2iWvSUjz3Scs+z0ivndhKXgIhO930z6FIMPvCa7E5+u2pG0B9QLSHPsd+phOKTNfGH/AKat6DTLo5q43zar6JnorjpXxDnNpluzlEVCDUraTbblRUYfar6ZHRaZKPh21veof+6xcdCnvR0CaZMzscdmHqdQ98zKGYuPP7lhzso/GbZdBQygg1LYDcAAOyZiZRU8c0eHzByh4gHO6++bTDZhY0bRTH+J+UozVxQ3xi1eWSjmPi+M0h9on8JscNmRX+lVQcwYyqw6Z5YgUNFcO4sxp4vEYZ1OvvcW5r0wOUF6R5madNQzSK7at+ZPx0oGKyO1N6fBWYJUFZ72BJ0Qlh9bRAtzW47jGSu66Ws6kVPCsB+zt1CBUdx9Fur85i1sdlDhqo4JTRv81wWhwtra+E4VrbtnLA4XGeTqDnpU2/lqzwWwzDvF4PbFuOLs/OB8uqbv764qpUxtu9p356ZX+uYj1Mf5qD9k/wCrMehlnxP0XnVsPl9Td7PfLXH1N01xOM82H9/4kBhjPNQftD/Vj5bMepVtvlz7oDY0zVH5b5onSyn/ADRK/wCe82pDoU/50sdNm99J6lWybG80FccfGbmA/Kauoco8WHXoFEf1ma/Ef8V4qJ9OgvsWdI6a/vKTkh1lHFcjHompzgrtYmm6rUsdFXZbsRrA0AdIjVxTlsVhMrPtpbdVmq6Q6tK3ZJkrI+MX9pTZDruKZVdX2Nc7Rg13Y5t9kzKZqoCyNTcW06bAhlJ5xrB4jM9cTaYeDyY6jVSIvtvtPSZkjJ9U/RnohzZdLF3kLxNPJtTd2xxwNTdKMSpWa+3tkhVMBUvxSTSukTEp4w640YlfGHXNatMQxTkGyGIXxh1wxVU8YPVNcqRqpAzO9+rLuN69YmOKcIU4D7LvXshAr4y9YiBThCnAyFK+MvWIy6+MvRr9kxQkMJAetQeMO33RgceMO2Y3BycHAyhWG8dRhiuu8dswuDl8HAz+HXeJPlC7+wzA4KWKUDNOIG/sPumI41nvtpvsPulcHL0DAJQu/sMssN/YYGgd0mgd0C7jf2GS43wdCTQgQ23wSBv9sspBalAogbxBKjeJRpGDwZgQoN4i2Xllshiikgp0G+ClMA3uJDTglIGcXpwTUp75hFIJpyjMNeny9UE4inyzD0IDLGxlmrT5eoSTA0eWXLscivdEp+Qf0190avdFpcdCp6Szzy0gE5c5R6OndGo+QqekhjF7pFDyNX7nvnmtpdo5j0v9ZVHyNXrT3wh3S6PkavWnvnmdoVo5yPTP1l0PI1vufFBPdNpcVCp6STzXRl6Mcx6Se6dT4sO/S6j8JQ7p6+bN60fDPOLS7RzlHpA7pyebv6xfhhDunU/N39YvwzzUCEI5yu3pB7p6cWGf1i/DBHdQHmp9cPgnnYElo5yPSF7qCceGfoqj4YX60Kfmz+sX4Z5tJHOR6Qe6hT82f1i/DJ+tGn5s/rB8M84Cw1SPUkejL3Tk82f1g+GH+shDsw7dNQfDPOQIQMnOR6J+sQebn1g+GCe6Huw//t/2Tz9WjVeTnI7v9YB83Hrf9shz9bioL01D8M4cPCDxzkdmc+6nkU9JoJz5q+Rp+k048VJfCRzkdac9avkqfW3vgHPOr5Kn1tOVNSCasnOR1ZzzqeSp9bSjnnU8knpH3TkjUgmpLykdb+mj+ST0j7oh886vk6f3vfOWNSLarHKR0z55VvFp9Te+IfPCvup+iffOZfEAQDUjlI6b9L6/i0/RPvknLljJLylWPaXoy5JlFaMILKkgFoy9GSSAQSEKRlyQLFAycCZJIRWhJoySQq9GEEMkkhoQpEy+BkkgTR5YSpeSSBTapLy5IFcJDDSpJRYeHpiSSQT5QJPlQkkl0BOLEgxAOyVJGhHq22xZrCXJGgs1IvhZckugG2E2rbJJIM2jQJUEDtlSSTlLT//Z"/>
          <p:cNvSpPr>
            <a:spLocks noChangeAspect="1" noChangeArrowheads="1"/>
          </p:cNvSpPr>
          <p:nvPr/>
        </p:nvSpPr>
        <p:spPr bwMode="auto">
          <a:xfrm>
            <a:off x="0"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SzPct val="65000"/>
              <a:buFont typeface="Wingdings" pitchFamily="2" charset="2"/>
              <a:buChar char="n"/>
              <a:defRPr sz="3200">
                <a:solidFill>
                  <a:schemeClr val="tx1"/>
                </a:solidFill>
                <a:latin typeface="Tahoma" pitchFamily="34" charset="0"/>
              </a:defRPr>
            </a:lvl1pPr>
            <a:lvl2pPr marL="742950" indent="-285750" eaLnBrk="0" hangingPunct="0">
              <a:spcBef>
                <a:spcPct val="20000"/>
              </a:spcBef>
              <a:buClr>
                <a:schemeClr val="folHlink"/>
              </a:buClr>
              <a:buSzPct val="65000"/>
              <a:buFont typeface="Wingdings" pitchFamily="2" charset="2"/>
              <a:buChar char="n"/>
              <a:defRPr sz="2800">
                <a:solidFill>
                  <a:schemeClr val="tx1"/>
                </a:solidFill>
                <a:latin typeface="Tahoma" pitchFamily="34" charset="0"/>
              </a:defRPr>
            </a:lvl2pPr>
            <a:lvl3pPr marL="1143000" indent="-228600" eaLnBrk="0" hangingPunct="0">
              <a:spcBef>
                <a:spcPct val="20000"/>
              </a:spcBef>
              <a:buClr>
                <a:schemeClr val="hlink"/>
              </a:buClr>
              <a:buSzPct val="65000"/>
              <a:buFont typeface="Wingdings" pitchFamily="2" charset="2"/>
              <a:buChar char="n"/>
              <a:defRPr sz="2400">
                <a:solidFill>
                  <a:schemeClr val="tx1"/>
                </a:solidFill>
                <a:latin typeface="Tahoma" pitchFamily="34" charset="0"/>
              </a:defRPr>
            </a:lvl3pPr>
            <a:lvl4pPr marL="1600200" indent="-228600" eaLnBrk="0" hangingPunct="0">
              <a:spcBef>
                <a:spcPct val="20000"/>
              </a:spcBef>
              <a:buClr>
                <a:schemeClr val="folHlink"/>
              </a:buClr>
              <a:buSzPct val="65000"/>
              <a:buFont typeface="Wingdings" pitchFamily="2" charset="2"/>
              <a:buChar char="n"/>
              <a:defRPr sz="2000">
                <a:solidFill>
                  <a:schemeClr val="tx1"/>
                </a:solidFill>
                <a:latin typeface="Tahoma" pitchFamily="34" charset="0"/>
              </a:defRPr>
            </a:lvl4pPr>
            <a:lvl5pPr marL="2057400" indent="-228600" eaLnBrk="0" hangingPunct="0">
              <a:spcBef>
                <a:spcPct val="20000"/>
              </a:spcBef>
              <a:buClr>
                <a:schemeClr val="hlink"/>
              </a:buClr>
              <a:buSzPct val="65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9pPr>
          </a:lstStyle>
          <a:p>
            <a:pPr eaLnBrk="1" hangingPunct="1">
              <a:spcBef>
                <a:spcPct val="0"/>
              </a:spcBef>
              <a:buClrTx/>
              <a:buSzTx/>
              <a:buFontTx/>
              <a:buNone/>
            </a:pPr>
            <a:endParaRPr lang="en-US" altLang="en-US" sz="1800"/>
          </a:p>
        </p:txBody>
      </p:sp>
      <p:sp>
        <p:nvSpPr>
          <p:cNvPr id="28677" name="AutoShape 6" descr="data:image/jpeg;base64,/9j/4AAQSkZJRgABAQAAAQABAAD/2wCEAAkGBxQTEhUUEhQUFRQUFBQUFBQUFBQUFBQVFBQWFhQUFBQYHCggGBolHBUUITEhJSksLi4uFx8zODMsNygtLisBCgoKDg0NFxAQGiwkHBwsLDA3LDQuLC0sLC0sLCwsLCwsLCwsLC0sLCwsLCwsLCwsLCwsLCwsLCwsLCwsLSwsLP/AABEIALcBEwMBIgACEQEDEQH/xAAcAAACAgMBAQAAAAAAAAAAAAACAwABBAUGBwj/xABMEAACAQIBBgcLCAgEBwAAAAABAgADEQQFBhIhMVETQWFxgZGhByIyUlNUkpOx0dIUI0JigqLB4RYXM0NyssLwg8PT4hUkRGNzo/H/xAAaAQEBAQEBAQEAAAAAAAAAAAAAAQIDBAUG/8QALhEBAAICAQMCAwYHAAAAAAAAAAECAxESBCExE0EFFKEyUVJxgfAiYZGxweHx/9oADAMBAAIRAxEAPwDfoseqiBTEakBiURuj1UROlGq0BgAhBBAvLQwHgS7QUMaolFBI1FlKIwCBYEu0sQrQA0IapIBLgVoQgsghAQIFlkSCFACXJaUJRNGVaMlWkC9KRTLZZQgXAJkcwLwLLSi0q8hEBdQmKJMY0oQFljKuY2URKBLQS0LRlFZNBiNqlxAkgacCFBQwiJAxTDWJURqwGgw1gKYaiA1JkU4hBHpAcBGAQFhiAQEK0glwIBLtLAhAQBAh6Mu0kAdGWBChAQAIg6MdaDoyhdpYEMLJaABEWRHWgEQElYBWP0YDLAToyysYRKMDHZZAsaYNoCysloZgGUUYMhMAvAqSQGSBoqRmQsxacyVmRdoxYIhrAYojkEUkcsBiiOURSxqQGrGCLEMGA1ZcFYUAhDEAQhAOXaUIQgQCFBvLEC5BIJcCpLS7SGUCRKtLkgURAKxsGAorAZZkWgMsDGKwWEcwgEQEMIJjWEW8oU8xnj6hmOxgWJIIkgalI5IumI5RMixDWQCEogGgj1iljlgMWNWKEYpgOWFFKYxTAYkYBFrGCAUISpYEAhClCXAkK8EyCAYliCsOBUoy5Uok1WceUWw9MVgLojDhFC6TMpNgENwAbkTa3mkzzJ+R1SNo0G59Goht2GZvvjOmqxuYhvDBMp6gG0gc8VTxSMbK6k7gwJ6hNJo2CZZgEwgHgQ2gmAt4hzHOZj1DKE1JjtHVDMdzAsNJFBpJBgU2mQpmEscrTIywYYiEaNUwHLGLEhoxTAepjAYhYYMB4hrFLHKsBiGNUxQENZQ4QotTDBgFLEqXAlpYklQDAlwRLJgUTMDHZXp0r3NyNusADkJ3wsq4rg6ZbYT3o5zfX0AE9E8qyljmxFYUwSEvYAce8nfPPnzcI1Hl9P4d0HzMzNu1YdVlXPtBqp6RO9APa4/AzmsXnSGvpLiGvfU+IJTXq1po26JvMnZkipbwgCL6Wq51jimhzrzbbCNYnSU+C2zVuPLPLac2uVvD7eDB0E29Kn2v7tJlPLtSopUWRTtte7crsdZmiXFtTIYHWNY/viM2VbD3E0GNa1/ZNYrc5dOsiMOPtHZ61mHn2KgFOsxPFdjdk5SfpLynWJ6I0+VsBijTqBgdYM+hMxcr8PhgCbtTsvOhHefiOie2s99S/L5axavqR+roi0AmC5glp0eVVQzGqGNYzHqGUKqmYztHVWmKxgGDJAEkg1yRoESkesyDUxqtEXhKYGQGhipy2mODF4kEiwF+ZtE9qmSZ1Cwz0o1jrV0t9cX/AJWEwsdl84f9sqEeMhc/dCH2zUjIz6V6dNr/AFaidujQB7YFaniqerSqLyM1U/1rPLbLr7/3+brFYbGhnvhH21dD+IqOpQdLsm3wmOpv4FRT02PUdc4jE4pv3pU31d+mHIPrGYzGGDpNrWjTBPGiFSemgq265PmF9OHp6s44z7YQxLDaB7J5qgqUx83VxCcvCOo6q+neZuGzjxamwq06ttquis3p02AHozpHUVlmccvQFxY4wfbHpiFPH1ziqGdb/vcITvNFwxHLouFPVebDCZxYWoQBV4JzsSsDTY8we1+idK5az7sTWYdWrQ1M1dNTtGsb1MyKeIP/ANnSJZZsuLp1AY2UXKliQwOXz4r6NNRvDnpAUf1GcNmjR+cZjbVbb7p2+f8ARJoKRxMR6Sk/0iedZLx/BMG36jPm9VbWV+q+GV5dDMV8zt6Thsquv0CbbCLAcs5TPnKD1fC1BRqF+2NqZwGw1c+vbOdy7lA1CeXZOVs/Outu3R9LNMvOaxDXI40Tfj2Tnct09d5tFJGozXZT16hNYe13o+I1i2CWjQ98OeeydyXEa2XiNM/dZbfzGeSLh++E9Y7llKxY7qYHSzA/0me/l3h+YrimuHJNvD0ZjAZpRaLqtOz5ymeIqPI7RDmUDUaIcwmMSxgMFSSY95ICEjQYtRDEyDkBlLCtAMGZNALtYm24AntmLF1sGjjvlB5wD+MxaZ9lhs3y5RUFULKd/BOR+c0WLx1JiS1VyTvp29rTMp5uKRcoirvbX9385rcoZOex4Bb22NwQVec6ZbVPNk5T5da69mtxeScJVN3dz0oOw1Jgtmrgjsap0cEf8ySrkLFt4WIpoPqFb9VMXgrmiT4eMrNyJpW63ceyZiuvM6/f5rsxc2KS/s62LT+Aoo7KojRm+9tWNxPNVCVf5qhijmjhwO/esw3tWAHVofjMfEZu5OTXUCW3l29oMnKn4t/pMn8X3M2lkTEJ4GOB5GwiDtRr9sM4PHbNPCVl4w9Oul+e9wOqaGmcl6xRwzVyPo0qVWofvGZtPJysAUyQoG+u1GiBz3ueya1E99fSI/ym5brAfKaPgYfQI4sLi0C+pq6Kdhm/wudmiQMVTqJ9epSNMdNVb0iftCczhsmv5DAU+bha38tMDtm6wIqU/JW3ItemOa2mR2GWLRHifr/1JiXcYPEJUW6EHj90JseiMqOwBbwduu3FqnG0a9KkOFV6WHIuT84ooP4ykHR0G26wo5dKU1c1MQKm0BUKkEFbMx1gjbrU6xO9cm2Zq73T/u0rhRMVu/p8ttUw8OLzpNmdMvKdFatNkP0hqO4jWD1zxzLGBajUZSLC56DPY1okzV5ezYGIQ8T21E7DyN7558+KckbjzD6vwzro6e01v9m30eTNUNhybYsHSvNhXyc1Ko1OopVh9E7t43jlEUuTypuDqny5jjExPl+sjJSY3E9pa96P9881mJp7SZvKzAXFxy65zuOxPfWBvzTtgi0uHU5scU/ileEQF1XZc9QnsmaeSTQoAkEGodL7NrKDu39M86zRyIpcVarJq1qgZWN+IvY9k9J+eceE5B3aZ/KfQpTU7l+Y63qovX06+G205TNMGhQrKNev+Mhe33zKBsNZW+4Op1ztFofM0F5j1DG1GiGM0hbGKeMaJcwFsJUhMkBQYww0264VPFEcuDTxRGhpQYxWM3IwaeKIQwieKJNDTLtmacWKa3RGZrbdEkem2in3pl1cGpG7lAFx1zDq4LD3+dOnyOxqdS7B0CYvOmoaivluo5twgFvo0/nGHOtJSR6c1eUMohddQtyF9Bb9ZeoJ1tfKNJVKolhs1AJq5OPsmixGJS91p077yuketr9gnhy5Ij327Vj+TnUyvUqG1CjUqn6qO49NrEDnWGcFj38JqNAfWqBnHNwOvrm0q49jqZtW7i6Bs7IClm8FWboNvdPN6v4a/wBW9NfTzbUm9bE16p4+CC0VPORcmbDDZHw1PWmHpX8aoOFe++73seaZC4GuRchUXex1e4TDrYyim3EBjuoqan3hcCaj17/6Zmaw2hqEi2kbbhqA5t0UGS973O/wiOc8U59su0CbKrufruL+rTSPslHGYqp+zXg14iuH74D+LEVAB6Jm69LefMMzkq6qi4Ow9QJ7dnbHVK1hdnXRNtwOvYAOM8k5KlkOo5vXZqu7hcTUKg/+GkiLbpM2dPAuGUn5MQiOKejTqDQqMuirHSqNcAFtmide2d69LPhicje5u5Lo1ScQwDMWKsbg3KauD0hrCKdWiDYnSJ2m/O43KIwuOdUA4CqqOAoHeOrVKNTRB2AmkCRvJO282OaNFsJQNJ6rVSXZyxFlBc3IQcQ4+cnZOcywprY5LA6LIx1iw1YisrW6Uv0ztlpFcfYpO7d3fYLOQMoto+iyx4zlUfRHQw905+hkywFhbpH4zKXAtz9CmeGM93aaVboZzg7F+8If6QE/RPQwmnXBONluq0ctNxxCb+YyJwg/HNTrgCth1qgG40wraJ3gkauiYH6P4M7cDR6QCeu0yi1TiI6jBJq7+yT17/vTXtpiJm7gV2YGgPsj3S6WRsIhuuCwt97UVY9F9kyglXf2fnJ8nqb49bJP3prto5MYUFkCUxuRFUeyKq45jtc9BP4RbYY8bSlwX1rzM3ySaiGLWfXcHsF5h0lLV6es2DKdf1TpdWoCbKvhbDVMSiSlQMV1DXo69fXJSs84/MmY1Lb1asxzWEcMrA/u1/voljKC+IvUJ9d5WKasUzzYfLR4o6hL+VjxV6hKNUZJsWxa+KOoSRpWbTMepiFjVMqHCXeLBmDljKYoJpNbWdEaTaIvYnWde7iBMkzqNyLytlJaa6zr3cdpylTLzEkU6bHmFus7ZpcfnV3xOiXPHo06z7P8MC3TNLis8a/0KNXpplB0Dvm+8J4bUyZZ34h1ia1ddoYh9ZUIOMsdXWZSmgovUr6e8UgXUc7L3o6SJ53icq42p+7qchFKoxHMWBMwKuTsZVPfUsS/8VOqR2iWvSUjz3Scs+z0ivndhKXgIhO930z6FIMPvCa7E5+u2pG0B9QLSHPsd+phOKTNfGH/AKat6DTLo5q43zar6JnorjpXxDnNpluzlEVCDUraTbblRUYfar6ZHRaZKPh21veof+6xcdCnvR0CaZMzscdmHqdQ98zKGYuPP7lhzso/GbZdBQygg1LYDcAAOyZiZRU8c0eHzByh4gHO6++bTDZhY0bRTH+J+UozVxQ3xi1eWSjmPi+M0h9on8JscNmRX+lVQcwYyqw6Z5YgUNFcO4sxp4vEYZ1OvvcW5r0wOUF6R5madNQzSK7at+ZPx0oGKyO1N6fBWYJUFZ72BJ0Qlh9bRAtzW47jGSu66Ws6kVPCsB+zt1CBUdx9Fur85i1sdlDhqo4JTRv81wWhwtra+E4VrbtnLA4XGeTqDnpU2/lqzwWwzDvF4PbFuOLs/OB8uqbv764qpUxtu9p356ZX+uYj1Mf5qD9k/wCrMehlnxP0XnVsPl9Td7PfLXH1N01xOM82H9/4kBhjPNQftD/Vj5bMepVtvlz7oDY0zVH5b5onSyn/ADRK/wCe82pDoU/50sdNm99J6lWybG80FccfGbmA/Kauoco8WHXoFEf1ma/Ef8V4qJ9OgvsWdI6a/vKTkh1lHFcjHompzgrtYmm6rUsdFXZbsRrA0AdIjVxTlsVhMrPtpbdVmq6Q6tK3ZJkrI+MX9pTZDruKZVdX2Nc7Rg13Y5t9kzKZqoCyNTcW06bAhlJ5xrB4jM9cTaYeDyY6jVSIvtvtPSZkjJ9U/RnohzZdLF3kLxNPJtTd2xxwNTdKMSpWa+3tkhVMBUvxSTSukTEp4w640YlfGHXNatMQxTkGyGIXxh1wxVU8YPVNcqRqpAzO9+rLuN69YmOKcIU4D7LvXshAr4y9YiBThCnAyFK+MvWIy6+MvRr9kxQkMJAetQeMO33RgceMO2Y3BycHAyhWG8dRhiuu8dswuDl8HAz+HXeJPlC7+wzA4KWKUDNOIG/sPumI41nvtpvsPulcHL0DAJQu/sMssN/YYGgd0mgd0C7jf2GS43wdCTQgQ23wSBv9sspBalAogbxBKjeJRpGDwZgQoN4i2Xllshiikgp0G+ClMA3uJDTglIGcXpwTUp75hFIJpyjMNeny9UE4inyzD0IDLGxlmrT5eoSTA0eWXLscivdEp+Qf0190avdFpcdCp6Szzy0gE5c5R6OndGo+QqekhjF7pFDyNX7nvnmtpdo5j0v9ZVHyNXrT3wh3S6PkavWnvnmdoVo5yPTP1l0PI1vufFBPdNpcVCp6STzXRl6Mcx6Se6dT4sO/S6j8JQ7p6+bN60fDPOLS7RzlHpA7pyebv6xfhhDunU/N39YvwzzUCEI5yu3pB7p6cWGf1i/DBHdQHmp9cPgnnYElo5yPSF7qCceGfoqj4YX60Kfmz+sX4Z5tJHOR6Qe6hT82f1i/DJ+tGn5s/rB8M84Cw1SPUkejL3Tk82f1g+GH+shDsw7dNQfDPOQIQMnOR6J+sQebn1g+GCe6Huw//t/2Tz9WjVeTnI7v9YB83Hrf9shz9bioL01D8M4cPCDxzkdmc+6nkU9JoJz5q+Rp+k048VJfCRzkdac9avkqfW3vgHPOr5Kn1tOVNSCasnOR1ZzzqeSp9bSjnnU8knpH3TkjUgmpLykdb+mj+ST0j7oh886vk6f3vfOWNSLarHKR0z55VvFp9Te+IfPCvup+iffOZfEAQDUjlI6b9L6/i0/RPvknLljJLylWPaXoy5JlFaMILKkgFoy9GSSAQSEKRlyQLFAycCZJIRWhJoySQq9GEEMkkhoQpEy+BkkgTR5YSpeSSBTapLy5IFcJDDSpJRYeHpiSSQT5QJPlQkkl0BOLEgxAOyVJGhHq22xZrCXJGgs1IvhZckugG2E2rbJJIM2jQJUEDtlSSTlLT//Z"/>
          <p:cNvSpPr>
            <a:spLocks noChangeAspect="1" noChangeArrowheads="1"/>
          </p:cNvSpPr>
          <p:nvPr/>
        </p:nvSpPr>
        <p:spPr bwMode="auto">
          <a:xfrm>
            <a:off x="152400"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SzPct val="65000"/>
              <a:buFont typeface="Wingdings" pitchFamily="2" charset="2"/>
              <a:buChar char="n"/>
              <a:defRPr sz="3200">
                <a:solidFill>
                  <a:schemeClr val="tx1"/>
                </a:solidFill>
                <a:latin typeface="Tahoma" pitchFamily="34" charset="0"/>
              </a:defRPr>
            </a:lvl1pPr>
            <a:lvl2pPr marL="742950" indent="-285750" eaLnBrk="0" hangingPunct="0">
              <a:spcBef>
                <a:spcPct val="20000"/>
              </a:spcBef>
              <a:buClr>
                <a:schemeClr val="folHlink"/>
              </a:buClr>
              <a:buSzPct val="65000"/>
              <a:buFont typeface="Wingdings" pitchFamily="2" charset="2"/>
              <a:buChar char="n"/>
              <a:defRPr sz="2800">
                <a:solidFill>
                  <a:schemeClr val="tx1"/>
                </a:solidFill>
                <a:latin typeface="Tahoma" pitchFamily="34" charset="0"/>
              </a:defRPr>
            </a:lvl2pPr>
            <a:lvl3pPr marL="1143000" indent="-228600" eaLnBrk="0" hangingPunct="0">
              <a:spcBef>
                <a:spcPct val="20000"/>
              </a:spcBef>
              <a:buClr>
                <a:schemeClr val="hlink"/>
              </a:buClr>
              <a:buSzPct val="65000"/>
              <a:buFont typeface="Wingdings" pitchFamily="2" charset="2"/>
              <a:buChar char="n"/>
              <a:defRPr sz="2400">
                <a:solidFill>
                  <a:schemeClr val="tx1"/>
                </a:solidFill>
                <a:latin typeface="Tahoma" pitchFamily="34" charset="0"/>
              </a:defRPr>
            </a:lvl3pPr>
            <a:lvl4pPr marL="1600200" indent="-228600" eaLnBrk="0" hangingPunct="0">
              <a:spcBef>
                <a:spcPct val="20000"/>
              </a:spcBef>
              <a:buClr>
                <a:schemeClr val="folHlink"/>
              </a:buClr>
              <a:buSzPct val="65000"/>
              <a:buFont typeface="Wingdings" pitchFamily="2" charset="2"/>
              <a:buChar char="n"/>
              <a:defRPr sz="2000">
                <a:solidFill>
                  <a:schemeClr val="tx1"/>
                </a:solidFill>
                <a:latin typeface="Tahoma" pitchFamily="34" charset="0"/>
              </a:defRPr>
            </a:lvl4pPr>
            <a:lvl5pPr marL="2057400" indent="-228600" eaLnBrk="0" hangingPunct="0">
              <a:spcBef>
                <a:spcPct val="20000"/>
              </a:spcBef>
              <a:buClr>
                <a:schemeClr val="hlink"/>
              </a:buClr>
              <a:buSzPct val="65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9pPr>
          </a:lstStyle>
          <a:p>
            <a:pPr eaLnBrk="1" hangingPunct="1">
              <a:spcBef>
                <a:spcPct val="0"/>
              </a:spcBef>
              <a:buClrTx/>
              <a:buSzTx/>
              <a:buFontTx/>
              <a:buNone/>
            </a:pPr>
            <a:endParaRPr lang="en-US" altLang="en-US" sz="1800"/>
          </a:p>
        </p:txBody>
      </p:sp>
      <p:pic>
        <p:nvPicPr>
          <p:cNvPr id="28678"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3068960"/>
            <a:ext cx="3586163" cy="301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8679" name="TextBox 5"/>
          <p:cNvSpPr txBox="1">
            <a:spLocks noChangeArrowheads="1"/>
          </p:cNvSpPr>
          <p:nvPr/>
        </p:nvSpPr>
        <p:spPr bwMode="auto">
          <a:xfrm>
            <a:off x="5680075" y="1484313"/>
            <a:ext cx="295275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itchFamily="2" charset="2"/>
              <a:buChar char="n"/>
              <a:defRPr sz="3200">
                <a:solidFill>
                  <a:schemeClr val="tx1"/>
                </a:solidFill>
                <a:latin typeface="Tahoma" pitchFamily="34" charset="0"/>
              </a:defRPr>
            </a:lvl1pPr>
            <a:lvl2pPr marL="742950" indent="-285750" eaLnBrk="0" hangingPunct="0">
              <a:spcBef>
                <a:spcPct val="20000"/>
              </a:spcBef>
              <a:buClr>
                <a:schemeClr val="folHlink"/>
              </a:buClr>
              <a:buSzPct val="65000"/>
              <a:buFont typeface="Wingdings" pitchFamily="2" charset="2"/>
              <a:buChar char="n"/>
              <a:defRPr sz="2800">
                <a:solidFill>
                  <a:schemeClr val="tx1"/>
                </a:solidFill>
                <a:latin typeface="Tahoma" pitchFamily="34" charset="0"/>
              </a:defRPr>
            </a:lvl2pPr>
            <a:lvl3pPr marL="1143000" indent="-228600" eaLnBrk="0" hangingPunct="0">
              <a:spcBef>
                <a:spcPct val="20000"/>
              </a:spcBef>
              <a:buClr>
                <a:schemeClr val="hlink"/>
              </a:buClr>
              <a:buSzPct val="65000"/>
              <a:buFont typeface="Wingdings" pitchFamily="2" charset="2"/>
              <a:buChar char="n"/>
              <a:defRPr sz="2400">
                <a:solidFill>
                  <a:schemeClr val="tx1"/>
                </a:solidFill>
                <a:latin typeface="Tahoma" pitchFamily="34" charset="0"/>
              </a:defRPr>
            </a:lvl3pPr>
            <a:lvl4pPr marL="1600200" indent="-228600" eaLnBrk="0" hangingPunct="0">
              <a:spcBef>
                <a:spcPct val="20000"/>
              </a:spcBef>
              <a:buClr>
                <a:schemeClr val="folHlink"/>
              </a:buClr>
              <a:buSzPct val="65000"/>
              <a:buFont typeface="Wingdings" pitchFamily="2" charset="2"/>
              <a:buChar char="n"/>
              <a:defRPr sz="2000">
                <a:solidFill>
                  <a:schemeClr val="tx1"/>
                </a:solidFill>
                <a:latin typeface="Tahoma" pitchFamily="34" charset="0"/>
              </a:defRPr>
            </a:lvl4pPr>
            <a:lvl5pPr marL="2057400" indent="-228600" eaLnBrk="0" hangingPunct="0">
              <a:spcBef>
                <a:spcPct val="20000"/>
              </a:spcBef>
              <a:buClr>
                <a:schemeClr val="hlink"/>
              </a:buClr>
              <a:buSzPct val="65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9pPr>
          </a:lstStyle>
          <a:p>
            <a:pPr eaLnBrk="1" hangingPunct="1">
              <a:spcBef>
                <a:spcPct val="0"/>
              </a:spcBef>
              <a:buClrTx/>
              <a:buSzTx/>
              <a:buFontTx/>
              <a:buNone/>
            </a:pPr>
            <a:r>
              <a:rPr lang="en-GB" altLang="en-US" sz="3600" b="1"/>
              <a:t>What will my week look like?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88913"/>
            <a:ext cx="5256213" cy="349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8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216" y="4076699"/>
            <a:ext cx="1914525" cy="2390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523140" y="4603604"/>
            <a:ext cx="4721165" cy="923330"/>
          </a:xfrm>
          <a:prstGeom prst="rect">
            <a:avLst/>
          </a:prstGeom>
          <a:noFill/>
        </p:spPr>
        <p:txBody>
          <a:bodyPr wrap="non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5400" b="1" dirty="0">
                <a:ln w="50800"/>
                <a:solidFill>
                  <a:schemeClr val="bg1">
                    <a:shade val="50000"/>
                  </a:schemeClr>
                </a:solidFill>
              </a:rPr>
              <a:t>Any Questions?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3"/>
          <p:cNvSpPr txBox="1">
            <a:spLocks noChangeArrowheads="1"/>
          </p:cNvSpPr>
          <p:nvPr/>
        </p:nvSpPr>
        <p:spPr bwMode="auto">
          <a:xfrm>
            <a:off x="413010" y="188912"/>
            <a:ext cx="784912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65000"/>
              <a:buFont typeface="Wingdings" pitchFamily="2" charset="2"/>
              <a:buChar char="n"/>
              <a:defRPr sz="3200">
                <a:solidFill>
                  <a:schemeClr val="tx1"/>
                </a:solidFill>
                <a:latin typeface="Tahoma" pitchFamily="34" charset="0"/>
              </a:defRPr>
            </a:lvl1pPr>
            <a:lvl2pPr marL="742950" indent="-285750" eaLnBrk="0" hangingPunct="0">
              <a:spcBef>
                <a:spcPct val="20000"/>
              </a:spcBef>
              <a:buClr>
                <a:schemeClr val="folHlink"/>
              </a:buClr>
              <a:buSzPct val="65000"/>
              <a:buFont typeface="Wingdings" pitchFamily="2" charset="2"/>
              <a:buChar char="n"/>
              <a:defRPr sz="2800">
                <a:solidFill>
                  <a:schemeClr val="tx1"/>
                </a:solidFill>
                <a:latin typeface="Tahoma" pitchFamily="34" charset="0"/>
              </a:defRPr>
            </a:lvl2pPr>
            <a:lvl3pPr marL="1143000" indent="-228600" eaLnBrk="0" hangingPunct="0">
              <a:spcBef>
                <a:spcPct val="20000"/>
              </a:spcBef>
              <a:buClr>
                <a:schemeClr val="hlink"/>
              </a:buClr>
              <a:buSzPct val="65000"/>
              <a:buFont typeface="Wingdings" pitchFamily="2" charset="2"/>
              <a:buChar char="n"/>
              <a:defRPr sz="2400">
                <a:solidFill>
                  <a:schemeClr val="tx1"/>
                </a:solidFill>
                <a:latin typeface="Tahoma" pitchFamily="34" charset="0"/>
              </a:defRPr>
            </a:lvl3pPr>
            <a:lvl4pPr marL="1600200" indent="-228600" eaLnBrk="0" hangingPunct="0">
              <a:spcBef>
                <a:spcPct val="20000"/>
              </a:spcBef>
              <a:buClr>
                <a:schemeClr val="folHlink"/>
              </a:buClr>
              <a:buSzPct val="65000"/>
              <a:buFont typeface="Wingdings" pitchFamily="2" charset="2"/>
              <a:buChar char="n"/>
              <a:defRPr sz="2000">
                <a:solidFill>
                  <a:schemeClr val="tx1"/>
                </a:solidFill>
                <a:latin typeface="Tahoma" pitchFamily="34" charset="0"/>
              </a:defRPr>
            </a:lvl4pPr>
            <a:lvl5pPr marL="2057400" indent="-228600" eaLnBrk="0" hangingPunct="0">
              <a:spcBef>
                <a:spcPct val="20000"/>
              </a:spcBef>
              <a:buClr>
                <a:schemeClr val="hlink"/>
              </a:buClr>
              <a:buSzPct val="65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9pPr>
          </a:lstStyle>
          <a:p>
            <a:pPr eaLnBrk="1" hangingPunct="1">
              <a:spcBef>
                <a:spcPct val="0"/>
              </a:spcBef>
              <a:buClrTx/>
              <a:buSzTx/>
              <a:buFontTx/>
              <a:buNone/>
            </a:pPr>
            <a:r>
              <a:rPr lang="en-GB" altLang="en-US" sz="4800" b="1" dirty="0" smtClean="0"/>
              <a:t>TE1 - What </a:t>
            </a:r>
            <a:r>
              <a:rPr lang="en-GB" altLang="en-US" sz="4800" b="1" dirty="0"/>
              <a:t>to expect!</a:t>
            </a:r>
            <a:r>
              <a:rPr lang="en-GB" altLang="en-US" sz="4800" dirty="0"/>
              <a:t> </a:t>
            </a:r>
          </a:p>
        </p:txBody>
      </p:sp>
      <p:sp>
        <p:nvSpPr>
          <p:cNvPr id="29699" name="TextBox 7"/>
          <p:cNvSpPr txBox="1">
            <a:spLocks noChangeArrowheads="1"/>
          </p:cNvSpPr>
          <p:nvPr/>
        </p:nvSpPr>
        <p:spPr bwMode="auto">
          <a:xfrm>
            <a:off x="360361" y="1042829"/>
            <a:ext cx="8604127" cy="53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65000"/>
              <a:buFont typeface="Wingdings" pitchFamily="2" charset="2"/>
              <a:buChar char="n"/>
              <a:defRPr sz="3200">
                <a:solidFill>
                  <a:schemeClr val="tx1"/>
                </a:solidFill>
                <a:latin typeface="Tahoma" pitchFamily="34" charset="0"/>
              </a:defRPr>
            </a:lvl1pPr>
            <a:lvl2pPr marL="742950" indent="-285750" eaLnBrk="0" hangingPunct="0">
              <a:spcBef>
                <a:spcPct val="20000"/>
              </a:spcBef>
              <a:buClr>
                <a:schemeClr val="folHlink"/>
              </a:buClr>
              <a:buSzPct val="65000"/>
              <a:buFont typeface="Wingdings" pitchFamily="2" charset="2"/>
              <a:buChar char="n"/>
              <a:defRPr sz="2800">
                <a:solidFill>
                  <a:schemeClr val="tx1"/>
                </a:solidFill>
                <a:latin typeface="Tahoma" pitchFamily="34" charset="0"/>
              </a:defRPr>
            </a:lvl2pPr>
            <a:lvl3pPr marL="1143000" indent="-228600" eaLnBrk="0" hangingPunct="0">
              <a:spcBef>
                <a:spcPct val="20000"/>
              </a:spcBef>
              <a:buClr>
                <a:schemeClr val="hlink"/>
              </a:buClr>
              <a:buSzPct val="65000"/>
              <a:buFont typeface="Wingdings" pitchFamily="2" charset="2"/>
              <a:buChar char="n"/>
              <a:defRPr sz="2400">
                <a:solidFill>
                  <a:schemeClr val="tx1"/>
                </a:solidFill>
                <a:latin typeface="Tahoma" pitchFamily="34" charset="0"/>
              </a:defRPr>
            </a:lvl3pPr>
            <a:lvl4pPr marL="1600200" indent="-228600" eaLnBrk="0" hangingPunct="0">
              <a:spcBef>
                <a:spcPct val="20000"/>
              </a:spcBef>
              <a:buClr>
                <a:schemeClr val="folHlink"/>
              </a:buClr>
              <a:buSzPct val="65000"/>
              <a:buFont typeface="Wingdings" pitchFamily="2" charset="2"/>
              <a:buChar char="n"/>
              <a:defRPr sz="2000">
                <a:solidFill>
                  <a:schemeClr val="tx1"/>
                </a:solidFill>
                <a:latin typeface="Tahoma" pitchFamily="34" charset="0"/>
              </a:defRPr>
            </a:lvl4pPr>
            <a:lvl5pPr marL="2057400" indent="-228600" eaLnBrk="0" hangingPunct="0">
              <a:spcBef>
                <a:spcPct val="20000"/>
              </a:spcBef>
              <a:buClr>
                <a:schemeClr val="hlink"/>
              </a:buClr>
              <a:buSzPct val="65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9pPr>
          </a:lstStyle>
          <a:p>
            <a:pPr eaLnBrk="1" hangingPunct="1">
              <a:spcBef>
                <a:spcPct val="0"/>
              </a:spcBef>
              <a:spcAft>
                <a:spcPts val="1200"/>
              </a:spcAft>
              <a:buClrTx/>
              <a:buSzTx/>
              <a:buFontTx/>
              <a:buNone/>
            </a:pPr>
            <a:r>
              <a:rPr lang="en-GB" altLang="en-US" sz="2800" dirty="0"/>
              <a:t>Your </a:t>
            </a:r>
            <a:r>
              <a:rPr lang="en-GB" altLang="en-US" sz="2800" dirty="0" smtClean="0"/>
              <a:t>student/s </a:t>
            </a:r>
            <a:r>
              <a:rPr lang="en-GB" altLang="en-US" sz="2800" dirty="0"/>
              <a:t>should arrive </a:t>
            </a:r>
            <a:r>
              <a:rPr lang="en-GB" altLang="en-US" sz="2800" dirty="0" smtClean="0"/>
              <a:t>at </a:t>
            </a:r>
            <a:r>
              <a:rPr lang="en-GB" altLang="en-US" sz="2800" dirty="0"/>
              <a:t>around </a:t>
            </a:r>
            <a:r>
              <a:rPr lang="en-GB" altLang="en-US" sz="2800" dirty="0" smtClean="0"/>
              <a:t>8am appropriately dressed. You have </a:t>
            </a:r>
            <a:r>
              <a:rPr lang="en-GB" altLang="en-US" sz="2800" dirty="0"/>
              <a:t>a copy of </a:t>
            </a:r>
            <a:r>
              <a:rPr lang="en-GB" altLang="en-US" sz="2800" dirty="0" smtClean="0"/>
              <a:t>their </a:t>
            </a:r>
            <a:r>
              <a:rPr lang="en-GB" altLang="en-US" sz="2800" dirty="0"/>
              <a:t>Professional </a:t>
            </a:r>
            <a:r>
              <a:rPr lang="en-GB" altLang="en-US" sz="2800" dirty="0" smtClean="0"/>
              <a:t>Autobiography/</a:t>
            </a:r>
            <a:r>
              <a:rPr lang="en-GB" altLang="en-US" sz="2800" dirty="0" err="1" smtClean="0"/>
              <a:t>ies</a:t>
            </a:r>
            <a:r>
              <a:rPr lang="en-GB" altLang="en-US" sz="2800" dirty="0" smtClean="0"/>
              <a:t> in your packs.</a:t>
            </a:r>
            <a:endParaRPr lang="en-GB" altLang="en-US" sz="2800" dirty="0"/>
          </a:p>
          <a:p>
            <a:pPr eaLnBrk="1" hangingPunct="1">
              <a:spcBef>
                <a:spcPct val="0"/>
              </a:spcBef>
              <a:buClrTx/>
              <a:buSzTx/>
              <a:buFontTx/>
              <a:buNone/>
            </a:pPr>
            <a:r>
              <a:rPr lang="en-GB" altLang="en-US" sz="2800" dirty="0" smtClean="0"/>
              <a:t>You should provide class </a:t>
            </a:r>
            <a:r>
              <a:rPr lang="en-GB" altLang="en-US" sz="2800" dirty="0"/>
              <a:t>lists, staff lists, a timetable, medium term plans and any other important information </a:t>
            </a:r>
            <a:r>
              <a:rPr lang="en-GB" altLang="en-US" sz="2800" dirty="0" smtClean="0"/>
              <a:t>on </a:t>
            </a:r>
            <a:r>
              <a:rPr lang="en-GB" altLang="en-US" sz="2800" dirty="0"/>
              <a:t>their </a:t>
            </a:r>
            <a:r>
              <a:rPr lang="en-GB" altLang="en-US" sz="2800" dirty="0" smtClean="0"/>
              <a:t>Preliminary Days. </a:t>
            </a:r>
          </a:p>
          <a:p>
            <a:pPr eaLnBrk="1" hangingPunct="1">
              <a:spcBef>
                <a:spcPct val="0"/>
              </a:spcBef>
              <a:buClrTx/>
              <a:buSzTx/>
              <a:buFontTx/>
              <a:buNone/>
            </a:pPr>
            <a:r>
              <a:rPr lang="en-GB" altLang="en-US" sz="2600" i="1" dirty="0" smtClean="0">
                <a:solidFill>
                  <a:srgbClr val="9933FF"/>
                </a:solidFill>
              </a:rPr>
              <a:t>See guidance for students and mentors in TE Handbook</a:t>
            </a:r>
            <a:endParaRPr lang="en-GB" altLang="en-US" sz="2800" i="1" dirty="0">
              <a:solidFill>
                <a:srgbClr val="9933FF"/>
              </a:solidFill>
            </a:endParaRPr>
          </a:p>
          <a:p>
            <a:pPr eaLnBrk="1" hangingPunct="1">
              <a:spcBef>
                <a:spcPct val="0"/>
              </a:spcBef>
              <a:buClrTx/>
              <a:buSzTx/>
              <a:buFontTx/>
              <a:buNone/>
            </a:pPr>
            <a:endParaRPr lang="en-GB" altLang="en-US" sz="2800" i="1" dirty="0" smtClean="0"/>
          </a:p>
          <a:p>
            <a:pPr eaLnBrk="1" hangingPunct="1">
              <a:spcBef>
                <a:spcPct val="0"/>
              </a:spcBef>
              <a:buClrTx/>
              <a:buSzTx/>
              <a:buFontTx/>
              <a:buNone/>
            </a:pPr>
            <a:r>
              <a:rPr lang="en-GB" altLang="en-US" sz="2800" i="1" dirty="0" smtClean="0"/>
              <a:t>A </a:t>
            </a:r>
            <a:r>
              <a:rPr lang="en-GB" altLang="en-US" sz="2800" i="1" dirty="0"/>
              <a:t>copy of their </a:t>
            </a:r>
            <a:r>
              <a:rPr lang="en-GB" altLang="en-US" sz="2800" i="1" dirty="0" smtClean="0"/>
              <a:t>TE1 Professional Action Plan (PAP) will be available from Week 1 as this won’t </a:t>
            </a:r>
            <a:r>
              <a:rPr lang="en-GB" altLang="en-US" sz="2800" i="1" dirty="0"/>
              <a:t>be finalised </a:t>
            </a:r>
            <a:r>
              <a:rPr lang="en-GB" altLang="en-US" sz="2800" i="1" dirty="0" smtClean="0"/>
              <a:t>until the students have had individual tutorials </a:t>
            </a:r>
            <a:r>
              <a:rPr lang="en-GB" altLang="en-US" sz="2800" i="1" dirty="0"/>
              <a:t>on </a:t>
            </a:r>
            <a:r>
              <a:rPr lang="en-GB" altLang="en-US" sz="2800" i="1" dirty="0" smtClean="0"/>
              <a:t>13</a:t>
            </a:r>
            <a:r>
              <a:rPr lang="en-GB" altLang="en-US" sz="2800" i="1" baseline="30000" dirty="0" smtClean="0"/>
              <a:t>th</a:t>
            </a:r>
            <a:r>
              <a:rPr lang="en-GB" altLang="en-US" sz="2800" i="1" dirty="0" smtClean="0"/>
              <a:t>October </a:t>
            </a:r>
            <a:endParaRPr lang="en-GB" altLang="en-US"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7544" y="116632"/>
            <a:ext cx="8074025" cy="981075"/>
          </a:xfrm>
        </p:spPr>
        <p:txBody>
          <a:bodyPr/>
          <a:lstStyle/>
          <a:p>
            <a:pPr algn="l" eaLnBrk="1" hangingPunct="1">
              <a:defRPr/>
            </a:pPr>
            <a:r>
              <a:rPr lang="en-GB" sz="3600" b="1" dirty="0" smtClean="0"/>
              <a:t>Teachers’ Standards</a:t>
            </a:r>
            <a:r>
              <a:rPr lang="en-GB" sz="3600" dirty="0" smtClean="0"/>
              <a:t/>
            </a:r>
            <a:br>
              <a:rPr lang="en-GB" sz="3600" dirty="0" smtClean="0"/>
            </a:br>
            <a:endParaRPr lang="en-GB" sz="3600" dirty="0" smtClean="0"/>
          </a:p>
        </p:txBody>
      </p:sp>
      <p:sp>
        <p:nvSpPr>
          <p:cNvPr id="9219" name="Rectangle 3"/>
          <p:cNvSpPr>
            <a:spLocks noGrp="1" noChangeArrowheads="1"/>
          </p:cNvSpPr>
          <p:nvPr>
            <p:ph type="body" idx="1"/>
          </p:nvPr>
        </p:nvSpPr>
        <p:spPr>
          <a:xfrm>
            <a:off x="-17512" y="3068960"/>
            <a:ext cx="8785547" cy="3672408"/>
          </a:xfrm>
        </p:spPr>
        <p:txBody>
          <a:bodyPr/>
          <a:lstStyle/>
          <a:p>
            <a:pPr marL="476250" indent="-23813" eaLnBrk="1" hangingPunct="1">
              <a:lnSpc>
                <a:spcPct val="120000"/>
              </a:lnSpc>
              <a:spcAft>
                <a:spcPts val="1800"/>
              </a:spcAft>
              <a:buFont typeface="Wingdings" pitchFamily="2" charset="2"/>
              <a:buNone/>
              <a:defRPr/>
            </a:pPr>
            <a:r>
              <a:rPr lang="en-GB" sz="1600" b="1" dirty="0" smtClean="0"/>
              <a:t>Pre-amble: </a:t>
            </a:r>
            <a:r>
              <a:rPr lang="en-GB" sz="1800" dirty="0" smtClean="0"/>
              <a:t>Teachers make the education of their pupils their first concern, and are accountable for achieving the highest possible standards in work and conduct. Teachers act with honesty and integrity; have strong subject knowledge; keep their knowledge and skills as teachers up to date and are self critical; forge positive professional relationships; and work with parents in the best interests of their pupils.</a:t>
            </a:r>
            <a:endParaRPr lang="en-GB" sz="1800" dirty="0"/>
          </a:p>
          <a:p>
            <a:pPr marL="476250" indent="-23813" algn="ctr" eaLnBrk="1" hangingPunct="1">
              <a:spcAft>
                <a:spcPts val="1800"/>
              </a:spcAft>
              <a:buFont typeface="Wingdings" pitchFamily="2" charset="2"/>
              <a:buNone/>
              <a:defRPr/>
            </a:pPr>
            <a:r>
              <a:rPr lang="en-GB" sz="1800" b="1" dirty="0" smtClean="0"/>
              <a:t>Part one: Teaching </a:t>
            </a:r>
            <a:r>
              <a:rPr lang="en-GB" sz="1800" dirty="0" smtClean="0"/>
              <a:t>(eight standards clustered into </a:t>
            </a:r>
            <a:r>
              <a:rPr lang="en-GB" sz="1800" dirty="0"/>
              <a:t>4</a:t>
            </a:r>
            <a:r>
              <a:rPr lang="en-GB" sz="1800" dirty="0" smtClean="0"/>
              <a:t> Standards Areas )</a:t>
            </a:r>
            <a:endParaRPr lang="en-GB" sz="2800" b="1" dirty="0"/>
          </a:p>
          <a:p>
            <a:pPr marL="476250" indent="-23813" eaLnBrk="1" hangingPunct="1">
              <a:buFont typeface="Wingdings" pitchFamily="2" charset="2"/>
              <a:buNone/>
              <a:defRPr/>
            </a:pPr>
            <a:r>
              <a:rPr lang="en-GB" sz="1800" b="1" dirty="0" smtClean="0"/>
              <a:t>Part two: Personal and Professional </a:t>
            </a:r>
            <a:r>
              <a:rPr lang="en-GB" sz="1800" b="1" dirty="0"/>
              <a:t>Conduct</a:t>
            </a:r>
          </a:p>
          <a:p>
            <a:pPr marL="476250" indent="-23813" eaLnBrk="1" hangingPunct="1">
              <a:buFont typeface="Wingdings" pitchFamily="2" charset="2"/>
              <a:buNone/>
              <a:defRPr/>
            </a:pPr>
            <a:r>
              <a:rPr lang="en-GB" sz="2600" b="1" dirty="0" smtClean="0"/>
              <a:t>				</a:t>
            </a:r>
            <a:r>
              <a:rPr lang="en-GB" sz="2400" i="1" dirty="0" smtClean="0">
                <a:solidFill>
                  <a:srgbClr val="002060"/>
                </a:solidFill>
              </a:rPr>
              <a:t>see TE Handbook</a:t>
            </a:r>
            <a:endParaRPr lang="en-GB" sz="2400" i="1" dirty="0">
              <a:solidFill>
                <a:srgbClr val="002060"/>
              </a:solidFill>
            </a:endParaRPr>
          </a:p>
          <a:p>
            <a:pPr marL="476250" indent="-381000" eaLnBrk="1" hangingPunct="1">
              <a:buFont typeface="Wingdings" pitchFamily="2" charset="2"/>
              <a:buNone/>
              <a:defRPr/>
            </a:pPr>
            <a:endParaRPr lang="en-GB" sz="1800" dirty="0">
              <a:solidFill>
                <a:srgbClr val="FF0000"/>
              </a:solidFill>
              <a:effectLst/>
            </a:endParaRPr>
          </a:p>
          <a:p>
            <a:pPr marL="476250" indent="-381000" eaLnBrk="1" hangingPunct="1">
              <a:buFont typeface="Wingdings" pitchFamily="2" charset="2"/>
              <a:buNone/>
              <a:defRPr/>
            </a:pPr>
            <a:endParaRPr lang="en-GB" sz="2800" dirty="0" smtClean="0"/>
          </a:p>
        </p:txBody>
      </p:sp>
      <p:sp>
        <p:nvSpPr>
          <p:cNvPr id="8196" name="Text Box 4"/>
          <p:cNvSpPr txBox="1">
            <a:spLocks noChangeArrowheads="1"/>
          </p:cNvSpPr>
          <p:nvPr/>
        </p:nvSpPr>
        <p:spPr bwMode="auto">
          <a:xfrm>
            <a:off x="380999" y="1052736"/>
            <a:ext cx="8461375" cy="1816100"/>
          </a:xfrm>
          <a:prstGeom prst="rect">
            <a:avLst/>
          </a:prstGeom>
          <a:noFill/>
          <a:ln w="9525">
            <a:noFill/>
            <a:miter lim="800000"/>
            <a:headEnd type="none" w="sm" len="sm"/>
            <a:tailEnd type="none" w="sm" len="sm"/>
          </a:ln>
        </p:spPr>
        <p:txBody>
          <a:bodyPr>
            <a:spAutoFit/>
          </a:bodyPr>
          <a:lstStyle/>
          <a:p>
            <a:pPr>
              <a:defRPr/>
            </a:pPr>
            <a:r>
              <a:rPr lang="en-GB" sz="2800" dirty="0"/>
              <a:t>All trainee teachers must demonstrate meeting the Teachers’ Standards at the level appropriate for recommendation for QTS. These are the same standards as those for qualified teachers</a:t>
            </a:r>
          </a:p>
        </p:txBody>
      </p:sp>
    </p:spTree>
    <p:extLst>
      <p:ext uri="{BB962C8B-B14F-4D97-AF65-F5344CB8AC3E}">
        <p14:creationId xmlns:p14="http://schemas.microsoft.com/office/powerpoint/2010/main" val="18651972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15752"/>
          </a:xfrm>
        </p:spPr>
        <p:txBody>
          <a:bodyPr/>
          <a:lstStyle/>
          <a:p>
            <a:pPr>
              <a:defRPr/>
            </a:pPr>
            <a:r>
              <a:rPr lang="en-GB" sz="3600" b="1" dirty="0" smtClean="0">
                <a:solidFill>
                  <a:schemeClr val="tx1"/>
                </a:solidFill>
              </a:rPr>
              <a:t>Mentor Feedback Forms</a:t>
            </a:r>
            <a:endParaRPr lang="en-GB" sz="3600" b="1" dirty="0">
              <a:solidFill>
                <a:schemeClr val="tx1"/>
              </a:solidFill>
            </a:endParaRPr>
          </a:p>
        </p:txBody>
      </p:sp>
      <p:sp>
        <p:nvSpPr>
          <p:cNvPr id="3" name="Content Placeholder 2"/>
          <p:cNvSpPr>
            <a:spLocks noGrp="1"/>
          </p:cNvSpPr>
          <p:nvPr>
            <p:ph idx="1"/>
          </p:nvPr>
        </p:nvSpPr>
        <p:spPr/>
        <p:txBody>
          <a:bodyPr/>
          <a:lstStyle/>
          <a:p>
            <a:pPr>
              <a:spcAft>
                <a:spcPts val="1200"/>
              </a:spcAft>
              <a:defRPr/>
            </a:pPr>
            <a:r>
              <a:rPr lang="en-GB" dirty="0" smtClean="0"/>
              <a:t>Please see the cards with 8 feedback comments written on them</a:t>
            </a:r>
          </a:p>
          <a:p>
            <a:pPr>
              <a:spcAft>
                <a:spcPts val="1200"/>
              </a:spcAft>
              <a:defRPr/>
            </a:pPr>
            <a:r>
              <a:rPr lang="en-GB" dirty="0" smtClean="0"/>
              <a:t>On your tables, discuss which area on the Mentor </a:t>
            </a:r>
            <a:r>
              <a:rPr lang="en-GB" dirty="0"/>
              <a:t>F</a:t>
            </a:r>
            <a:r>
              <a:rPr lang="en-GB" dirty="0" smtClean="0"/>
              <a:t>eedback </a:t>
            </a:r>
            <a:r>
              <a:rPr lang="en-GB" dirty="0"/>
              <a:t>F</a:t>
            </a:r>
            <a:r>
              <a:rPr lang="en-GB" dirty="0" smtClean="0"/>
              <a:t>orm (Standards Area ) they would go into.</a:t>
            </a:r>
          </a:p>
          <a:p>
            <a:pPr>
              <a:spcAft>
                <a:spcPts val="1200"/>
              </a:spcAft>
              <a:defRPr/>
            </a:pPr>
            <a:r>
              <a:rPr lang="en-GB" dirty="0" smtClean="0"/>
              <a:t>Use the laminates/Handbook to help you</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This afternoon…</a:t>
            </a:r>
            <a:endParaRPr lang="en-GB" dirty="0"/>
          </a:p>
        </p:txBody>
      </p:sp>
      <p:sp>
        <p:nvSpPr>
          <p:cNvPr id="3" name="Content Placeholder 2"/>
          <p:cNvSpPr>
            <a:spLocks noGrp="1"/>
          </p:cNvSpPr>
          <p:nvPr>
            <p:ph idx="1"/>
          </p:nvPr>
        </p:nvSpPr>
        <p:spPr/>
        <p:txBody>
          <a:bodyPr/>
          <a:lstStyle/>
          <a:p>
            <a:pPr marL="0" indent="0">
              <a:buFont typeface="Wingdings" pitchFamily="2" charset="2"/>
              <a:buNone/>
              <a:defRPr/>
            </a:pPr>
            <a:r>
              <a:rPr lang="en-GB" dirty="0" smtClean="0"/>
              <a:t>… you will sit with a Visiting Tutor and have the opportunity to chat with experienced mentors about the practicalities of being a University of </a:t>
            </a:r>
            <a:r>
              <a:rPr lang="en-GB" dirty="0"/>
              <a:t>L</a:t>
            </a:r>
            <a:r>
              <a:rPr lang="en-GB" dirty="0" smtClean="0"/>
              <a:t>eicester PGCE mentor.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41313" y="320675"/>
            <a:ext cx="8229600" cy="889000"/>
          </a:xfrm>
        </p:spPr>
        <p:txBody>
          <a:bodyPr/>
          <a:lstStyle/>
          <a:p>
            <a:pPr eaLnBrk="1" hangingPunct="1">
              <a:spcAft>
                <a:spcPts val="1200"/>
              </a:spcAft>
              <a:defRPr/>
            </a:pPr>
            <a:r>
              <a:rPr lang="en-GB" sz="3600" b="1" dirty="0" smtClean="0"/>
              <a:t>Observation and Feedback </a:t>
            </a:r>
            <a:r>
              <a:rPr lang="en-GB" sz="4000" dirty="0" smtClean="0"/>
              <a:t/>
            </a:r>
            <a:br>
              <a:rPr lang="en-GB" sz="4000" dirty="0" smtClean="0"/>
            </a:br>
            <a:r>
              <a:rPr lang="en-GB" sz="4000" dirty="0" smtClean="0"/>
              <a:t> </a:t>
            </a:r>
          </a:p>
        </p:txBody>
      </p:sp>
      <p:sp>
        <p:nvSpPr>
          <p:cNvPr id="73732" name="Text Box 4"/>
          <p:cNvSpPr txBox="1">
            <a:spLocks noChangeArrowheads="1"/>
          </p:cNvSpPr>
          <p:nvPr/>
        </p:nvSpPr>
        <p:spPr bwMode="auto">
          <a:xfrm>
            <a:off x="323850" y="1066740"/>
            <a:ext cx="8266113" cy="5549211"/>
          </a:xfrm>
          <a:prstGeom prst="rect">
            <a:avLst/>
          </a:prstGeom>
          <a:noFill/>
          <a:ln w="9525">
            <a:noFill/>
            <a:miter lim="800000"/>
            <a:headEnd type="none" w="sm" len="sm"/>
            <a:tailEnd type="none" w="sm" len="sm"/>
          </a:ln>
          <a:effectLst/>
        </p:spPr>
        <p:txBody>
          <a:bodyPr>
            <a:spAutoFit/>
          </a:bodyPr>
          <a:lstStyle/>
          <a:p>
            <a:pPr marL="85725" indent="-85725">
              <a:tabLst>
                <a:tab pos="85725" algn="l"/>
              </a:tabLst>
              <a:defRPr/>
            </a:pPr>
            <a:r>
              <a:rPr lang="en-GB" sz="2800" dirty="0"/>
              <a:t>Year 1 Class:  Lesson on Subtraction</a:t>
            </a:r>
          </a:p>
          <a:p>
            <a:pPr marL="85725" indent="-85725">
              <a:spcBef>
                <a:spcPts val="600"/>
              </a:spcBef>
              <a:spcAft>
                <a:spcPts val="600"/>
              </a:spcAft>
              <a:tabLst>
                <a:tab pos="85725" algn="l"/>
              </a:tabLst>
              <a:defRPr/>
            </a:pPr>
            <a:r>
              <a:rPr lang="en-GB" sz="2800" i="1" dirty="0"/>
              <a:t>Extract from lesson </a:t>
            </a:r>
            <a:r>
              <a:rPr lang="en-GB" sz="2800" i="1" dirty="0" smtClean="0"/>
              <a:t>plenary</a:t>
            </a:r>
          </a:p>
          <a:p>
            <a:pPr marL="0" indent="0">
              <a:buNone/>
            </a:pPr>
            <a:endParaRPr lang="en-GB" sz="2400" b="1" dirty="0" smtClean="0"/>
          </a:p>
          <a:p>
            <a:pPr marL="0" indent="0">
              <a:buNone/>
            </a:pPr>
            <a:r>
              <a:rPr lang="en-GB" sz="2400" b="1" dirty="0" smtClean="0"/>
              <a:t>Naomi’s  </a:t>
            </a:r>
            <a:r>
              <a:rPr lang="en-GB" sz="2400" b="1" dirty="0"/>
              <a:t>Lesson </a:t>
            </a:r>
          </a:p>
          <a:p>
            <a:pPr marL="0" indent="0">
              <a:buNone/>
            </a:pPr>
            <a:endParaRPr lang="en-GB" sz="2400" b="1" dirty="0"/>
          </a:p>
          <a:p>
            <a:pPr marL="0" indent="0">
              <a:buNone/>
            </a:pPr>
            <a:r>
              <a:rPr lang="en-GB" sz="2400" dirty="0"/>
              <a:t>LOs : to understand subtraction as ‘difference’. For more able children to find differences by counting on</a:t>
            </a:r>
            <a:r>
              <a:rPr lang="en-GB" sz="2400" dirty="0" smtClean="0"/>
              <a:t>.</a:t>
            </a:r>
          </a:p>
          <a:p>
            <a:pPr marL="0" indent="0">
              <a:buNone/>
            </a:pPr>
            <a:endParaRPr lang="en-GB" sz="2400" dirty="0"/>
          </a:p>
          <a:p>
            <a:pPr marL="0" indent="0">
              <a:lnSpc>
                <a:spcPct val="120000"/>
              </a:lnSpc>
              <a:spcAft>
                <a:spcPts val="600"/>
              </a:spcAft>
              <a:buNone/>
            </a:pPr>
            <a:r>
              <a:rPr lang="en-GB" sz="2400" dirty="0"/>
              <a:t>Vocabulary:-</a:t>
            </a:r>
            <a:r>
              <a:rPr lang="en-GB" sz="2400" i="1" dirty="0"/>
              <a:t>difference, how many, more than, take away. </a:t>
            </a:r>
            <a:r>
              <a:rPr lang="en-GB" sz="2400" dirty="0"/>
              <a:t>Children have learnt</a:t>
            </a:r>
            <a:r>
              <a:rPr lang="en-GB" sz="2400" i="1" dirty="0"/>
              <a:t> how many more than  </a:t>
            </a:r>
            <a:endParaRPr lang="en-GB" sz="2400" dirty="0"/>
          </a:p>
          <a:p>
            <a:pPr marL="85725" indent="-85725">
              <a:spcBef>
                <a:spcPts val="600"/>
              </a:spcBef>
              <a:spcAft>
                <a:spcPts val="600"/>
              </a:spcAft>
              <a:tabLst>
                <a:tab pos="85725" algn="l"/>
              </a:tabLst>
              <a:defRPr/>
            </a:pPr>
            <a:endParaRPr lang="en-GB" sz="2400" i="1" dirty="0">
              <a:solidFill>
                <a:srgbClr val="FFFF00"/>
              </a:solidFill>
              <a:effectLst>
                <a:outerShdw blurRad="38100" dist="38100" dir="2700000" algn="tl">
                  <a:srgbClr val="000000">
                    <a:alpha val="43137"/>
                  </a:srgbClr>
                </a:outerShdw>
              </a:effectLst>
              <a:latin typeface="+mn-lt"/>
            </a:endParaRPr>
          </a:p>
          <a:p>
            <a:pPr marL="363538" indent="-363538">
              <a:defRPr/>
            </a:pPr>
            <a:endParaRPr lang="en-GB" sz="2400" i="1" dirty="0">
              <a:solidFill>
                <a:srgbClr val="FFFF00"/>
              </a:solidFill>
              <a:effectLst>
                <a:outerShdw blurRad="38100" dist="38100" dir="2700000" algn="tl">
                  <a:srgbClr val="000000"/>
                </a:outerShdw>
              </a:effectLst>
            </a:endParaRPr>
          </a:p>
          <a:p>
            <a:pPr marL="363538" indent="-363538">
              <a:defRPr/>
            </a:pPr>
            <a:endParaRPr lang="en-GB" sz="2400" i="1" dirty="0">
              <a:solidFill>
                <a:srgbClr val="FFFF00"/>
              </a:solidFill>
              <a:effectLst>
                <a:outerShdw blurRad="38100" dist="38100" dir="2700000" algn="tl">
                  <a:srgbClr val="000000"/>
                </a:outerShdw>
              </a:effectLst>
            </a:endParaRPr>
          </a:p>
        </p:txBody>
      </p:sp>
    </p:spTree>
    <p:extLst>
      <p:ext uri="{BB962C8B-B14F-4D97-AF65-F5344CB8AC3E}">
        <p14:creationId xmlns:p14="http://schemas.microsoft.com/office/powerpoint/2010/main" val="34849350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88640"/>
            <a:ext cx="8229600" cy="4464496"/>
          </a:xfrm>
        </p:spPr>
        <p:txBody>
          <a:bodyPr/>
          <a:lstStyle/>
          <a:p>
            <a:pPr marL="0" indent="0">
              <a:spcAft>
                <a:spcPts val="1200"/>
              </a:spcAft>
              <a:buNone/>
              <a:defRPr/>
            </a:pPr>
            <a:r>
              <a:rPr lang="en-GB" b="1" dirty="0"/>
              <a:t>Task: </a:t>
            </a:r>
            <a:r>
              <a:rPr lang="en-GB" dirty="0"/>
              <a:t>Watch the DVD and make your own notes on the TE Mentor </a:t>
            </a:r>
            <a:r>
              <a:rPr lang="en-GB" dirty="0" smtClean="0"/>
              <a:t>Feedback </a:t>
            </a:r>
            <a:r>
              <a:rPr lang="en-GB" dirty="0"/>
              <a:t>Form on</a:t>
            </a:r>
            <a:r>
              <a:rPr lang="en-GB" dirty="0" smtClean="0"/>
              <a:t>: </a:t>
            </a:r>
            <a:endParaRPr lang="en-GB" dirty="0"/>
          </a:p>
          <a:p>
            <a:pPr>
              <a:defRPr/>
            </a:pPr>
            <a:r>
              <a:rPr lang="en-GB" dirty="0"/>
              <a:t>Positive aspects of the teaching</a:t>
            </a:r>
          </a:p>
          <a:p>
            <a:pPr>
              <a:defRPr/>
            </a:pPr>
            <a:r>
              <a:rPr lang="en-GB" dirty="0"/>
              <a:t>Subject Specific Feedback </a:t>
            </a:r>
            <a:r>
              <a:rPr lang="en-GB" dirty="0" smtClean="0"/>
              <a:t>S3</a:t>
            </a:r>
          </a:p>
          <a:p>
            <a:pPr>
              <a:defRPr/>
            </a:pPr>
            <a:r>
              <a:rPr lang="en-GB" dirty="0" smtClean="0"/>
              <a:t>How aware is the student of the progress the pupils are making in the lesson towards their understanding of subtraction as ‘difference?’</a:t>
            </a:r>
            <a:endParaRPr lang="en-GB" dirty="0"/>
          </a:p>
          <a:p>
            <a:pPr>
              <a:spcAft>
                <a:spcPts val="1200"/>
              </a:spcAft>
              <a:defRPr/>
            </a:pPr>
            <a:r>
              <a:rPr lang="en-GB" dirty="0"/>
              <a:t>Ways forward </a:t>
            </a:r>
            <a:r>
              <a:rPr lang="en-GB" dirty="0" err="1"/>
              <a:t>ie</a:t>
            </a:r>
            <a:r>
              <a:rPr lang="en-GB" dirty="0"/>
              <a:t> areas for development and possible </a:t>
            </a:r>
            <a:r>
              <a:rPr lang="en-GB" dirty="0" smtClean="0"/>
              <a:t>targets</a:t>
            </a:r>
            <a:endParaRPr lang="en-GB" dirty="0"/>
          </a:p>
          <a:p>
            <a:pPr marL="0" indent="0">
              <a:spcAft>
                <a:spcPts val="1200"/>
              </a:spcAft>
              <a:buNone/>
              <a:defRPr/>
            </a:pPr>
            <a:r>
              <a:rPr lang="en-GB" b="1" i="1" dirty="0">
                <a:solidFill>
                  <a:srgbClr val="9933FF"/>
                </a:solidFill>
              </a:rPr>
              <a:t>Please use the laminated prompt </a:t>
            </a:r>
            <a:r>
              <a:rPr lang="en-GB" b="1" i="1" dirty="0" smtClean="0">
                <a:solidFill>
                  <a:srgbClr val="9933FF"/>
                </a:solidFill>
              </a:rPr>
              <a:t>sheet</a:t>
            </a:r>
          </a:p>
          <a:p>
            <a:pPr marL="0" indent="0">
              <a:spcAft>
                <a:spcPts val="1200"/>
              </a:spcAft>
              <a:buNone/>
              <a:defRPr/>
            </a:pPr>
            <a:endParaRPr lang="en-GB" sz="2800" i="1" dirty="0" smtClean="0"/>
          </a:p>
          <a:p>
            <a:pPr marL="0" indent="0">
              <a:spcAft>
                <a:spcPts val="1200"/>
              </a:spcAft>
              <a:buNone/>
              <a:defRPr/>
            </a:pPr>
            <a:r>
              <a:rPr lang="en-GB" sz="2800" i="1" dirty="0" smtClean="0"/>
              <a:t>DVD </a:t>
            </a:r>
            <a:r>
              <a:rPr lang="en-GB" sz="2800" i="1" dirty="0"/>
              <a:t>clip of </a:t>
            </a:r>
            <a:r>
              <a:rPr lang="en-GB" sz="2800" i="1" dirty="0" smtClean="0"/>
              <a:t>student teacher (Naomi) </a:t>
            </a:r>
            <a:r>
              <a:rPr lang="en-GB" sz="2800" i="1" dirty="0"/>
              <a:t>taken from ‘Developing Primary Mathematics Teaching’  by Rowland et al</a:t>
            </a:r>
          </a:p>
          <a:p>
            <a:endParaRPr lang="en-GB" dirty="0"/>
          </a:p>
        </p:txBody>
      </p:sp>
    </p:spTree>
    <p:extLst>
      <p:ext uri="{BB962C8B-B14F-4D97-AF65-F5344CB8AC3E}">
        <p14:creationId xmlns:p14="http://schemas.microsoft.com/office/powerpoint/2010/main" val="11208801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GB" dirty="0" smtClean="0">
                <a:solidFill>
                  <a:srgbClr val="FF0000"/>
                </a:solidFill>
              </a:rPr>
              <a:t> </a:t>
            </a:r>
            <a:r>
              <a:rPr lang="en-GB" dirty="0" smtClean="0">
                <a:solidFill>
                  <a:schemeClr val="tx1"/>
                </a:solidFill>
              </a:rPr>
              <a:t>In small groups</a:t>
            </a:r>
          </a:p>
        </p:txBody>
      </p:sp>
      <p:sp>
        <p:nvSpPr>
          <p:cNvPr id="3" name="Content Placeholder 2"/>
          <p:cNvSpPr>
            <a:spLocks noGrp="1"/>
          </p:cNvSpPr>
          <p:nvPr>
            <p:ph idx="1"/>
          </p:nvPr>
        </p:nvSpPr>
        <p:spPr/>
        <p:txBody>
          <a:bodyPr/>
          <a:lstStyle/>
          <a:p>
            <a:pPr marL="625475" indent="-442913" eaLnBrk="1" hangingPunct="1">
              <a:spcAft>
                <a:spcPts val="1200"/>
              </a:spcAft>
              <a:defRPr/>
            </a:pPr>
            <a:r>
              <a:rPr lang="en-GB" dirty="0" smtClean="0"/>
              <a:t>Compare feedback given</a:t>
            </a:r>
          </a:p>
          <a:p>
            <a:pPr marL="625475" indent="-442913" eaLnBrk="1" hangingPunct="1">
              <a:spcAft>
                <a:spcPts val="1200"/>
              </a:spcAft>
              <a:defRPr/>
            </a:pPr>
            <a:r>
              <a:rPr lang="en-GB" dirty="0"/>
              <a:t>D</a:t>
            </a:r>
            <a:r>
              <a:rPr lang="en-GB" dirty="0" smtClean="0"/>
              <a:t>ecide how you would feedback after this lesson</a:t>
            </a:r>
          </a:p>
          <a:p>
            <a:pPr marL="625475" indent="-442913" eaLnBrk="1" hangingPunct="1">
              <a:spcAft>
                <a:spcPts val="1200"/>
              </a:spcAft>
              <a:defRPr/>
            </a:pPr>
            <a:r>
              <a:rPr lang="en-GB" dirty="0" smtClean="0"/>
              <a:t>Decide on 2 specific targets you would give as a result of this lesson</a:t>
            </a:r>
          </a:p>
          <a:p>
            <a:pPr marL="0" indent="0" eaLnBrk="1" hangingPunct="1">
              <a:buFont typeface="Wingdings" pitchFamily="2" charset="2"/>
              <a:buNone/>
              <a:defRPr/>
            </a:pPr>
            <a:endParaRPr lang="en-GB" dirty="0" smtClean="0"/>
          </a:p>
        </p:txBody>
      </p:sp>
    </p:spTree>
    <p:extLst>
      <p:ext uri="{BB962C8B-B14F-4D97-AF65-F5344CB8AC3E}">
        <p14:creationId xmlns:p14="http://schemas.microsoft.com/office/powerpoint/2010/main" val="34312970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GB" dirty="0"/>
          </a:p>
        </p:txBody>
      </p:sp>
      <p:sp>
        <p:nvSpPr>
          <p:cNvPr id="3" name="Content Placeholder 2"/>
          <p:cNvSpPr>
            <a:spLocks noGrp="1"/>
          </p:cNvSpPr>
          <p:nvPr>
            <p:ph idx="1"/>
          </p:nvPr>
        </p:nvSpPr>
        <p:spPr/>
        <p:txBody>
          <a:bodyPr/>
          <a:lstStyle/>
          <a:p>
            <a:pPr marL="0" indent="0" algn="ctr">
              <a:buFont typeface="Wingdings" pitchFamily="2" charset="2"/>
              <a:buNone/>
              <a:defRPr/>
            </a:pPr>
            <a:r>
              <a:rPr lang="en-GB" sz="4000" dirty="0" smtClean="0"/>
              <a:t>Your student</a:t>
            </a:r>
            <a:endParaRPr lang="en-GB" sz="4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856984" cy="744538"/>
          </a:xfrm>
        </p:spPr>
        <p:txBody>
          <a:bodyPr/>
          <a:lstStyle/>
          <a:p>
            <a:pPr>
              <a:defRPr/>
            </a:pPr>
            <a:r>
              <a:rPr lang="en-GB" sz="3600" dirty="0" smtClean="0"/>
              <a:t>Information from your Student/s</a:t>
            </a:r>
            <a:br>
              <a:rPr lang="en-GB" sz="3600" dirty="0" smtClean="0"/>
            </a:br>
            <a:r>
              <a:rPr lang="en-GB" sz="3600" dirty="0" smtClean="0"/>
              <a:t>Professional Autobiography</a:t>
            </a:r>
            <a:endParaRPr lang="en-GB" sz="3600" dirty="0"/>
          </a:p>
        </p:txBody>
      </p:sp>
      <p:sp>
        <p:nvSpPr>
          <p:cNvPr id="3" name="Content Placeholder 2"/>
          <p:cNvSpPr>
            <a:spLocks noGrp="1"/>
          </p:cNvSpPr>
          <p:nvPr>
            <p:ph idx="1"/>
          </p:nvPr>
        </p:nvSpPr>
        <p:spPr>
          <a:xfrm>
            <a:off x="395536" y="1686943"/>
            <a:ext cx="8229600" cy="4683695"/>
          </a:xfrm>
        </p:spPr>
        <p:txBody>
          <a:bodyPr/>
          <a:lstStyle/>
          <a:p>
            <a:pPr>
              <a:defRPr/>
            </a:pPr>
            <a:r>
              <a:rPr lang="en-GB" dirty="0" smtClean="0"/>
              <a:t>Initial thoughts?</a:t>
            </a:r>
          </a:p>
          <a:p>
            <a:pPr>
              <a:defRPr/>
            </a:pPr>
            <a:r>
              <a:rPr lang="en-GB" dirty="0" smtClean="0"/>
              <a:t>Main strengths?</a:t>
            </a:r>
          </a:p>
          <a:p>
            <a:pPr>
              <a:defRPr/>
            </a:pPr>
            <a:r>
              <a:rPr lang="en-GB" dirty="0" smtClean="0"/>
              <a:t>Areas for development?</a:t>
            </a:r>
          </a:p>
          <a:p>
            <a:pPr>
              <a:defRPr/>
            </a:pPr>
            <a:r>
              <a:rPr lang="en-GB" dirty="0" smtClean="0"/>
              <a:t>What will you wish to find out on day one?</a:t>
            </a:r>
          </a:p>
          <a:p>
            <a:pPr marL="0" indent="0">
              <a:buFont typeface="Wingdings" pitchFamily="2" charset="2"/>
              <a:buNone/>
              <a:defRPr/>
            </a:pPr>
            <a:endParaRPr lang="en-GB" dirty="0"/>
          </a:p>
          <a:p>
            <a:pPr marL="0" indent="0">
              <a:buFont typeface="Wingdings" pitchFamily="2" charset="2"/>
              <a:buNone/>
              <a:defRPr/>
            </a:pPr>
            <a:r>
              <a:rPr lang="en-GB" dirty="0" smtClean="0"/>
              <a:t>What skills might you need to use for your particular student/s?</a:t>
            </a:r>
          </a:p>
          <a:p>
            <a:pPr marL="0" indent="0">
              <a:buFont typeface="Wingdings" pitchFamily="2" charset="2"/>
              <a:buNone/>
              <a:defRPr/>
            </a:pPr>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950" y="381000"/>
            <a:ext cx="8578850" cy="960438"/>
          </a:xfrm>
        </p:spPr>
        <p:txBody>
          <a:bodyPr>
            <a:normAutofit fontScale="90000"/>
          </a:bodyPr>
          <a:lstStyle/>
          <a:p>
            <a:pPr>
              <a:defRPr/>
            </a:pPr>
            <a:r>
              <a:rPr lang="en-GB" sz="3100" dirty="0" smtClean="0"/>
              <a:t>Mentoring student teachers helps you to realise what you actually know and often take for granted. </a:t>
            </a:r>
            <a:r>
              <a:rPr lang="en-GB" dirty="0" smtClean="0"/>
              <a:t/>
            </a:r>
            <a:br>
              <a:rPr lang="en-GB" dirty="0" smtClean="0"/>
            </a:br>
            <a:endParaRPr lang="en-GB" dirty="0"/>
          </a:p>
        </p:txBody>
      </p:sp>
      <p:sp>
        <p:nvSpPr>
          <p:cNvPr id="3" name="Content Placeholder 2"/>
          <p:cNvSpPr>
            <a:spLocks noGrp="1"/>
          </p:cNvSpPr>
          <p:nvPr>
            <p:ph idx="1"/>
          </p:nvPr>
        </p:nvSpPr>
        <p:spPr>
          <a:xfrm>
            <a:off x="457200" y="1196975"/>
            <a:ext cx="8229600" cy="5544393"/>
          </a:xfrm>
        </p:spPr>
        <p:txBody>
          <a:bodyPr>
            <a:normAutofit fontScale="85000" lnSpcReduction="10000"/>
          </a:bodyPr>
          <a:lstStyle/>
          <a:p>
            <a:pPr>
              <a:spcAft>
                <a:spcPts val="600"/>
              </a:spcAft>
              <a:defRPr/>
            </a:pPr>
            <a:r>
              <a:rPr lang="en-GB" dirty="0" smtClean="0">
                <a:solidFill>
                  <a:srgbClr val="9933FF"/>
                </a:solidFill>
              </a:rPr>
              <a:t>Why </a:t>
            </a:r>
            <a:r>
              <a:rPr lang="en-GB" dirty="0">
                <a:solidFill>
                  <a:srgbClr val="9933FF"/>
                </a:solidFill>
              </a:rPr>
              <a:t>has your </a:t>
            </a:r>
            <a:r>
              <a:rPr lang="en-GB" dirty="0" smtClean="0">
                <a:solidFill>
                  <a:srgbClr val="9933FF"/>
                </a:solidFill>
              </a:rPr>
              <a:t>student(s) </a:t>
            </a:r>
            <a:r>
              <a:rPr lang="en-GB" dirty="0">
                <a:solidFill>
                  <a:srgbClr val="9933FF"/>
                </a:solidFill>
              </a:rPr>
              <a:t>chosen to </a:t>
            </a:r>
            <a:r>
              <a:rPr lang="en-GB" dirty="0" smtClean="0">
                <a:solidFill>
                  <a:srgbClr val="9933FF"/>
                </a:solidFill>
              </a:rPr>
              <a:t>become a teacher?</a:t>
            </a:r>
          </a:p>
          <a:p>
            <a:pPr>
              <a:spcAft>
                <a:spcPts val="600"/>
              </a:spcAft>
              <a:defRPr/>
            </a:pPr>
            <a:r>
              <a:rPr lang="en-GB" dirty="0" smtClean="0"/>
              <a:t>Does </a:t>
            </a:r>
            <a:r>
              <a:rPr lang="en-GB" dirty="0"/>
              <a:t>their </a:t>
            </a:r>
            <a:r>
              <a:rPr lang="en-GB" dirty="0" smtClean="0"/>
              <a:t>autobiography </a:t>
            </a:r>
            <a:r>
              <a:rPr lang="en-GB" dirty="0"/>
              <a:t>say anything about their </a:t>
            </a:r>
            <a:r>
              <a:rPr lang="en-GB" dirty="0" smtClean="0"/>
              <a:t>understanding of </a:t>
            </a:r>
            <a:r>
              <a:rPr lang="en-GB" dirty="0"/>
              <a:t>the primary teacher’s role?</a:t>
            </a:r>
          </a:p>
          <a:p>
            <a:pPr>
              <a:spcAft>
                <a:spcPts val="600"/>
              </a:spcAft>
              <a:defRPr/>
            </a:pPr>
            <a:r>
              <a:rPr lang="en-GB" dirty="0">
                <a:solidFill>
                  <a:srgbClr val="9933FF"/>
                </a:solidFill>
              </a:rPr>
              <a:t>What is it in their early encounters with a class which </a:t>
            </a:r>
            <a:r>
              <a:rPr lang="en-GB" dirty="0" smtClean="0">
                <a:solidFill>
                  <a:srgbClr val="9933FF"/>
                </a:solidFill>
              </a:rPr>
              <a:t>might shake </a:t>
            </a:r>
            <a:r>
              <a:rPr lang="en-GB" dirty="0">
                <a:solidFill>
                  <a:srgbClr val="9933FF"/>
                </a:solidFill>
              </a:rPr>
              <a:t>their confidence and </a:t>
            </a:r>
            <a:r>
              <a:rPr lang="en-GB" dirty="0" smtClean="0">
                <a:solidFill>
                  <a:srgbClr val="9933FF"/>
                </a:solidFill>
              </a:rPr>
              <a:t>reduce </a:t>
            </a:r>
            <a:r>
              <a:rPr lang="en-GB" dirty="0">
                <a:solidFill>
                  <a:srgbClr val="9933FF"/>
                </a:solidFill>
              </a:rPr>
              <a:t>their self </a:t>
            </a:r>
            <a:r>
              <a:rPr lang="en-GB" dirty="0" smtClean="0">
                <a:solidFill>
                  <a:srgbClr val="9933FF"/>
                </a:solidFill>
              </a:rPr>
              <a:t>esteem?</a:t>
            </a:r>
          </a:p>
          <a:p>
            <a:pPr>
              <a:spcAft>
                <a:spcPts val="600"/>
              </a:spcAft>
              <a:defRPr/>
            </a:pPr>
            <a:r>
              <a:rPr lang="en-GB" dirty="0" smtClean="0">
                <a:solidFill>
                  <a:srgbClr val="FFFF00"/>
                </a:solidFill>
              </a:rPr>
              <a:t> </a:t>
            </a:r>
            <a:r>
              <a:rPr lang="en-GB" dirty="0" smtClean="0"/>
              <a:t>What key elements </a:t>
            </a:r>
            <a:r>
              <a:rPr lang="en-GB" dirty="0"/>
              <a:t>of the teaching role do </a:t>
            </a:r>
            <a:r>
              <a:rPr lang="en-GB" dirty="0" smtClean="0"/>
              <a:t>students </a:t>
            </a:r>
            <a:r>
              <a:rPr lang="en-GB" dirty="0"/>
              <a:t>need to address </a:t>
            </a:r>
            <a:r>
              <a:rPr lang="en-GB" dirty="0" smtClean="0"/>
              <a:t>first in this placement?</a:t>
            </a:r>
            <a:endParaRPr lang="en-GB" dirty="0"/>
          </a:p>
          <a:p>
            <a:pPr>
              <a:spcAft>
                <a:spcPts val="600"/>
              </a:spcAft>
              <a:defRPr/>
            </a:pPr>
            <a:r>
              <a:rPr lang="en-GB" dirty="0">
                <a:solidFill>
                  <a:srgbClr val="9933FF"/>
                </a:solidFill>
              </a:rPr>
              <a:t>Why is it that even when a </a:t>
            </a:r>
            <a:r>
              <a:rPr lang="en-GB" dirty="0" smtClean="0">
                <a:solidFill>
                  <a:srgbClr val="9933FF"/>
                </a:solidFill>
              </a:rPr>
              <a:t>student </a:t>
            </a:r>
            <a:r>
              <a:rPr lang="en-GB" dirty="0">
                <a:solidFill>
                  <a:srgbClr val="9933FF"/>
                </a:solidFill>
              </a:rPr>
              <a:t>starts to ‘teach’, the children do not necessarily accept him/her as the teacher? </a:t>
            </a:r>
          </a:p>
          <a:p>
            <a:pPr>
              <a:defRPr/>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6"/>
          <p:cNvSpPr>
            <a:spLocks noGrp="1"/>
          </p:cNvSpPr>
          <p:nvPr>
            <p:ph type="ctrTitle"/>
          </p:nvPr>
        </p:nvSpPr>
        <p:spPr>
          <a:xfrm>
            <a:off x="785813" y="428625"/>
            <a:ext cx="7772400" cy="1071563"/>
          </a:xfrm>
        </p:spPr>
        <p:txBody>
          <a:bodyPr/>
          <a:lstStyle/>
          <a:p>
            <a:pPr eaLnBrk="1" hangingPunct="1">
              <a:defRPr/>
            </a:pPr>
            <a:r>
              <a:rPr lang="en-GB" b="1" dirty="0" smtClean="0">
                <a:effectLst/>
              </a:rPr>
              <a:t>Students’ Identity Transition</a:t>
            </a:r>
          </a:p>
        </p:txBody>
      </p:sp>
      <p:sp>
        <p:nvSpPr>
          <p:cNvPr id="15363" name="Subtitle 5"/>
          <p:cNvSpPr>
            <a:spLocks noGrp="1"/>
          </p:cNvSpPr>
          <p:nvPr>
            <p:ph type="subTitle" idx="1"/>
          </p:nvPr>
        </p:nvSpPr>
        <p:spPr>
          <a:xfrm>
            <a:off x="785813" y="2060848"/>
            <a:ext cx="8001000" cy="4214812"/>
          </a:xfrm>
        </p:spPr>
        <p:txBody>
          <a:bodyPr rtlCol="0">
            <a:normAutofit/>
          </a:bodyPr>
          <a:lstStyle/>
          <a:p>
            <a:pPr marL="361950" indent="-361950" algn="l" eaLnBrk="1" fontAlgn="auto" hangingPunct="1">
              <a:spcAft>
                <a:spcPts val="0"/>
              </a:spcAft>
              <a:buFontTx/>
              <a:buChar char="•"/>
              <a:defRPr/>
            </a:pPr>
            <a:r>
              <a:rPr lang="en-GB" dirty="0" smtClean="0">
                <a:effectLst/>
              </a:rPr>
              <a:t>Student / TA / HLTA / workplace experience</a:t>
            </a:r>
          </a:p>
          <a:p>
            <a:pPr marL="361950" indent="-361950" algn="l" eaLnBrk="1" fontAlgn="auto" hangingPunct="1">
              <a:spcAft>
                <a:spcPts val="0"/>
              </a:spcAft>
              <a:buFontTx/>
              <a:buChar char="•"/>
              <a:defRPr/>
            </a:pPr>
            <a:r>
              <a:rPr lang="en-GB" dirty="0" smtClean="0">
                <a:effectLst/>
              </a:rPr>
              <a:t>Student teacher</a:t>
            </a:r>
            <a:endParaRPr lang="en-GB" dirty="0">
              <a:effectLst/>
            </a:endParaRPr>
          </a:p>
          <a:p>
            <a:pPr marL="361950" indent="-361950" algn="l" eaLnBrk="1" fontAlgn="auto" hangingPunct="1">
              <a:spcAft>
                <a:spcPts val="0"/>
              </a:spcAft>
              <a:buFontTx/>
              <a:buChar char="•"/>
              <a:defRPr/>
            </a:pPr>
            <a:r>
              <a:rPr lang="en-GB" dirty="0" smtClean="0">
                <a:effectLst/>
              </a:rPr>
              <a:t>NQT</a:t>
            </a:r>
          </a:p>
          <a:p>
            <a:pPr marL="361950" indent="-361950" algn="l" eaLnBrk="1" fontAlgn="auto" hangingPunct="1">
              <a:spcAft>
                <a:spcPts val="0"/>
              </a:spcAft>
              <a:buFontTx/>
              <a:buChar char="•"/>
              <a:defRPr/>
            </a:pPr>
            <a:r>
              <a:rPr lang="en-GB" dirty="0" smtClean="0">
                <a:effectLst/>
              </a:rPr>
              <a:t>RQT; Recently Qualified Teacher</a:t>
            </a:r>
          </a:p>
          <a:p>
            <a:pPr marL="361950" indent="-361950" algn="l" eaLnBrk="1" fontAlgn="auto" hangingPunct="1">
              <a:spcAft>
                <a:spcPts val="0"/>
              </a:spcAft>
              <a:buFontTx/>
              <a:buChar char="•"/>
              <a:defRPr/>
            </a:pPr>
            <a:r>
              <a:rPr lang="en-GB" dirty="0" smtClean="0">
                <a:effectLst/>
              </a:rPr>
              <a:t>AST; Advanced Skills Teacher</a:t>
            </a:r>
          </a:p>
          <a:p>
            <a:pPr marL="361950" indent="-361950" algn="l" eaLnBrk="1" fontAlgn="auto" hangingPunct="1">
              <a:spcAft>
                <a:spcPts val="0"/>
              </a:spcAft>
              <a:buFontTx/>
              <a:buChar char="•"/>
              <a:defRPr/>
            </a:pPr>
            <a:r>
              <a:rPr lang="en-GB" dirty="0" smtClean="0">
                <a:effectLst/>
              </a:rPr>
              <a:t>Management</a:t>
            </a:r>
          </a:p>
        </p:txBody>
      </p:sp>
      <p:sp>
        <p:nvSpPr>
          <p:cNvPr id="8" name="Down Arrow 7"/>
          <p:cNvSpPr/>
          <p:nvPr/>
        </p:nvSpPr>
        <p:spPr>
          <a:xfrm>
            <a:off x="179512" y="3284984"/>
            <a:ext cx="484187" cy="977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381000"/>
            <a:ext cx="8218488" cy="815975"/>
          </a:xfrm>
        </p:spPr>
        <p:txBody>
          <a:bodyPr/>
          <a:lstStyle/>
          <a:p>
            <a:pPr eaLnBrk="1" hangingPunct="1">
              <a:defRPr/>
            </a:pPr>
            <a:r>
              <a:rPr lang="en-US" dirty="0" smtClean="0"/>
              <a:t>Wikipedia</a:t>
            </a:r>
          </a:p>
        </p:txBody>
      </p:sp>
      <p:sp>
        <p:nvSpPr>
          <p:cNvPr id="30723" name="Content Placeholder 2"/>
          <p:cNvSpPr>
            <a:spLocks noGrp="1"/>
          </p:cNvSpPr>
          <p:nvPr>
            <p:ph idx="1"/>
          </p:nvPr>
        </p:nvSpPr>
        <p:spPr>
          <a:xfrm>
            <a:off x="457200" y="1341438"/>
            <a:ext cx="8229600" cy="4754562"/>
          </a:xfrm>
        </p:spPr>
        <p:txBody>
          <a:bodyPr/>
          <a:lstStyle/>
          <a:p>
            <a:pPr eaLnBrk="1" hangingPunct="1">
              <a:defRPr/>
            </a:pPr>
            <a:r>
              <a:rPr lang="en-GB" dirty="0" smtClean="0"/>
              <a:t>The Dunning-Kruger effect explains the phenomenon wherein people who have little knowledge or skill tend to think they know more or have more skill than they do, while others who have much more knowledge tend to think that they know less. </a:t>
            </a:r>
          </a:p>
          <a:p>
            <a:pPr>
              <a:defRPr/>
            </a:pPr>
            <a:r>
              <a:rPr lang="en-GB" sz="2000" dirty="0" smtClean="0"/>
              <a:t>The Dunning-Kruger effect is the finding that the poorest performers are the least aware of their own incompetence. (</a:t>
            </a:r>
            <a:r>
              <a:rPr lang="en-GB" sz="2000" dirty="0" smtClean="0">
                <a:hlinkClick r:id="rId3"/>
              </a:rPr>
              <a:t>Dunning, Johnson, </a:t>
            </a:r>
            <a:r>
              <a:rPr lang="en-GB" sz="2000" dirty="0" err="1" smtClean="0">
                <a:hlinkClick r:id="rId3"/>
              </a:rPr>
              <a:t>Ehrlinger</a:t>
            </a:r>
            <a:r>
              <a:rPr lang="en-GB" sz="2000" dirty="0" smtClean="0">
                <a:hlinkClick r:id="rId3"/>
              </a:rPr>
              <a:t>, &amp; Kruger, 2003</a:t>
            </a:r>
            <a:r>
              <a:rPr lang="en-GB" sz="2000" dirty="0" smtClean="0"/>
              <a:t>),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775" y="692150"/>
            <a:ext cx="8245475" cy="576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Title 1"/>
          <p:cNvSpPr>
            <a:spLocks noGrp="1"/>
          </p:cNvSpPr>
          <p:nvPr>
            <p:ph type="ctrTitle"/>
          </p:nvPr>
        </p:nvSpPr>
        <p:spPr>
          <a:xfrm>
            <a:off x="684213" y="-171450"/>
            <a:ext cx="7632700" cy="1079500"/>
          </a:xfrm>
        </p:spPr>
        <p:txBody>
          <a:bodyPr/>
          <a:lstStyle/>
          <a:p>
            <a:pPr>
              <a:defRPr/>
            </a:pPr>
            <a:r>
              <a:rPr lang="en-GB" b="1" dirty="0" smtClean="0">
                <a:effectLst/>
              </a:rPr>
              <a:t>Mindtools.com</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600" dirty="0" smtClean="0"/>
              <a:t>Maynard &amp; Furlong(1993) model</a:t>
            </a:r>
            <a:r>
              <a:rPr lang="en-GB" sz="2400" dirty="0" smtClean="0"/>
              <a:t>: </a:t>
            </a:r>
            <a:br>
              <a:rPr lang="en-GB" sz="2400" dirty="0" smtClean="0"/>
            </a:br>
            <a:r>
              <a:rPr lang="en-GB" sz="2400" dirty="0" smtClean="0"/>
              <a:t/>
            </a:r>
            <a:br>
              <a:rPr lang="en-GB" sz="2400" dirty="0" smtClean="0"/>
            </a:br>
            <a:endParaRPr lang="en-GB" sz="2400" dirty="0"/>
          </a:p>
        </p:txBody>
      </p:sp>
      <p:sp>
        <p:nvSpPr>
          <p:cNvPr id="3" name="Content Placeholder 2"/>
          <p:cNvSpPr>
            <a:spLocks noGrp="1"/>
          </p:cNvSpPr>
          <p:nvPr>
            <p:ph idx="1"/>
          </p:nvPr>
        </p:nvSpPr>
        <p:spPr/>
        <p:txBody>
          <a:bodyPr/>
          <a:lstStyle/>
          <a:p>
            <a:pPr marL="0" indent="0">
              <a:buFont typeface="Wingdings" pitchFamily="2" charset="2"/>
              <a:buNone/>
              <a:defRPr/>
            </a:pPr>
            <a:r>
              <a:rPr lang="en-GB" b="1" dirty="0" smtClean="0"/>
              <a:t>1.Apprenticeship</a:t>
            </a:r>
            <a:r>
              <a:rPr lang="en-GB" dirty="0" smtClean="0"/>
              <a:t> – I will do as you do/you 				   tell me</a:t>
            </a:r>
          </a:p>
          <a:p>
            <a:pPr marL="0" indent="0">
              <a:buFont typeface="Wingdings" pitchFamily="2" charset="2"/>
              <a:buNone/>
              <a:defRPr/>
            </a:pPr>
            <a:r>
              <a:rPr lang="en-GB" b="1" dirty="0" smtClean="0"/>
              <a:t>2. Competency</a:t>
            </a:r>
            <a:r>
              <a:rPr lang="en-GB" dirty="0" smtClean="0"/>
              <a:t> – I can show you that I 			      can do this</a:t>
            </a:r>
          </a:p>
          <a:p>
            <a:pPr marL="0" indent="0">
              <a:buFont typeface="Wingdings" pitchFamily="2" charset="2"/>
              <a:buNone/>
              <a:defRPr/>
            </a:pPr>
            <a:r>
              <a:rPr lang="en-GB" b="1" dirty="0" smtClean="0"/>
              <a:t>3. Reflection</a:t>
            </a:r>
            <a:r>
              <a:rPr lang="en-GB" dirty="0" smtClean="0"/>
              <a:t> – I know why I am doing this</a:t>
            </a:r>
          </a:p>
          <a:p>
            <a:pPr>
              <a:defRPr/>
            </a:pP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171450"/>
            <a:ext cx="8229600" cy="1655763"/>
          </a:xfrm>
        </p:spPr>
        <p:txBody>
          <a:bodyPr/>
          <a:lstStyle/>
          <a:p>
            <a:pPr eaLnBrk="1" hangingPunct="1">
              <a:defRPr/>
            </a:pPr>
            <a:r>
              <a:rPr lang="en-GB" sz="4000" dirty="0" smtClean="0"/>
              <a:t>The University of Leicester Primary PGCE Partnership</a:t>
            </a:r>
          </a:p>
        </p:txBody>
      </p:sp>
      <p:sp>
        <p:nvSpPr>
          <p:cNvPr id="2" name="Content Placeholder 1"/>
          <p:cNvSpPr>
            <a:spLocks noGrp="1"/>
          </p:cNvSpPr>
          <p:nvPr>
            <p:ph idx="1"/>
          </p:nvPr>
        </p:nvSpPr>
        <p:spPr>
          <a:xfrm>
            <a:off x="457200" y="1268413"/>
            <a:ext cx="8229600" cy="4827587"/>
          </a:xfrm>
        </p:spPr>
        <p:txBody>
          <a:bodyPr/>
          <a:lstStyle/>
          <a:p>
            <a:pPr>
              <a:defRPr/>
            </a:pPr>
            <a:r>
              <a:rPr lang="en-GB" dirty="0" smtClean="0"/>
              <a:t>150+ schools in Leicester, Leicestershire, Northamptonshire, Rutland and Warwickshire</a:t>
            </a:r>
          </a:p>
          <a:p>
            <a:pPr>
              <a:defRPr/>
            </a:pPr>
            <a:r>
              <a:rPr lang="en-GB" dirty="0" smtClean="0"/>
              <a:t>The Partnership includes several Schools who deliver the School Direct programme</a:t>
            </a:r>
          </a:p>
          <a:p>
            <a:pPr>
              <a:defRPr/>
            </a:pPr>
            <a:r>
              <a:rPr lang="en-GB" smtClean="0"/>
              <a:t>Partnership Agreements, </a:t>
            </a:r>
            <a:r>
              <a:rPr lang="en-GB" dirty="0" smtClean="0"/>
              <a:t>signed </a:t>
            </a:r>
            <a:r>
              <a:rPr lang="en-GB" smtClean="0"/>
              <a:t>by HTs, outline </a:t>
            </a:r>
            <a:r>
              <a:rPr lang="en-GB" dirty="0" smtClean="0"/>
              <a:t>responsibilities</a:t>
            </a:r>
          </a:p>
          <a:p>
            <a:pPr>
              <a:defRPr/>
            </a:pPr>
            <a:r>
              <a:rPr lang="en-GB" dirty="0" smtClean="0"/>
              <a:t>Shared ethos of Primary education and ITE</a:t>
            </a:r>
            <a:endParaRPr lang="en-GB"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080120"/>
          </a:xfrm>
        </p:spPr>
        <p:txBody>
          <a:bodyPr/>
          <a:lstStyle/>
          <a:p>
            <a:pPr eaLnBrk="1" hangingPunct="1">
              <a:defRPr/>
            </a:pPr>
            <a:r>
              <a:rPr lang="en-GB" dirty="0" smtClean="0"/>
              <a:t>Key Features in Handbook </a:t>
            </a: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2281788925"/>
              </p:ext>
            </p:extLst>
          </p:nvPr>
        </p:nvGraphicFramePr>
        <p:xfrm>
          <a:off x="1263649" y="1844824"/>
          <a:ext cx="6998494" cy="4297680"/>
        </p:xfrm>
        <a:graphic>
          <a:graphicData uri="http://schemas.openxmlformats.org/drawingml/2006/table">
            <a:tbl>
              <a:tblPr firstRow="1" bandRow="1">
                <a:tableStyleId>{5C22544A-7EE6-4342-B048-85BDC9FD1C3A}</a:tableStyleId>
              </a:tblPr>
              <a:tblGrid>
                <a:gridCol w="2588271"/>
                <a:gridCol w="4410223"/>
              </a:tblGrid>
              <a:tr h="370840">
                <a:tc gridSpan="2">
                  <a:txBody>
                    <a:bodyPr/>
                    <a:lstStyle/>
                    <a:p>
                      <a:r>
                        <a:rPr lang="en-GB" sz="2400" b="0" dirty="0" smtClean="0">
                          <a:solidFill>
                            <a:schemeClr val="tx1"/>
                          </a:solidFill>
                        </a:rPr>
                        <a:t>Index at the front</a:t>
                      </a:r>
                      <a:endParaRPr lang="en-GB"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GB" sz="2400" b="1" dirty="0" smtClean="0">
                          <a:solidFill>
                            <a:schemeClr val="tx1"/>
                          </a:solidFill>
                        </a:rPr>
                        <a:t>Section Colour </a:t>
                      </a:r>
                      <a:endParaRPr lang="en-GB" sz="2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400" b="1" dirty="0" smtClean="0">
                          <a:solidFill>
                            <a:schemeClr val="tx1"/>
                          </a:solidFill>
                        </a:rPr>
                        <a:t>Contents </a:t>
                      </a:r>
                      <a:endParaRPr lang="en-GB" sz="2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GB" sz="2400" dirty="0" smtClean="0">
                          <a:solidFill>
                            <a:schemeClr val="tx1"/>
                          </a:solidFill>
                        </a:rPr>
                        <a:t>White (1) </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solidFill>
                            <a:schemeClr val="tx1"/>
                          </a:solidFill>
                        </a:rPr>
                        <a:t>General information about  the placement</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GB" sz="2400" dirty="0" smtClean="0">
                          <a:solidFill>
                            <a:schemeClr val="tx1"/>
                          </a:solidFill>
                        </a:rPr>
                        <a:t>Blue</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solidFill>
                            <a:schemeClr val="tx1"/>
                          </a:solidFill>
                        </a:rPr>
                        <a:t>Week by Week Guide</a:t>
                      </a:r>
                    </a:p>
                    <a:p>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GB" sz="2400" dirty="0" smtClean="0">
                          <a:solidFill>
                            <a:schemeClr val="tx1"/>
                          </a:solidFill>
                        </a:rPr>
                        <a:t>Yellow</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2400" dirty="0" smtClean="0">
                          <a:solidFill>
                            <a:schemeClr val="tx1"/>
                          </a:solidFill>
                        </a:rPr>
                        <a:t>School-based Directed Tasks and Activities</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r>
                        <a:rPr lang="en-GB" sz="2400" dirty="0" smtClean="0">
                          <a:solidFill>
                            <a:schemeClr val="tx1"/>
                          </a:solidFill>
                        </a:rPr>
                        <a:t>White (2) </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2400" dirty="0" smtClean="0">
                          <a:solidFill>
                            <a:schemeClr val="tx1"/>
                          </a:solidFill>
                        </a:rPr>
                        <a:t>Copies of Documentation </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gridSpan="2">
                  <a:txBody>
                    <a:bodyPr/>
                    <a:lstStyle/>
                    <a:p>
                      <a:r>
                        <a:rPr lang="en-GB" sz="2400" dirty="0" smtClean="0">
                          <a:solidFill>
                            <a:schemeClr val="tx1"/>
                          </a:solidFill>
                        </a:rPr>
                        <a:t>List</a:t>
                      </a:r>
                      <a:r>
                        <a:rPr lang="en-GB" sz="2400" baseline="0" dirty="0" smtClean="0">
                          <a:solidFill>
                            <a:schemeClr val="tx1"/>
                          </a:solidFill>
                        </a:rPr>
                        <a:t> of Appendices at the back</a:t>
                      </a:r>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3293217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GB"/>
          </a:p>
        </p:txBody>
      </p:sp>
      <p:sp>
        <p:nvSpPr>
          <p:cNvPr id="3" name="Content Placeholder 2"/>
          <p:cNvSpPr>
            <a:spLocks noGrp="1"/>
          </p:cNvSpPr>
          <p:nvPr>
            <p:ph idx="1"/>
          </p:nvPr>
        </p:nvSpPr>
        <p:spPr/>
        <p:txBody>
          <a:bodyPr/>
          <a:lstStyle/>
          <a:p>
            <a:pPr>
              <a:defRPr/>
            </a:pPr>
            <a:r>
              <a:rPr lang="en-GB" sz="8000" dirty="0" smtClean="0"/>
              <a:t> Any questions?</a:t>
            </a:r>
            <a:endParaRPr lang="en-GB" sz="80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01775"/>
            <a:ext cx="10818813" cy="4198938"/>
          </a:xfrm>
        </p:spPr>
        <p:txBody>
          <a:bodyPr/>
          <a:lstStyle/>
          <a:p>
            <a:pPr algn="l">
              <a:defRPr/>
            </a:pPr>
            <a:r>
              <a:rPr lang="en-GB" smtClean="0"/>
              <a:t>       Lunch</a:t>
            </a:r>
            <a:r>
              <a:rPr lang="en-GB" dirty="0" smtClean="0"/>
              <a:t>!</a:t>
            </a:r>
            <a:endParaRPr lang="en-GB" dirty="0"/>
          </a:p>
        </p:txBody>
      </p:sp>
      <p:pic>
        <p:nvPicPr>
          <p:cNvPr id="58371" name="Picture 2" descr="c:\temp\Temporary Internet Files\Content.IE5\7D1QJ9LT\MC900440524[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1052513"/>
            <a:ext cx="5599113"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224136"/>
          </a:xfrm>
        </p:spPr>
        <p:txBody>
          <a:bodyPr/>
          <a:lstStyle/>
          <a:p>
            <a:pPr>
              <a:defRPr/>
            </a:pPr>
            <a:r>
              <a:rPr lang="en-GB" sz="3200" dirty="0" smtClean="0"/>
              <a:t>The University of Leicester Primary PGCE Partnership </a:t>
            </a:r>
            <a:r>
              <a:rPr lang="en-GB" sz="3200" dirty="0" err="1" smtClean="0"/>
              <a:t>cont</a:t>
            </a:r>
            <a:r>
              <a:rPr lang="en-GB" sz="3200" dirty="0" smtClean="0"/>
              <a:t>:</a:t>
            </a:r>
            <a:endParaRPr lang="en-GB" sz="3200" dirty="0"/>
          </a:p>
        </p:txBody>
      </p:sp>
      <p:sp>
        <p:nvSpPr>
          <p:cNvPr id="4" name="Rectangle 3"/>
          <p:cNvSpPr>
            <a:spLocks noGrp="1" noChangeArrowheads="1"/>
          </p:cNvSpPr>
          <p:nvPr>
            <p:ph idx="1"/>
          </p:nvPr>
        </p:nvSpPr>
        <p:spPr>
          <a:xfrm>
            <a:off x="468313" y="1484313"/>
            <a:ext cx="8229600" cy="4114800"/>
          </a:xfrm>
        </p:spPr>
        <p:txBody>
          <a:bodyPr/>
          <a:lstStyle/>
          <a:p>
            <a:pPr marL="712788" indent="-531813" eaLnBrk="1" hangingPunct="1">
              <a:spcAft>
                <a:spcPts val="600"/>
              </a:spcAft>
              <a:defRPr/>
            </a:pPr>
            <a:r>
              <a:rPr lang="en-GB" sz="2800" dirty="0" smtClean="0"/>
              <a:t>Partnership schools plan/manage Focus Days</a:t>
            </a:r>
          </a:p>
          <a:p>
            <a:pPr marL="712788" indent="-531813" eaLnBrk="1" hangingPunct="1">
              <a:spcAft>
                <a:spcPts val="600"/>
              </a:spcAft>
              <a:defRPr/>
            </a:pPr>
            <a:r>
              <a:rPr lang="en-GB" sz="2800" dirty="0" smtClean="0"/>
              <a:t>Partnership Head Teachers/Teachers </a:t>
            </a:r>
          </a:p>
          <a:p>
            <a:pPr marL="1171575" indent="-457200" eaLnBrk="1" hangingPunct="1">
              <a:spcAft>
                <a:spcPts val="600"/>
              </a:spcAft>
              <a:buFont typeface="Wingdings" panose="05000000000000000000" pitchFamily="2" charset="2"/>
              <a:buChar char="Ø"/>
              <a:defRPr/>
            </a:pPr>
            <a:r>
              <a:rPr lang="en-GB" sz="2800" dirty="0" smtClean="0"/>
              <a:t>Central to selection days for Primary PGCE</a:t>
            </a:r>
          </a:p>
          <a:p>
            <a:pPr marL="1171575" indent="-457200" eaLnBrk="1" hangingPunct="1">
              <a:spcAft>
                <a:spcPts val="600"/>
              </a:spcAft>
              <a:buFont typeface="Wingdings" panose="05000000000000000000" pitchFamily="2" charset="2"/>
              <a:buChar char="Ø"/>
              <a:defRPr/>
            </a:pPr>
            <a:r>
              <a:rPr lang="en-GB" sz="2800" dirty="0" smtClean="0"/>
              <a:t>Contribute to taught sessions </a:t>
            </a:r>
          </a:p>
          <a:p>
            <a:pPr marL="1171575" indent="-457200" eaLnBrk="1" hangingPunct="1">
              <a:spcAft>
                <a:spcPts val="600"/>
              </a:spcAft>
              <a:buFont typeface="Wingdings" panose="05000000000000000000" pitchFamily="2" charset="2"/>
              <a:buChar char="Ø"/>
              <a:defRPr/>
            </a:pPr>
            <a:r>
              <a:rPr lang="en-GB" sz="2800" dirty="0" smtClean="0"/>
              <a:t>Members of Partnership Management Committee and central to strategic Course management </a:t>
            </a:r>
          </a:p>
          <a:p>
            <a:pPr marL="712788" indent="-531813" eaLnBrk="1" hangingPunct="1">
              <a:spcAft>
                <a:spcPts val="600"/>
              </a:spcAft>
              <a:defRPr/>
            </a:pPr>
            <a:r>
              <a:rPr lang="en-GB" sz="2800" dirty="0" smtClean="0"/>
              <a:t>Partnership Mentors  plan and deliver Mentor Training</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pPr eaLnBrk="1" hangingPunct="1">
              <a:defRPr/>
            </a:pPr>
            <a:r>
              <a:rPr lang="en-GB" sz="4000" dirty="0" smtClean="0"/>
              <a:t>Primary PGCE Core Values </a:t>
            </a:r>
          </a:p>
        </p:txBody>
      </p:sp>
      <p:sp>
        <p:nvSpPr>
          <p:cNvPr id="114691" name="Rectangle 3"/>
          <p:cNvSpPr>
            <a:spLocks noGrp="1" noChangeArrowheads="1"/>
          </p:cNvSpPr>
          <p:nvPr>
            <p:ph type="body" idx="1"/>
          </p:nvPr>
        </p:nvSpPr>
        <p:spPr/>
        <p:txBody>
          <a:bodyPr/>
          <a:lstStyle/>
          <a:p>
            <a:pPr marL="381000" indent="-381000" eaLnBrk="1" hangingPunct="1">
              <a:spcAft>
                <a:spcPts val="600"/>
              </a:spcAft>
              <a:buFont typeface="Wingdings" pitchFamily="2" charset="2"/>
              <a:buNone/>
              <a:defRPr/>
            </a:pPr>
            <a:r>
              <a:rPr lang="en-GB" sz="2800" dirty="0" smtClean="0">
                <a:cs typeface="Times New Roman" pitchFamily="18" charset="0"/>
              </a:rPr>
              <a:t>	The Primary PGCE team is committed to giving students the best possible opportunities to:</a:t>
            </a:r>
          </a:p>
          <a:p>
            <a:pPr marL="622300" indent="-622300" algn="just" eaLnBrk="1" hangingPunct="1">
              <a:defRPr/>
            </a:pPr>
            <a:r>
              <a:rPr lang="en-GB" sz="2800" dirty="0" smtClean="0">
                <a:cs typeface="Times New Roman" pitchFamily="18" charset="0"/>
              </a:rPr>
              <a:t>develop as reflective practitioners</a:t>
            </a:r>
          </a:p>
          <a:p>
            <a:pPr marL="622300" indent="-622300" algn="just" eaLnBrk="1" hangingPunct="1">
              <a:defRPr/>
            </a:pPr>
            <a:r>
              <a:rPr lang="en-GB" sz="2800" dirty="0" smtClean="0">
                <a:cs typeface="Times New Roman" pitchFamily="18" charset="0"/>
              </a:rPr>
              <a:t>help all learners reach their highest potential</a:t>
            </a:r>
          </a:p>
          <a:p>
            <a:pPr marL="622300" indent="-622300" algn="just" eaLnBrk="1" hangingPunct="1">
              <a:defRPr/>
            </a:pPr>
            <a:r>
              <a:rPr lang="en-GB" sz="2800" dirty="0" smtClean="0">
                <a:cs typeface="Times New Roman" pitchFamily="18" charset="0"/>
              </a:rPr>
              <a:t>understand and promote the concept of the school as a community</a:t>
            </a:r>
          </a:p>
          <a:p>
            <a:pPr marL="622300" indent="-622300" eaLnBrk="1" hangingPunct="1">
              <a:defRPr/>
            </a:pPr>
            <a:r>
              <a:rPr lang="en-GB" sz="2800" dirty="0" smtClean="0">
                <a:cs typeface="Times New Roman" pitchFamily="18" charset="0"/>
              </a:rPr>
              <a:t>understand the role of the school in wider society</a:t>
            </a:r>
            <a:r>
              <a:rPr lang="en-GB" sz="2800"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82749" y="69564"/>
            <a:ext cx="8507412" cy="936625"/>
          </a:xfrm>
        </p:spPr>
        <p:txBody>
          <a:bodyPr/>
          <a:lstStyle/>
          <a:p>
            <a:pPr eaLnBrk="1" hangingPunct="1">
              <a:defRPr/>
            </a:pPr>
            <a:r>
              <a:rPr lang="en-GB" sz="2800" dirty="0" smtClean="0"/>
              <a:t>The University of Leicester Primary PGCE </a:t>
            </a:r>
            <a:r>
              <a:rPr lang="en-GB" sz="2800" dirty="0" smtClean="0"/>
              <a:t>(University-Led </a:t>
            </a:r>
            <a:r>
              <a:rPr lang="en-GB" sz="2800" dirty="0" smtClean="0"/>
              <a:t>and </a:t>
            </a:r>
            <a:r>
              <a:rPr lang="en-GB" sz="2800" dirty="0" smtClean="0">
                <a:solidFill>
                  <a:schemeClr val="tx1"/>
                </a:solidFill>
              </a:rPr>
              <a:t>School Direct)</a:t>
            </a:r>
          </a:p>
        </p:txBody>
      </p:sp>
      <p:sp>
        <p:nvSpPr>
          <p:cNvPr id="5123" name="Rectangle 3"/>
          <p:cNvSpPr>
            <a:spLocks noGrp="1" noChangeArrowheads="1"/>
          </p:cNvSpPr>
          <p:nvPr>
            <p:ph type="body" idx="1"/>
          </p:nvPr>
        </p:nvSpPr>
        <p:spPr>
          <a:xfrm>
            <a:off x="282749" y="5965825"/>
            <a:ext cx="8013700" cy="809625"/>
          </a:xfrm>
        </p:spPr>
        <p:txBody>
          <a:bodyPr/>
          <a:lstStyle/>
          <a:p>
            <a:pPr eaLnBrk="1" hangingPunct="1">
              <a:buFont typeface="Wingdings" pitchFamily="2" charset="2"/>
              <a:buNone/>
              <a:defRPr/>
            </a:pPr>
            <a:endParaRPr lang="en-GB" sz="1800" dirty="0" smtClean="0"/>
          </a:p>
          <a:p>
            <a:pPr eaLnBrk="1" hangingPunct="1">
              <a:buFont typeface="Wingdings" pitchFamily="2" charset="2"/>
              <a:buNone/>
              <a:defRPr/>
            </a:pPr>
            <a:r>
              <a:rPr lang="en-GB" sz="2400" dirty="0" smtClean="0"/>
              <a:t>Students also attend Focus Days in other schools </a:t>
            </a:r>
          </a:p>
        </p:txBody>
      </p:sp>
      <p:graphicFrame>
        <p:nvGraphicFramePr>
          <p:cNvPr id="6220" name="Group 76"/>
          <p:cNvGraphicFramePr>
            <a:graphicFrameLocks noGrp="1"/>
          </p:cNvGraphicFramePr>
          <p:nvPr>
            <p:extLst>
              <p:ext uri="{D42A27DB-BD31-4B8C-83A1-F6EECF244321}">
                <p14:modId xmlns:p14="http://schemas.microsoft.com/office/powerpoint/2010/main" val="3105513811"/>
              </p:ext>
            </p:extLst>
          </p:nvPr>
        </p:nvGraphicFramePr>
        <p:xfrm>
          <a:off x="467544" y="3658731"/>
          <a:ext cx="7632700" cy="2529852"/>
        </p:xfrm>
        <a:graphic>
          <a:graphicData uri="http://schemas.openxmlformats.org/drawingml/2006/table">
            <a:tbl>
              <a:tblPr/>
              <a:tblGrid>
                <a:gridCol w="842079"/>
                <a:gridCol w="4142541"/>
                <a:gridCol w="1324039"/>
                <a:gridCol w="1324041"/>
              </a:tblGrid>
              <a:tr h="50434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1" i="0" u="none" strike="noStrike" cap="none" normalizeH="0" baseline="0" dirty="0" smtClean="0">
                          <a:ln>
                            <a:noFill/>
                          </a:ln>
                          <a:solidFill>
                            <a:schemeClr val="tx1"/>
                          </a:solidFill>
                          <a:effectLst/>
                          <a:latin typeface="Tahoma" pitchFamily="34" charset="0"/>
                        </a:rPr>
                        <a:t>Term </a:t>
                      </a:r>
                    </a:p>
                  </a:txBody>
                  <a:tcPr marL="91453" marR="91453" marT="45738" marB="45738"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1" i="0" u="none" strike="noStrike" cap="none" normalizeH="0" baseline="0" dirty="0" smtClean="0">
                          <a:ln>
                            <a:noFill/>
                          </a:ln>
                          <a:solidFill>
                            <a:schemeClr val="tx1"/>
                          </a:solidFill>
                          <a:effectLst/>
                          <a:latin typeface="Tahoma" pitchFamily="34" charset="0"/>
                        </a:rPr>
                        <a:t>Length </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1" i="0" u="none" strike="noStrike" cap="none" normalizeH="0" baseline="0" dirty="0" smtClean="0">
                          <a:ln>
                            <a:noFill/>
                          </a:ln>
                          <a:solidFill>
                            <a:schemeClr val="tx1"/>
                          </a:solidFill>
                          <a:effectLst/>
                          <a:latin typeface="Tahoma" pitchFamily="34" charset="0"/>
                        </a:rPr>
                        <a:t>LP/ SD</a:t>
                      </a:r>
                      <a:endParaRPr kumimoji="0" lang="en-GB" sz="1400" b="1" i="0" u="none" strike="noStrike" cap="none" normalizeH="0" baseline="0" dirty="0" smtClean="0">
                        <a:ln>
                          <a:noFill/>
                        </a:ln>
                        <a:solidFill>
                          <a:schemeClr val="tx1"/>
                        </a:solidFill>
                        <a:effectLst/>
                        <a:latin typeface="Tahoma" pitchFamily="34" charset="0"/>
                      </a:endParaRP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1" i="0" u="none" strike="noStrike" cap="none" normalizeH="0" baseline="0" dirty="0" err="1" smtClean="0">
                          <a:ln>
                            <a:noFill/>
                          </a:ln>
                          <a:solidFill>
                            <a:schemeClr val="tx1"/>
                          </a:solidFill>
                          <a:effectLst/>
                          <a:latin typeface="Tahoma" pitchFamily="34" charset="0"/>
                        </a:rPr>
                        <a:t>Pri</a:t>
                      </a:r>
                      <a:r>
                        <a:rPr kumimoji="0" lang="en-GB" sz="1400" b="1" i="0" u="none" strike="noStrike" cap="none" normalizeH="0" baseline="0" dirty="0" smtClean="0">
                          <a:ln>
                            <a:noFill/>
                          </a:ln>
                          <a:solidFill>
                            <a:schemeClr val="tx1"/>
                          </a:solidFill>
                          <a:effectLst/>
                          <a:latin typeface="Tahoma" pitchFamily="34" charset="0"/>
                        </a:rPr>
                        <a:t>/</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1" i="0" u="none" strike="noStrike" cap="none" normalizeH="0" baseline="0" dirty="0" err="1" smtClean="0">
                          <a:ln>
                            <a:noFill/>
                          </a:ln>
                          <a:solidFill>
                            <a:schemeClr val="tx1"/>
                          </a:solidFill>
                          <a:effectLst/>
                          <a:latin typeface="Tahoma" pitchFamily="34" charset="0"/>
                        </a:rPr>
                        <a:t>PwM</a:t>
                      </a:r>
                      <a:r>
                        <a:rPr kumimoji="0" lang="en-GB" sz="1400" b="1" i="0" u="none" strike="noStrike" cap="none" normalizeH="0" baseline="0" dirty="0" smtClean="0">
                          <a:ln>
                            <a:noFill/>
                          </a:ln>
                          <a:solidFill>
                            <a:schemeClr val="tx1"/>
                          </a:solidFill>
                          <a:effectLst/>
                          <a:latin typeface="Tahoma" pitchFamily="34" charset="0"/>
                        </a:rPr>
                        <a:t>/ SD</a:t>
                      </a:r>
                      <a:endParaRPr kumimoji="0" lang="en-GB" sz="1400" b="1" i="0" u="none" strike="noStrike" cap="none" normalizeH="0" baseline="0" dirty="0" smtClean="0">
                        <a:ln>
                          <a:noFill/>
                        </a:ln>
                        <a:solidFill>
                          <a:schemeClr val="tx1"/>
                        </a:solidFill>
                        <a:effectLst/>
                        <a:latin typeface="Tahoma" pitchFamily="34" charset="0"/>
                      </a:endParaRP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3206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Autumn</a:t>
                      </a:r>
                    </a:p>
                  </a:txBody>
                  <a:tcPr marL="91453" marR="91453" marT="45738" marB="45738"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Preliminary placement 2 weeks</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err="1" smtClean="0">
                          <a:ln>
                            <a:noFill/>
                          </a:ln>
                          <a:solidFill>
                            <a:schemeClr val="tx1"/>
                          </a:solidFill>
                          <a:effectLst/>
                          <a:latin typeface="Tahoma" pitchFamily="34" charset="0"/>
                        </a:rPr>
                        <a:t>Fs</a:t>
                      </a:r>
                      <a:r>
                        <a:rPr kumimoji="0" lang="en-GB" sz="1400" b="0" i="0" u="none" strike="noStrike" cap="none" normalizeH="0" baseline="0" dirty="0" smtClean="0">
                          <a:ln>
                            <a:noFill/>
                          </a:ln>
                          <a:solidFill>
                            <a:schemeClr val="tx1"/>
                          </a:solidFill>
                          <a:effectLst/>
                          <a:latin typeface="Tahoma" pitchFamily="34" charset="0"/>
                        </a:rPr>
                        <a:t>/KS1/KS2</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GB" sz="14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ndParaRPr>
                    </a:p>
                  </a:txBody>
                  <a:tcPr marL="91455" marR="91455" marT="45723" marB="45723"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561016">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Autumn</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GB" sz="1400" b="0" i="0" u="none" strike="noStrike" cap="none" normalizeH="0" baseline="0" dirty="0" smtClean="0">
                        <a:ln>
                          <a:noFill/>
                        </a:ln>
                        <a:solidFill>
                          <a:schemeClr val="tx1"/>
                        </a:solidFill>
                        <a:effectLst/>
                        <a:latin typeface="Tahoma" pitchFamily="34" charset="0"/>
                      </a:endParaRPr>
                    </a:p>
                  </a:txBody>
                  <a:tcPr marL="91453" marR="91453" marT="45738" marB="45738"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TE1: 6 weeks &amp; 2 days</a:t>
                      </a:r>
                    </a:p>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Paired Placement</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FS/KS1</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KS1/2</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Spring</a:t>
                      </a:r>
                    </a:p>
                  </a:txBody>
                  <a:tcPr marL="91453" marR="91453" marT="45738" marB="45738"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 TE2: 6 weeks &amp; 2 days</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FS/KS1</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KS1/2</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57940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Summer</a:t>
                      </a:r>
                    </a:p>
                  </a:txBody>
                  <a:tcPr marL="91453" marR="91453" marT="45738" marB="45738"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 TE3: 8 weeks &amp; 2 days</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FS/KS1</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GB" sz="1400" b="0" i="0" u="none" strike="noStrike" cap="none" normalizeH="0" baseline="0" dirty="0" smtClean="0">
                          <a:ln>
                            <a:noFill/>
                          </a:ln>
                          <a:solidFill>
                            <a:schemeClr val="tx1"/>
                          </a:solidFill>
                          <a:effectLst/>
                          <a:latin typeface="Tahoma" pitchFamily="34" charset="0"/>
                        </a:rPr>
                        <a:t>KS1/2</a:t>
                      </a:r>
                    </a:p>
                  </a:txBody>
                  <a:tcPr marL="91453" marR="91453" marT="45738" marB="45738"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r>
            </a:tbl>
          </a:graphicData>
        </a:graphic>
      </p:graphicFrame>
      <p:sp>
        <p:nvSpPr>
          <p:cNvPr id="8223" name="Text Box 57"/>
          <p:cNvSpPr txBox="1">
            <a:spLocks noChangeArrowheads="1"/>
          </p:cNvSpPr>
          <p:nvPr/>
        </p:nvSpPr>
        <p:spPr bwMode="auto">
          <a:xfrm>
            <a:off x="323850" y="981075"/>
            <a:ext cx="8351838"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spAutoFit/>
          </a:bodyPr>
          <a:lstStyle>
            <a:lvl1pPr marL="381000" indent="-381000"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20000"/>
              </a:spcBef>
              <a:defRPr/>
            </a:pPr>
            <a:r>
              <a:rPr lang="en-GB" sz="2400" dirty="0" smtClean="0"/>
              <a:t>89 students in 2017-18 are following one of </a:t>
            </a:r>
            <a:r>
              <a:rPr lang="en-GB" sz="2400" dirty="0" smtClean="0"/>
              <a:t>four</a:t>
            </a:r>
            <a:r>
              <a:rPr lang="en-GB" sz="2400" dirty="0" smtClean="0"/>
              <a:t> </a:t>
            </a:r>
            <a:r>
              <a:rPr lang="en-GB" sz="2400" dirty="0" smtClean="0"/>
              <a:t>routes</a:t>
            </a:r>
          </a:p>
          <a:p>
            <a:pPr marL="714375" indent="-352425" eaLnBrk="1" hangingPunct="1">
              <a:spcBef>
                <a:spcPct val="20000"/>
              </a:spcBef>
              <a:buFontTx/>
              <a:buChar char="•"/>
              <a:defRPr/>
            </a:pPr>
            <a:r>
              <a:rPr lang="en-GB" sz="2400" dirty="0" smtClean="0"/>
              <a:t>3-7   (Lower Primary 3-7)</a:t>
            </a:r>
          </a:p>
          <a:p>
            <a:pPr marL="714375" indent="-352425" eaLnBrk="1" hangingPunct="1">
              <a:spcBef>
                <a:spcPct val="20000"/>
              </a:spcBef>
              <a:buFontTx/>
              <a:buChar char="•"/>
              <a:defRPr/>
            </a:pPr>
            <a:r>
              <a:rPr lang="en-GB" sz="2400" dirty="0" smtClean="0"/>
              <a:t>5-11 (Primary 5-11)</a:t>
            </a:r>
          </a:p>
          <a:p>
            <a:pPr marL="714375" indent="-352425" eaLnBrk="1" hangingPunct="1">
              <a:spcBef>
                <a:spcPct val="20000"/>
              </a:spcBef>
              <a:buFontTx/>
              <a:buChar char="•"/>
              <a:defRPr/>
            </a:pPr>
            <a:r>
              <a:rPr lang="en-GB" sz="2400" dirty="0" smtClean="0"/>
              <a:t>5-11 (Primary with </a:t>
            </a:r>
            <a:r>
              <a:rPr lang="en-GB" sz="2400" dirty="0" smtClean="0"/>
              <a:t>Mathematics)</a:t>
            </a:r>
          </a:p>
          <a:p>
            <a:pPr marL="714375" indent="-352425" eaLnBrk="1" hangingPunct="1">
              <a:spcBef>
                <a:spcPct val="20000"/>
              </a:spcBef>
              <a:buFontTx/>
              <a:buChar char="•"/>
              <a:defRPr/>
            </a:pPr>
            <a:r>
              <a:rPr lang="en-GB" sz="2400" dirty="0" smtClean="0"/>
              <a:t>School Direct (3-7 or 5-11)</a:t>
            </a:r>
            <a:endParaRPr lang="en-GB" sz="2400" dirty="0" smtClean="0"/>
          </a:p>
          <a:p>
            <a:pPr eaLnBrk="1" hangingPunct="1">
              <a:spcBef>
                <a:spcPct val="20000"/>
              </a:spcBef>
              <a:defRPr/>
            </a:pPr>
            <a:r>
              <a:rPr lang="en-GB" sz="2400" dirty="0" smtClean="0"/>
              <a:t> with three teaching experiences in different schools</a:t>
            </a:r>
            <a:endParaRPr lang="en-GB" sz="2400" dirty="0" smtClean="0">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864096"/>
          </a:xfrm>
        </p:spPr>
        <p:txBody>
          <a:bodyPr/>
          <a:lstStyle/>
          <a:p>
            <a:pPr>
              <a:defRPr/>
            </a:pPr>
            <a:r>
              <a:rPr lang="en-GB" b="1" u="sng" dirty="0" smtClean="0"/>
              <a:t>Your school</a:t>
            </a:r>
            <a:r>
              <a:rPr lang="en-GB" dirty="0" smtClean="0"/>
              <a:t/>
            </a:r>
            <a:br>
              <a:rPr lang="en-GB" dirty="0" smtClean="0"/>
            </a:br>
            <a:endParaRPr lang="en-GB" dirty="0"/>
          </a:p>
        </p:txBody>
      </p:sp>
      <p:sp>
        <p:nvSpPr>
          <p:cNvPr id="3" name="Content Placeholder 2"/>
          <p:cNvSpPr>
            <a:spLocks noGrp="1"/>
          </p:cNvSpPr>
          <p:nvPr>
            <p:ph idx="1"/>
          </p:nvPr>
        </p:nvSpPr>
        <p:spPr>
          <a:xfrm>
            <a:off x="539552" y="1124744"/>
            <a:ext cx="8229600" cy="5328592"/>
          </a:xfrm>
        </p:spPr>
        <p:txBody>
          <a:bodyPr/>
          <a:lstStyle/>
          <a:p>
            <a:pPr>
              <a:defRPr/>
            </a:pPr>
            <a:r>
              <a:rPr lang="en-GB" sz="2000" dirty="0" smtClean="0"/>
              <a:t>What is it about your school that is unique? </a:t>
            </a:r>
          </a:p>
          <a:p>
            <a:pPr>
              <a:defRPr/>
            </a:pPr>
            <a:r>
              <a:rPr lang="en-GB" sz="2000" dirty="0" smtClean="0"/>
              <a:t>How do you convey this to a new member of staff?</a:t>
            </a:r>
          </a:p>
          <a:p>
            <a:pPr>
              <a:defRPr/>
            </a:pPr>
            <a:r>
              <a:rPr lang="en-GB" sz="2000" dirty="0" smtClean="0"/>
              <a:t>Reflect on when you came to the school. </a:t>
            </a:r>
          </a:p>
          <a:p>
            <a:pPr>
              <a:defRPr/>
            </a:pPr>
            <a:r>
              <a:rPr lang="en-GB" sz="2000" dirty="0" smtClean="0"/>
              <a:t>How will the student learn and understand the ‘culture’ of your school? The hierarchies?</a:t>
            </a:r>
          </a:p>
          <a:p>
            <a:pPr>
              <a:defRPr/>
            </a:pPr>
            <a:r>
              <a:rPr lang="en-GB" sz="2000" dirty="0" smtClean="0"/>
              <a:t>How will the student cope if they don't appear to fit the ‘normal’ staff profile? </a:t>
            </a:r>
          </a:p>
          <a:p>
            <a:pPr marL="0" indent="0">
              <a:buNone/>
              <a:defRPr/>
            </a:pPr>
            <a:endParaRPr lang="en-GB" sz="2000" dirty="0" smtClean="0"/>
          </a:p>
          <a:p>
            <a:pPr marL="0" indent="0">
              <a:buFont typeface="Wingdings" pitchFamily="2" charset="2"/>
              <a:buNone/>
              <a:defRPr/>
            </a:pPr>
            <a:r>
              <a:rPr lang="en-GB" sz="2000" u="sng" dirty="0" smtClean="0"/>
              <a:t>Explicit</a:t>
            </a:r>
            <a:r>
              <a:rPr lang="en-GB" sz="2000" dirty="0" smtClean="0"/>
              <a:t>: men and women dress in a fairly formal/informal manner: teachers always address each other by their first/family name; there is a PTA which everyone is expected to support; teachers never shout at the children</a:t>
            </a:r>
          </a:p>
          <a:p>
            <a:pPr marL="0" indent="0">
              <a:buFont typeface="Wingdings" pitchFamily="2" charset="2"/>
              <a:buNone/>
              <a:defRPr/>
            </a:pPr>
            <a:r>
              <a:rPr lang="en-GB" sz="2000" u="sng" dirty="0" smtClean="0"/>
              <a:t>Implicit</a:t>
            </a:r>
            <a:r>
              <a:rPr lang="en-GB" sz="2000" dirty="0" smtClean="0"/>
              <a:t>: teachers arrive early and leave late; teachers are expected to have lunch in the staff room; displays must never stay up for longer than a month; don’t upset the Premises Officer</a:t>
            </a:r>
          </a:p>
          <a:p>
            <a:pPr>
              <a:defRPr/>
            </a:pPr>
            <a:endParaRPr lang="en-GB"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fade">
                                      <p:cBhvr>
                                        <p:cTn id="1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813"/>
            <a:ext cx="8229600" cy="1371600"/>
          </a:xfrm>
        </p:spPr>
        <p:txBody>
          <a:bodyPr/>
          <a:lstStyle/>
          <a:p>
            <a:pPr>
              <a:defRPr/>
            </a:pPr>
            <a:r>
              <a:rPr lang="en-GB" dirty="0"/>
              <a:t>The Role of a Mentor</a:t>
            </a:r>
            <a:br>
              <a:rPr lang="en-GB" dirty="0"/>
            </a:br>
            <a:endParaRPr lang="en-GB" dirty="0"/>
          </a:p>
        </p:txBody>
      </p:sp>
      <p:sp>
        <p:nvSpPr>
          <p:cNvPr id="10245" name="Rectangle 3"/>
          <p:cNvSpPr>
            <a:spLocks noChangeArrowheads="1"/>
          </p:cNvSpPr>
          <p:nvPr/>
        </p:nvSpPr>
        <p:spPr bwMode="auto">
          <a:xfrm>
            <a:off x="683568" y="2204864"/>
            <a:ext cx="80645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5000"/>
              <a:buFont typeface="Wingdings" pitchFamily="2" charset="2"/>
              <a:buChar char="n"/>
              <a:defRPr sz="3200">
                <a:solidFill>
                  <a:schemeClr val="tx1"/>
                </a:solidFill>
                <a:latin typeface="Tahoma" pitchFamily="34" charset="0"/>
              </a:defRPr>
            </a:lvl1pPr>
            <a:lvl2pPr marL="742950" indent="-285750" eaLnBrk="0" hangingPunct="0">
              <a:spcBef>
                <a:spcPct val="20000"/>
              </a:spcBef>
              <a:buClr>
                <a:schemeClr val="folHlink"/>
              </a:buClr>
              <a:buSzPct val="65000"/>
              <a:buFont typeface="Wingdings" pitchFamily="2" charset="2"/>
              <a:buChar char="n"/>
              <a:defRPr sz="2800">
                <a:solidFill>
                  <a:schemeClr val="tx1"/>
                </a:solidFill>
                <a:latin typeface="Tahoma" pitchFamily="34" charset="0"/>
              </a:defRPr>
            </a:lvl2pPr>
            <a:lvl3pPr marL="1143000" indent="-228600" eaLnBrk="0" hangingPunct="0">
              <a:spcBef>
                <a:spcPct val="20000"/>
              </a:spcBef>
              <a:buClr>
                <a:schemeClr val="hlink"/>
              </a:buClr>
              <a:buSzPct val="65000"/>
              <a:buFont typeface="Wingdings" pitchFamily="2" charset="2"/>
              <a:buChar char="n"/>
              <a:defRPr sz="2400">
                <a:solidFill>
                  <a:schemeClr val="tx1"/>
                </a:solidFill>
                <a:latin typeface="Tahoma" pitchFamily="34" charset="0"/>
              </a:defRPr>
            </a:lvl3pPr>
            <a:lvl4pPr marL="1600200" indent="-228600" eaLnBrk="0" hangingPunct="0">
              <a:spcBef>
                <a:spcPct val="20000"/>
              </a:spcBef>
              <a:buClr>
                <a:schemeClr val="folHlink"/>
              </a:buClr>
              <a:buSzPct val="65000"/>
              <a:buFont typeface="Wingdings" pitchFamily="2" charset="2"/>
              <a:buChar char="n"/>
              <a:defRPr sz="2000">
                <a:solidFill>
                  <a:schemeClr val="tx1"/>
                </a:solidFill>
                <a:latin typeface="Tahoma" pitchFamily="34" charset="0"/>
              </a:defRPr>
            </a:lvl4pPr>
            <a:lvl5pPr marL="2057400" indent="-228600" eaLnBrk="0" hangingPunct="0">
              <a:spcBef>
                <a:spcPct val="20000"/>
              </a:spcBef>
              <a:buClr>
                <a:schemeClr val="hlink"/>
              </a:buClr>
              <a:buSzPct val="65000"/>
              <a:buFont typeface="Wingdings" pitchFamily="2" charset="2"/>
              <a:buChar char="n"/>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Tahoma" pitchFamily="34" charset="0"/>
              </a:defRPr>
            </a:lvl9pPr>
          </a:lstStyle>
          <a:p>
            <a:pPr algn="ctr" eaLnBrk="1" hangingPunct="1">
              <a:spcBef>
                <a:spcPct val="0"/>
              </a:spcBef>
              <a:buClrTx/>
              <a:buSzTx/>
              <a:buFontTx/>
              <a:buNone/>
            </a:pPr>
            <a:r>
              <a:rPr lang="en-GB" altLang="en-US" dirty="0">
                <a:ea typeface="Tahoma" panose="020B0604030504040204" pitchFamily="34" charset="0"/>
                <a:cs typeface="Tahoma" panose="020B0604030504040204" pitchFamily="34" charset="0"/>
              </a:rPr>
              <a:t>Mentoring is the translation, interpretation and transmission of the existing skills and knowledge of a sound practitioner into the new responsibilities involved in admitting new entrants to the profession from a range of different backgrounds.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5289</TotalTime>
  <Words>1968</Words>
  <Application>Microsoft Office PowerPoint</Application>
  <PresentationFormat>On-screen Show (4:3)</PresentationFormat>
  <Paragraphs>310</Paragraphs>
  <Slides>42</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Comic Sans MS</vt:lpstr>
      <vt:lpstr>Tahoma</vt:lpstr>
      <vt:lpstr>Times New Roman</vt:lpstr>
      <vt:lpstr>Wingdings</vt:lpstr>
      <vt:lpstr>Textured</vt:lpstr>
      <vt:lpstr>University of Leicester Primary PGCE  Partnership Mentor Training  6th October 2017 am </vt:lpstr>
      <vt:lpstr>Outcomes of today</vt:lpstr>
      <vt:lpstr>This afternoon…</vt:lpstr>
      <vt:lpstr>The University of Leicester Primary PGCE Partnership</vt:lpstr>
      <vt:lpstr>The University of Leicester Primary PGCE Partnership cont:</vt:lpstr>
      <vt:lpstr>Primary PGCE Core Values </vt:lpstr>
      <vt:lpstr>The University of Leicester Primary PGCE (University-Led and School Direct)</vt:lpstr>
      <vt:lpstr>Your school </vt:lpstr>
      <vt:lpstr>The Role of a Mentor </vt:lpstr>
      <vt:lpstr>Your Experiences of Mentoring</vt:lpstr>
      <vt:lpstr> Think about the qualities of your mentor </vt:lpstr>
      <vt:lpstr>Being a mentor </vt:lpstr>
      <vt:lpstr>Being a Mentor:  The Challenges </vt:lpstr>
      <vt:lpstr>Being a Mentor:  The Professional Gains </vt:lpstr>
      <vt:lpstr>Establishing a positive working relationship from the start…</vt:lpstr>
      <vt:lpstr>Role of a mentor</vt:lpstr>
      <vt:lpstr>          Teaching at all levels is a continuous expansion of knowledge and skills for all practitioners.  For this reason there is no such thing as the perfect teacher who gets it right all of the time.   The same applies to the mentoring process.   We all learn by our mistakes as long as we recognise them, evaluate them and make decisions on what we do about them.  This process is called “self evaluation” or “self reflection”. </vt:lpstr>
      <vt:lpstr>Coffee Break</vt:lpstr>
      <vt:lpstr>Learning To Teach Involves </vt:lpstr>
      <vt:lpstr>The  ITE mentor role includes:</vt:lpstr>
      <vt:lpstr>Being a Mentor in the University of Leicester Primary PGCE Partnership</vt:lpstr>
      <vt:lpstr>Supporting and Monitoring Professional Development During Teaching Experiences</vt:lpstr>
      <vt:lpstr>PowerPoint Presentation</vt:lpstr>
      <vt:lpstr>A week in the life of…</vt:lpstr>
      <vt:lpstr>A week in the life of a teacher mentor</vt:lpstr>
      <vt:lpstr>PowerPoint Presentation</vt:lpstr>
      <vt:lpstr>PowerPoint Presentation</vt:lpstr>
      <vt:lpstr>Teachers’ Standards </vt:lpstr>
      <vt:lpstr>Mentor Feedback Forms</vt:lpstr>
      <vt:lpstr>Observation and Feedback   </vt:lpstr>
      <vt:lpstr>PowerPoint Presentation</vt:lpstr>
      <vt:lpstr> In small groups</vt:lpstr>
      <vt:lpstr>PowerPoint Presentation</vt:lpstr>
      <vt:lpstr>Information from your Student/s Professional Autobiography</vt:lpstr>
      <vt:lpstr>Mentoring student teachers helps you to realise what you actually know and often take for granted.  </vt:lpstr>
      <vt:lpstr>Students’ Identity Transition</vt:lpstr>
      <vt:lpstr>Wikipedia</vt:lpstr>
      <vt:lpstr>Mindtools.com</vt:lpstr>
      <vt:lpstr>Maynard &amp; Furlong(1993) model:   </vt:lpstr>
      <vt:lpstr>Key Features in Handbook </vt:lpstr>
      <vt:lpstr>PowerPoint Presentation</vt:lpstr>
      <vt:lpstr>       Lunch!</vt:lpstr>
    </vt:vector>
  </TitlesOfParts>
  <Company>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Leicester Primary PGCE  Partnership New Mentor Training</dc:title>
  <dc:creator>westacott</dc:creator>
  <cp:lastModifiedBy>Bosworth, Jennifer</cp:lastModifiedBy>
  <cp:revision>255</cp:revision>
  <cp:lastPrinted>2015-09-30T09:04:55Z</cp:lastPrinted>
  <dcterms:created xsi:type="dcterms:W3CDTF">2006-03-27T21:48:50Z</dcterms:created>
  <dcterms:modified xsi:type="dcterms:W3CDTF">2017-10-05T14:23:00Z</dcterms:modified>
</cp:coreProperties>
</file>