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47"/>
  </p:notesMasterIdLst>
  <p:handoutMasterIdLst>
    <p:handoutMasterId r:id="rId48"/>
  </p:handoutMasterIdLst>
  <p:sldIdLst>
    <p:sldId id="257" r:id="rId2"/>
    <p:sldId id="374" r:id="rId3"/>
    <p:sldId id="336" r:id="rId4"/>
    <p:sldId id="400" r:id="rId5"/>
    <p:sldId id="396" r:id="rId6"/>
    <p:sldId id="393" r:id="rId7"/>
    <p:sldId id="445" r:id="rId8"/>
    <p:sldId id="446" r:id="rId9"/>
    <p:sldId id="447" r:id="rId10"/>
    <p:sldId id="448" r:id="rId11"/>
    <p:sldId id="454" r:id="rId12"/>
    <p:sldId id="456" r:id="rId13"/>
    <p:sldId id="457" r:id="rId14"/>
    <p:sldId id="458" r:id="rId15"/>
    <p:sldId id="459" r:id="rId16"/>
    <p:sldId id="450" r:id="rId17"/>
    <p:sldId id="444" r:id="rId18"/>
    <p:sldId id="453" r:id="rId19"/>
    <p:sldId id="438" r:id="rId20"/>
    <p:sldId id="425" r:id="rId21"/>
    <p:sldId id="435" r:id="rId22"/>
    <p:sldId id="421" r:id="rId23"/>
    <p:sldId id="416" r:id="rId24"/>
    <p:sldId id="439" r:id="rId25"/>
    <p:sldId id="429" r:id="rId26"/>
    <p:sldId id="423" r:id="rId27"/>
    <p:sldId id="455" r:id="rId28"/>
    <p:sldId id="428" r:id="rId29"/>
    <p:sldId id="463" r:id="rId30"/>
    <p:sldId id="440" r:id="rId31"/>
    <p:sldId id="460" r:id="rId32"/>
    <p:sldId id="354" r:id="rId33"/>
    <p:sldId id="461" r:id="rId34"/>
    <p:sldId id="418" r:id="rId35"/>
    <p:sldId id="386" r:id="rId36"/>
    <p:sldId id="408" r:id="rId37"/>
    <p:sldId id="382" r:id="rId38"/>
    <p:sldId id="442" r:id="rId39"/>
    <p:sldId id="381" r:id="rId40"/>
    <p:sldId id="443" r:id="rId41"/>
    <p:sldId id="462" r:id="rId42"/>
    <p:sldId id="451" r:id="rId43"/>
    <p:sldId id="452" r:id="rId44"/>
    <p:sldId id="410" r:id="rId45"/>
    <p:sldId id="389" r:id="rId46"/>
  </p:sldIdLst>
  <p:sldSz cx="9144000" cy="6858000" type="screen4x3"/>
  <p:notesSz cx="6797675" cy="9928225"/>
  <p:defaultTextStyle>
    <a:defPPr>
      <a:defRPr lang="en-GB"/>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a:srgbClr val="9999FF"/>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14" autoAdjust="0"/>
    <p:restoredTop sz="94451" autoAdjust="0"/>
  </p:normalViewPr>
  <p:slideViewPr>
    <p:cSldViewPr>
      <p:cViewPr varScale="1">
        <p:scale>
          <a:sx n="68" d="100"/>
          <a:sy n="68" d="100"/>
        </p:scale>
        <p:origin x="360"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10" d="100"/>
        <a:sy n="110" d="100"/>
      </p:scale>
      <p:origin x="0" y="-13050"/>
    </p:cViewPr>
  </p:sorterViewPr>
  <p:notesViewPr>
    <p:cSldViewPr>
      <p:cViewPr varScale="1">
        <p:scale>
          <a:sx n="73" d="100"/>
          <a:sy n="73" d="100"/>
        </p:scale>
        <p:origin x="-2178" y="-108"/>
      </p:cViewPr>
      <p:guideLst>
        <p:guide orient="horz" pos="3126"/>
        <p:guide pos="214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678660-ED90-4939-B86C-E31F3C7C525A}"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GB"/>
        </a:p>
      </dgm:t>
    </dgm:pt>
    <dgm:pt modelId="{33BEAACC-B8E5-4404-846C-5DBB07640BCF}">
      <dgm:prSet phldrT="[Text]" custT="1"/>
      <dgm:spPr/>
      <dgm:t>
        <a:bodyPr/>
        <a:lstStyle/>
        <a:p>
          <a:r>
            <a:rPr lang="en-GB" sz="1050" dirty="0" smtClean="0"/>
            <a:t>PAP</a:t>
          </a:r>
          <a:endParaRPr lang="en-GB" sz="1050" dirty="0"/>
        </a:p>
      </dgm:t>
    </dgm:pt>
    <dgm:pt modelId="{793C886C-EF02-48F4-B7CA-29BE14BB97C5}" type="parTrans" cxnId="{55CE2E50-B5F1-418C-A518-234C9B552A0E}">
      <dgm:prSet/>
      <dgm:spPr/>
      <dgm:t>
        <a:bodyPr/>
        <a:lstStyle/>
        <a:p>
          <a:endParaRPr lang="en-GB"/>
        </a:p>
      </dgm:t>
    </dgm:pt>
    <dgm:pt modelId="{9ADADAC0-AA6E-4D57-9AAE-DF0AFD99FE3D}" type="sibTrans" cxnId="{55CE2E50-B5F1-418C-A518-234C9B552A0E}">
      <dgm:prSet/>
      <dgm:spPr/>
      <dgm:t>
        <a:bodyPr/>
        <a:lstStyle/>
        <a:p>
          <a:endParaRPr lang="en-GB"/>
        </a:p>
      </dgm:t>
    </dgm:pt>
    <dgm:pt modelId="{A8B3E237-338C-44A0-909E-20AF48E3B18B}">
      <dgm:prSet phldrT="[Text]" custT="1"/>
      <dgm:spPr/>
      <dgm:t>
        <a:bodyPr/>
        <a:lstStyle/>
        <a:p>
          <a:r>
            <a:rPr lang="en-GB" sz="1050" dirty="0" smtClean="0"/>
            <a:t>Student observation of teacher and children</a:t>
          </a:r>
          <a:endParaRPr lang="en-GB" sz="1050" dirty="0"/>
        </a:p>
      </dgm:t>
    </dgm:pt>
    <dgm:pt modelId="{3D07F23D-7004-448A-BFF8-DE8AF488ED18}" type="parTrans" cxnId="{34C69305-3EE6-427E-AB18-466218A7D885}">
      <dgm:prSet/>
      <dgm:spPr/>
      <dgm:t>
        <a:bodyPr/>
        <a:lstStyle/>
        <a:p>
          <a:endParaRPr lang="en-GB"/>
        </a:p>
      </dgm:t>
    </dgm:pt>
    <dgm:pt modelId="{17097677-F2A5-43D8-815A-D997112FFF9F}" type="sibTrans" cxnId="{34C69305-3EE6-427E-AB18-466218A7D885}">
      <dgm:prSet/>
      <dgm:spPr/>
      <dgm:t>
        <a:bodyPr/>
        <a:lstStyle/>
        <a:p>
          <a:endParaRPr lang="en-GB"/>
        </a:p>
      </dgm:t>
    </dgm:pt>
    <dgm:pt modelId="{D1269BA6-82FD-4D2D-94C7-4C0B053DD0BA}">
      <dgm:prSet phldrT="[Text]" custT="1"/>
      <dgm:spPr/>
      <dgm:t>
        <a:bodyPr/>
        <a:lstStyle/>
        <a:p>
          <a:r>
            <a:rPr lang="en-GB" sz="1050" dirty="0" smtClean="0"/>
            <a:t>Discussion</a:t>
          </a:r>
          <a:endParaRPr lang="en-GB" sz="1050" dirty="0"/>
        </a:p>
      </dgm:t>
    </dgm:pt>
    <dgm:pt modelId="{7517974B-5D1A-41B7-9B39-31D41998E4FA}" type="parTrans" cxnId="{71F42A28-7749-4A6B-8029-3DB05D0923A2}">
      <dgm:prSet/>
      <dgm:spPr/>
      <dgm:t>
        <a:bodyPr/>
        <a:lstStyle/>
        <a:p>
          <a:endParaRPr lang="en-GB"/>
        </a:p>
      </dgm:t>
    </dgm:pt>
    <dgm:pt modelId="{12A9D449-3FF3-4981-A35C-4B52FE24490F}" type="sibTrans" cxnId="{71F42A28-7749-4A6B-8029-3DB05D0923A2}">
      <dgm:prSet/>
      <dgm:spPr/>
      <dgm:t>
        <a:bodyPr/>
        <a:lstStyle/>
        <a:p>
          <a:endParaRPr lang="en-GB"/>
        </a:p>
      </dgm:t>
    </dgm:pt>
    <dgm:pt modelId="{CA5046A7-8AF5-4550-90BC-E2F2DBCCEC29}">
      <dgm:prSet phldrT="[Text]" custT="1"/>
      <dgm:spPr/>
      <dgm:t>
        <a:bodyPr/>
        <a:lstStyle/>
        <a:p>
          <a:r>
            <a:rPr lang="en-GB" sz="1050" dirty="0" smtClean="0"/>
            <a:t>Planning and discuss relevant PDF</a:t>
          </a:r>
          <a:endParaRPr lang="en-GB" sz="1050" dirty="0"/>
        </a:p>
      </dgm:t>
    </dgm:pt>
    <dgm:pt modelId="{8502B8A5-D532-441F-956A-C1D408559DDA}" type="parTrans" cxnId="{C6B772FB-B131-462E-86DB-987DB5CB6F2E}">
      <dgm:prSet/>
      <dgm:spPr/>
      <dgm:t>
        <a:bodyPr/>
        <a:lstStyle/>
        <a:p>
          <a:endParaRPr lang="en-GB"/>
        </a:p>
      </dgm:t>
    </dgm:pt>
    <dgm:pt modelId="{EF7E21C9-740B-405C-B629-2DCFAFFAB216}" type="sibTrans" cxnId="{C6B772FB-B131-462E-86DB-987DB5CB6F2E}">
      <dgm:prSet/>
      <dgm:spPr/>
      <dgm:t>
        <a:bodyPr/>
        <a:lstStyle/>
        <a:p>
          <a:endParaRPr lang="en-GB"/>
        </a:p>
      </dgm:t>
    </dgm:pt>
    <dgm:pt modelId="{9C680E08-6F4C-4B0A-92B3-14B96C76ACEB}">
      <dgm:prSet phldrT="[Text]" custT="1"/>
      <dgm:spPr/>
      <dgm:t>
        <a:bodyPr/>
        <a:lstStyle/>
        <a:p>
          <a:r>
            <a:rPr lang="en-GB" sz="1050" dirty="0" smtClean="0"/>
            <a:t>Teaching</a:t>
          </a:r>
          <a:endParaRPr lang="en-GB" sz="1050" dirty="0"/>
        </a:p>
      </dgm:t>
    </dgm:pt>
    <dgm:pt modelId="{646DC56D-AF41-4C68-9CFD-E4F9BB0B7E4B}" type="parTrans" cxnId="{480E8AD1-F9C5-4278-9D6E-40217EC69A85}">
      <dgm:prSet/>
      <dgm:spPr/>
      <dgm:t>
        <a:bodyPr/>
        <a:lstStyle/>
        <a:p>
          <a:endParaRPr lang="en-GB"/>
        </a:p>
      </dgm:t>
    </dgm:pt>
    <dgm:pt modelId="{4431D755-5782-480A-A58D-40E19AFF655E}" type="sibTrans" cxnId="{480E8AD1-F9C5-4278-9D6E-40217EC69A85}">
      <dgm:prSet/>
      <dgm:spPr/>
      <dgm:t>
        <a:bodyPr/>
        <a:lstStyle/>
        <a:p>
          <a:endParaRPr lang="en-GB"/>
        </a:p>
      </dgm:t>
    </dgm:pt>
    <dgm:pt modelId="{E72B01B8-0B4B-431D-996C-F5B361302829}">
      <dgm:prSet phldrT="[Text]" custT="1"/>
      <dgm:spPr/>
      <dgm:t>
        <a:bodyPr/>
        <a:lstStyle/>
        <a:p>
          <a:r>
            <a:rPr lang="en-GB" sz="1050" dirty="0" smtClean="0"/>
            <a:t>Evaluating</a:t>
          </a:r>
          <a:endParaRPr lang="en-GB" sz="1050" dirty="0"/>
        </a:p>
      </dgm:t>
    </dgm:pt>
    <dgm:pt modelId="{886D8BFA-6B2B-4C6A-92DC-E11A7118A6CB}" type="parTrans" cxnId="{61B3CC5C-5440-4C4C-A02B-F7874F5D4047}">
      <dgm:prSet/>
      <dgm:spPr/>
      <dgm:t>
        <a:bodyPr/>
        <a:lstStyle/>
        <a:p>
          <a:endParaRPr lang="en-GB"/>
        </a:p>
      </dgm:t>
    </dgm:pt>
    <dgm:pt modelId="{512DD78A-D7DA-48DE-9B8B-F399F6D8C4AC}" type="sibTrans" cxnId="{61B3CC5C-5440-4C4C-A02B-F7874F5D4047}">
      <dgm:prSet/>
      <dgm:spPr/>
      <dgm:t>
        <a:bodyPr/>
        <a:lstStyle/>
        <a:p>
          <a:endParaRPr lang="en-GB"/>
        </a:p>
      </dgm:t>
    </dgm:pt>
    <dgm:pt modelId="{9A74C1FD-7C5D-4F7C-B955-26C3B8F9B30E}">
      <dgm:prSet phldrT="[Text]" custT="1"/>
      <dgm:spPr/>
      <dgm:t>
        <a:bodyPr/>
        <a:lstStyle/>
        <a:p>
          <a:r>
            <a:rPr lang="en-GB" sz="1050" dirty="0" smtClean="0"/>
            <a:t>Feedback</a:t>
          </a:r>
          <a:endParaRPr lang="en-GB" sz="1050" dirty="0"/>
        </a:p>
      </dgm:t>
    </dgm:pt>
    <dgm:pt modelId="{6A6721C8-62CF-4EF7-9941-B773C440C894}" type="parTrans" cxnId="{297D32E6-2864-4737-9BF0-13D37712BDD4}">
      <dgm:prSet/>
      <dgm:spPr/>
      <dgm:t>
        <a:bodyPr/>
        <a:lstStyle/>
        <a:p>
          <a:endParaRPr lang="en-GB"/>
        </a:p>
      </dgm:t>
    </dgm:pt>
    <dgm:pt modelId="{63D68D34-7826-49B4-A122-E11E49EC02FC}" type="sibTrans" cxnId="{297D32E6-2864-4737-9BF0-13D37712BDD4}">
      <dgm:prSet/>
      <dgm:spPr/>
      <dgm:t>
        <a:bodyPr/>
        <a:lstStyle/>
        <a:p>
          <a:endParaRPr lang="en-GB"/>
        </a:p>
      </dgm:t>
    </dgm:pt>
    <dgm:pt modelId="{7E5AC465-B02C-4316-8C63-6F046B4FCF1F}">
      <dgm:prSet phldrT="[Text]" custT="1"/>
      <dgm:spPr/>
      <dgm:t>
        <a:bodyPr/>
        <a:lstStyle/>
        <a:p>
          <a:r>
            <a:rPr lang="en-GB" sz="1050" dirty="0" smtClean="0"/>
            <a:t>Weekly Review</a:t>
          </a:r>
          <a:endParaRPr lang="en-GB" sz="1050" dirty="0"/>
        </a:p>
      </dgm:t>
    </dgm:pt>
    <dgm:pt modelId="{A56B4550-5E2B-4DB7-B0A2-13CD6288D6E9}" type="parTrans" cxnId="{10C67215-1158-4FBC-87EA-3B7C49518546}">
      <dgm:prSet/>
      <dgm:spPr/>
      <dgm:t>
        <a:bodyPr/>
        <a:lstStyle/>
        <a:p>
          <a:endParaRPr lang="en-GB"/>
        </a:p>
      </dgm:t>
    </dgm:pt>
    <dgm:pt modelId="{E0D00D93-40F7-4EE0-8281-8B681B9E365D}" type="sibTrans" cxnId="{10C67215-1158-4FBC-87EA-3B7C49518546}">
      <dgm:prSet/>
      <dgm:spPr/>
      <dgm:t>
        <a:bodyPr/>
        <a:lstStyle/>
        <a:p>
          <a:endParaRPr lang="en-GB"/>
        </a:p>
      </dgm:t>
    </dgm:pt>
    <dgm:pt modelId="{ED68EA78-3694-4AAE-AB09-E744961E2DE8}">
      <dgm:prSet phldrT="[Text]" custT="1"/>
      <dgm:spPr/>
      <dgm:t>
        <a:bodyPr/>
        <a:lstStyle/>
        <a:p>
          <a:r>
            <a:rPr lang="en-GB" sz="1050" dirty="0" smtClean="0"/>
            <a:t>Targets</a:t>
          </a:r>
          <a:endParaRPr lang="en-GB" sz="1050" dirty="0"/>
        </a:p>
      </dgm:t>
    </dgm:pt>
    <dgm:pt modelId="{4E743428-C8CB-4D35-B3DD-4724DA4E3A14}" type="parTrans" cxnId="{F2EE334F-D7B4-41AC-A222-DD77E25F5455}">
      <dgm:prSet/>
      <dgm:spPr/>
      <dgm:t>
        <a:bodyPr/>
        <a:lstStyle/>
        <a:p>
          <a:endParaRPr lang="en-GB"/>
        </a:p>
      </dgm:t>
    </dgm:pt>
    <dgm:pt modelId="{72256336-BD1D-4E4C-996E-A0A8E407BB32}" type="sibTrans" cxnId="{F2EE334F-D7B4-41AC-A222-DD77E25F5455}">
      <dgm:prSet/>
      <dgm:spPr/>
      <dgm:t>
        <a:bodyPr/>
        <a:lstStyle/>
        <a:p>
          <a:endParaRPr lang="en-GB"/>
        </a:p>
      </dgm:t>
    </dgm:pt>
    <dgm:pt modelId="{05719116-264A-476A-8651-3A9269089E09}">
      <dgm:prSet phldrT="[Text]" custT="1"/>
      <dgm:spPr/>
      <dgm:t>
        <a:bodyPr/>
        <a:lstStyle/>
        <a:p>
          <a:r>
            <a:rPr lang="en-GB" sz="1050" dirty="0" smtClean="0"/>
            <a:t>Reflection</a:t>
          </a:r>
          <a:endParaRPr lang="en-GB" sz="1050" dirty="0"/>
        </a:p>
      </dgm:t>
    </dgm:pt>
    <dgm:pt modelId="{18AD8EEB-3105-432A-8D2A-7F3C974FEA61}" type="parTrans" cxnId="{2E702FA5-C4E2-469E-BCD5-6F7424A480E7}">
      <dgm:prSet/>
      <dgm:spPr/>
      <dgm:t>
        <a:bodyPr/>
        <a:lstStyle/>
        <a:p>
          <a:endParaRPr lang="en-GB"/>
        </a:p>
      </dgm:t>
    </dgm:pt>
    <dgm:pt modelId="{C6C55642-6FBA-4E65-B712-DDA6F7CDED25}" type="sibTrans" cxnId="{2E702FA5-C4E2-469E-BCD5-6F7424A480E7}">
      <dgm:prSet/>
      <dgm:spPr/>
      <dgm:t>
        <a:bodyPr/>
        <a:lstStyle/>
        <a:p>
          <a:endParaRPr lang="en-GB"/>
        </a:p>
      </dgm:t>
    </dgm:pt>
    <dgm:pt modelId="{1C1883F5-9236-42E2-8F00-69C9589E838F}">
      <dgm:prSet phldrT="[Text]" custT="1"/>
      <dgm:spPr/>
      <dgm:t>
        <a:bodyPr/>
        <a:lstStyle/>
        <a:p>
          <a:r>
            <a:rPr lang="en-GB" sz="1050" dirty="0" smtClean="0"/>
            <a:t>Observe student teacher</a:t>
          </a:r>
          <a:endParaRPr lang="en-GB" sz="1050" dirty="0"/>
        </a:p>
      </dgm:t>
    </dgm:pt>
    <dgm:pt modelId="{CC3FE284-D3D4-42B6-901A-CAA1D9BFBC92}" type="parTrans" cxnId="{8351AF92-480E-4EDA-AE2E-39C995B42C94}">
      <dgm:prSet/>
      <dgm:spPr/>
      <dgm:t>
        <a:bodyPr/>
        <a:lstStyle/>
        <a:p>
          <a:endParaRPr lang="en-GB"/>
        </a:p>
      </dgm:t>
    </dgm:pt>
    <dgm:pt modelId="{D39648FB-919B-4304-8859-1E816A830B1C}" type="sibTrans" cxnId="{8351AF92-480E-4EDA-AE2E-39C995B42C94}">
      <dgm:prSet/>
      <dgm:spPr/>
      <dgm:t>
        <a:bodyPr/>
        <a:lstStyle/>
        <a:p>
          <a:endParaRPr lang="en-GB"/>
        </a:p>
      </dgm:t>
    </dgm:pt>
    <dgm:pt modelId="{8B1C3D9C-3884-48D1-9CDD-52CF792E00A2}" type="pres">
      <dgm:prSet presAssocID="{3C678660-ED90-4939-B86C-E31F3C7C525A}" presName="cycle" presStyleCnt="0">
        <dgm:presLayoutVars>
          <dgm:dir/>
          <dgm:resizeHandles val="exact"/>
        </dgm:presLayoutVars>
      </dgm:prSet>
      <dgm:spPr/>
      <dgm:t>
        <a:bodyPr/>
        <a:lstStyle/>
        <a:p>
          <a:endParaRPr lang="en-GB"/>
        </a:p>
      </dgm:t>
    </dgm:pt>
    <dgm:pt modelId="{A5F2A4BD-E9BD-40CB-A244-7C66FEA7D7A7}" type="pres">
      <dgm:prSet presAssocID="{33BEAACC-B8E5-4404-846C-5DBB07640BCF}" presName="dummy" presStyleCnt="0"/>
      <dgm:spPr/>
    </dgm:pt>
    <dgm:pt modelId="{F993DEF7-CC44-4F64-A257-D060375E10AD}" type="pres">
      <dgm:prSet presAssocID="{33BEAACC-B8E5-4404-846C-5DBB07640BCF}" presName="node" presStyleLbl="revTx" presStyleIdx="0" presStyleCnt="11">
        <dgm:presLayoutVars>
          <dgm:bulletEnabled val="1"/>
        </dgm:presLayoutVars>
      </dgm:prSet>
      <dgm:spPr/>
      <dgm:t>
        <a:bodyPr/>
        <a:lstStyle/>
        <a:p>
          <a:endParaRPr lang="en-GB"/>
        </a:p>
      </dgm:t>
    </dgm:pt>
    <dgm:pt modelId="{CEB5DE4A-CDF2-428C-B17A-666C18482EC7}" type="pres">
      <dgm:prSet presAssocID="{9ADADAC0-AA6E-4D57-9AAE-DF0AFD99FE3D}" presName="sibTrans" presStyleLbl="node1" presStyleIdx="0" presStyleCnt="11"/>
      <dgm:spPr/>
      <dgm:t>
        <a:bodyPr/>
        <a:lstStyle/>
        <a:p>
          <a:endParaRPr lang="en-GB"/>
        </a:p>
      </dgm:t>
    </dgm:pt>
    <dgm:pt modelId="{5510FF1B-1CBC-486E-94D8-B3641F44D504}" type="pres">
      <dgm:prSet presAssocID="{A8B3E237-338C-44A0-909E-20AF48E3B18B}" presName="dummy" presStyleCnt="0"/>
      <dgm:spPr/>
    </dgm:pt>
    <dgm:pt modelId="{2882F1F4-1F59-4429-B203-904003951575}" type="pres">
      <dgm:prSet presAssocID="{A8B3E237-338C-44A0-909E-20AF48E3B18B}" presName="node" presStyleLbl="revTx" presStyleIdx="1" presStyleCnt="11" custScaleX="198461">
        <dgm:presLayoutVars>
          <dgm:bulletEnabled val="1"/>
        </dgm:presLayoutVars>
      </dgm:prSet>
      <dgm:spPr/>
      <dgm:t>
        <a:bodyPr/>
        <a:lstStyle/>
        <a:p>
          <a:endParaRPr lang="en-GB"/>
        </a:p>
      </dgm:t>
    </dgm:pt>
    <dgm:pt modelId="{C0D3F67A-07A5-448B-9A25-6FB1D48689EB}" type="pres">
      <dgm:prSet presAssocID="{17097677-F2A5-43D8-815A-D997112FFF9F}" presName="sibTrans" presStyleLbl="node1" presStyleIdx="1" presStyleCnt="11"/>
      <dgm:spPr/>
      <dgm:t>
        <a:bodyPr/>
        <a:lstStyle/>
        <a:p>
          <a:endParaRPr lang="en-GB"/>
        </a:p>
      </dgm:t>
    </dgm:pt>
    <dgm:pt modelId="{382FD6C5-8AC1-49C4-B218-5B42CA1D8576}" type="pres">
      <dgm:prSet presAssocID="{D1269BA6-82FD-4D2D-94C7-4C0B053DD0BA}" presName="dummy" presStyleCnt="0"/>
      <dgm:spPr/>
    </dgm:pt>
    <dgm:pt modelId="{A2D217A5-7789-4568-AE85-B19E1D0815D0}" type="pres">
      <dgm:prSet presAssocID="{D1269BA6-82FD-4D2D-94C7-4C0B053DD0BA}" presName="node" presStyleLbl="revTx" presStyleIdx="2" presStyleCnt="11">
        <dgm:presLayoutVars>
          <dgm:bulletEnabled val="1"/>
        </dgm:presLayoutVars>
      </dgm:prSet>
      <dgm:spPr/>
      <dgm:t>
        <a:bodyPr/>
        <a:lstStyle/>
        <a:p>
          <a:endParaRPr lang="en-GB"/>
        </a:p>
      </dgm:t>
    </dgm:pt>
    <dgm:pt modelId="{A3D70D97-B6BF-4E3D-B0AF-223FCF7769F6}" type="pres">
      <dgm:prSet presAssocID="{12A9D449-3FF3-4981-A35C-4B52FE24490F}" presName="sibTrans" presStyleLbl="node1" presStyleIdx="2" presStyleCnt="11"/>
      <dgm:spPr/>
      <dgm:t>
        <a:bodyPr/>
        <a:lstStyle/>
        <a:p>
          <a:endParaRPr lang="en-GB"/>
        </a:p>
      </dgm:t>
    </dgm:pt>
    <dgm:pt modelId="{64083E38-5709-4EAC-A180-5587BB86523B}" type="pres">
      <dgm:prSet presAssocID="{CA5046A7-8AF5-4550-90BC-E2F2DBCCEC29}" presName="dummy" presStyleCnt="0"/>
      <dgm:spPr/>
    </dgm:pt>
    <dgm:pt modelId="{CF02CCFB-166A-462C-9332-F5DB0602FCF8}" type="pres">
      <dgm:prSet presAssocID="{CA5046A7-8AF5-4550-90BC-E2F2DBCCEC29}" presName="node" presStyleLbl="revTx" presStyleIdx="3" presStyleCnt="11">
        <dgm:presLayoutVars>
          <dgm:bulletEnabled val="1"/>
        </dgm:presLayoutVars>
      </dgm:prSet>
      <dgm:spPr/>
      <dgm:t>
        <a:bodyPr/>
        <a:lstStyle/>
        <a:p>
          <a:endParaRPr lang="en-GB"/>
        </a:p>
      </dgm:t>
    </dgm:pt>
    <dgm:pt modelId="{C0E2227F-E1D3-47A5-803A-5DB00674A3A2}" type="pres">
      <dgm:prSet presAssocID="{EF7E21C9-740B-405C-B629-2DCFAFFAB216}" presName="sibTrans" presStyleLbl="node1" presStyleIdx="3" presStyleCnt="11"/>
      <dgm:spPr/>
      <dgm:t>
        <a:bodyPr/>
        <a:lstStyle/>
        <a:p>
          <a:endParaRPr lang="en-GB"/>
        </a:p>
      </dgm:t>
    </dgm:pt>
    <dgm:pt modelId="{52453779-A7E5-4FDA-8E68-29E456404612}" type="pres">
      <dgm:prSet presAssocID="{9C680E08-6F4C-4B0A-92B3-14B96C76ACEB}" presName="dummy" presStyleCnt="0"/>
      <dgm:spPr/>
    </dgm:pt>
    <dgm:pt modelId="{623FE4DF-E949-4E05-B62A-E7EA9D69AFDD}" type="pres">
      <dgm:prSet presAssocID="{9C680E08-6F4C-4B0A-92B3-14B96C76ACEB}" presName="node" presStyleLbl="revTx" presStyleIdx="4" presStyleCnt="11">
        <dgm:presLayoutVars>
          <dgm:bulletEnabled val="1"/>
        </dgm:presLayoutVars>
      </dgm:prSet>
      <dgm:spPr/>
      <dgm:t>
        <a:bodyPr/>
        <a:lstStyle/>
        <a:p>
          <a:endParaRPr lang="en-GB"/>
        </a:p>
      </dgm:t>
    </dgm:pt>
    <dgm:pt modelId="{C1F11354-DBFB-48FF-81B5-ECA71EE8FA89}" type="pres">
      <dgm:prSet presAssocID="{4431D755-5782-480A-A58D-40E19AFF655E}" presName="sibTrans" presStyleLbl="node1" presStyleIdx="4" presStyleCnt="11"/>
      <dgm:spPr/>
      <dgm:t>
        <a:bodyPr/>
        <a:lstStyle/>
        <a:p>
          <a:endParaRPr lang="en-GB"/>
        </a:p>
      </dgm:t>
    </dgm:pt>
    <dgm:pt modelId="{99FA32FB-CA6A-41BD-B084-1D85D5F30587}" type="pres">
      <dgm:prSet presAssocID="{E72B01B8-0B4B-431D-996C-F5B361302829}" presName="dummy" presStyleCnt="0"/>
      <dgm:spPr/>
    </dgm:pt>
    <dgm:pt modelId="{123A1657-A289-4036-A37C-25B825DDC65B}" type="pres">
      <dgm:prSet presAssocID="{E72B01B8-0B4B-431D-996C-F5B361302829}" presName="node" presStyleLbl="revTx" presStyleIdx="5" presStyleCnt="11">
        <dgm:presLayoutVars>
          <dgm:bulletEnabled val="1"/>
        </dgm:presLayoutVars>
      </dgm:prSet>
      <dgm:spPr/>
      <dgm:t>
        <a:bodyPr/>
        <a:lstStyle/>
        <a:p>
          <a:endParaRPr lang="en-GB"/>
        </a:p>
      </dgm:t>
    </dgm:pt>
    <dgm:pt modelId="{7B2B0784-6F83-4784-9694-65DD453C18E9}" type="pres">
      <dgm:prSet presAssocID="{512DD78A-D7DA-48DE-9B8B-F399F6D8C4AC}" presName="sibTrans" presStyleLbl="node1" presStyleIdx="5" presStyleCnt="11"/>
      <dgm:spPr/>
      <dgm:t>
        <a:bodyPr/>
        <a:lstStyle/>
        <a:p>
          <a:endParaRPr lang="en-GB"/>
        </a:p>
      </dgm:t>
    </dgm:pt>
    <dgm:pt modelId="{DDC01B95-2CE8-4DBF-9C9B-AE43E1A90F26}" type="pres">
      <dgm:prSet presAssocID="{1C1883F5-9236-42E2-8F00-69C9589E838F}" presName="dummy" presStyleCnt="0"/>
      <dgm:spPr/>
    </dgm:pt>
    <dgm:pt modelId="{4DD9D533-C36B-4B3F-B92D-3F911DB47333}" type="pres">
      <dgm:prSet presAssocID="{1C1883F5-9236-42E2-8F00-69C9589E838F}" presName="node" presStyleLbl="revTx" presStyleIdx="6" presStyleCnt="11">
        <dgm:presLayoutVars>
          <dgm:bulletEnabled val="1"/>
        </dgm:presLayoutVars>
      </dgm:prSet>
      <dgm:spPr/>
      <dgm:t>
        <a:bodyPr/>
        <a:lstStyle/>
        <a:p>
          <a:endParaRPr lang="en-GB"/>
        </a:p>
      </dgm:t>
    </dgm:pt>
    <dgm:pt modelId="{8E8D94EB-BFED-40E7-9391-2E97B5A86E4A}" type="pres">
      <dgm:prSet presAssocID="{D39648FB-919B-4304-8859-1E816A830B1C}" presName="sibTrans" presStyleLbl="node1" presStyleIdx="6" presStyleCnt="11"/>
      <dgm:spPr/>
      <dgm:t>
        <a:bodyPr/>
        <a:lstStyle/>
        <a:p>
          <a:endParaRPr lang="en-GB"/>
        </a:p>
      </dgm:t>
    </dgm:pt>
    <dgm:pt modelId="{37310973-25B0-4E43-B13B-31B4E4B03B1F}" type="pres">
      <dgm:prSet presAssocID="{9A74C1FD-7C5D-4F7C-B955-26C3B8F9B30E}" presName="dummy" presStyleCnt="0"/>
      <dgm:spPr/>
    </dgm:pt>
    <dgm:pt modelId="{9F85D959-B1CC-49A1-836B-7237E5A32FEA}" type="pres">
      <dgm:prSet presAssocID="{9A74C1FD-7C5D-4F7C-B955-26C3B8F9B30E}" presName="node" presStyleLbl="revTx" presStyleIdx="7" presStyleCnt="11">
        <dgm:presLayoutVars>
          <dgm:bulletEnabled val="1"/>
        </dgm:presLayoutVars>
      </dgm:prSet>
      <dgm:spPr/>
      <dgm:t>
        <a:bodyPr/>
        <a:lstStyle/>
        <a:p>
          <a:endParaRPr lang="en-GB"/>
        </a:p>
      </dgm:t>
    </dgm:pt>
    <dgm:pt modelId="{51744CD3-3457-47E9-A8DF-D30016C710DF}" type="pres">
      <dgm:prSet presAssocID="{63D68D34-7826-49B4-A122-E11E49EC02FC}" presName="sibTrans" presStyleLbl="node1" presStyleIdx="7" presStyleCnt="11"/>
      <dgm:spPr/>
      <dgm:t>
        <a:bodyPr/>
        <a:lstStyle/>
        <a:p>
          <a:endParaRPr lang="en-GB"/>
        </a:p>
      </dgm:t>
    </dgm:pt>
    <dgm:pt modelId="{299D5EEF-25EE-44E3-BFBE-F323EE6C67B9}" type="pres">
      <dgm:prSet presAssocID="{7E5AC465-B02C-4316-8C63-6F046B4FCF1F}" presName="dummy" presStyleCnt="0"/>
      <dgm:spPr/>
    </dgm:pt>
    <dgm:pt modelId="{95428F2E-920C-40E5-80A3-4A93635C3E8A}" type="pres">
      <dgm:prSet presAssocID="{7E5AC465-B02C-4316-8C63-6F046B4FCF1F}" presName="node" presStyleLbl="revTx" presStyleIdx="8" presStyleCnt="11">
        <dgm:presLayoutVars>
          <dgm:bulletEnabled val="1"/>
        </dgm:presLayoutVars>
      </dgm:prSet>
      <dgm:spPr/>
      <dgm:t>
        <a:bodyPr/>
        <a:lstStyle/>
        <a:p>
          <a:endParaRPr lang="en-GB"/>
        </a:p>
      </dgm:t>
    </dgm:pt>
    <dgm:pt modelId="{15F6C45D-A5A0-40E3-BC84-CB0660A339DB}" type="pres">
      <dgm:prSet presAssocID="{E0D00D93-40F7-4EE0-8281-8B681B9E365D}" presName="sibTrans" presStyleLbl="node1" presStyleIdx="8" presStyleCnt="11"/>
      <dgm:spPr/>
      <dgm:t>
        <a:bodyPr/>
        <a:lstStyle/>
        <a:p>
          <a:endParaRPr lang="en-GB"/>
        </a:p>
      </dgm:t>
    </dgm:pt>
    <dgm:pt modelId="{D8FD0C3E-2460-4913-A537-922B97E4F65E}" type="pres">
      <dgm:prSet presAssocID="{ED68EA78-3694-4AAE-AB09-E744961E2DE8}" presName="dummy" presStyleCnt="0"/>
      <dgm:spPr/>
    </dgm:pt>
    <dgm:pt modelId="{122127B3-7D23-4369-9C7E-6507B15C9126}" type="pres">
      <dgm:prSet presAssocID="{ED68EA78-3694-4AAE-AB09-E744961E2DE8}" presName="node" presStyleLbl="revTx" presStyleIdx="9" presStyleCnt="11">
        <dgm:presLayoutVars>
          <dgm:bulletEnabled val="1"/>
        </dgm:presLayoutVars>
      </dgm:prSet>
      <dgm:spPr/>
      <dgm:t>
        <a:bodyPr/>
        <a:lstStyle/>
        <a:p>
          <a:endParaRPr lang="en-GB"/>
        </a:p>
      </dgm:t>
    </dgm:pt>
    <dgm:pt modelId="{6435732E-2F25-458C-8BAA-F43DE928CCB9}" type="pres">
      <dgm:prSet presAssocID="{72256336-BD1D-4E4C-996E-A0A8E407BB32}" presName="sibTrans" presStyleLbl="node1" presStyleIdx="9" presStyleCnt="11"/>
      <dgm:spPr/>
      <dgm:t>
        <a:bodyPr/>
        <a:lstStyle/>
        <a:p>
          <a:endParaRPr lang="en-GB"/>
        </a:p>
      </dgm:t>
    </dgm:pt>
    <dgm:pt modelId="{5FFD1224-6866-4463-98D0-A0CF335721F7}" type="pres">
      <dgm:prSet presAssocID="{05719116-264A-476A-8651-3A9269089E09}" presName="dummy" presStyleCnt="0"/>
      <dgm:spPr/>
    </dgm:pt>
    <dgm:pt modelId="{B81E2CA0-40FE-4FEA-90A9-9098ED4F4192}" type="pres">
      <dgm:prSet presAssocID="{05719116-264A-476A-8651-3A9269089E09}" presName="node" presStyleLbl="revTx" presStyleIdx="10" presStyleCnt="11">
        <dgm:presLayoutVars>
          <dgm:bulletEnabled val="1"/>
        </dgm:presLayoutVars>
      </dgm:prSet>
      <dgm:spPr/>
      <dgm:t>
        <a:bodyPr/>
        <a:lstStyle/>
        <a:p>
          <a:endParaRPr lang="en-GB"/>
        </a:p>
      </dgm:t>
    </dgm:pt>
    <dgm:pt modelId="{439B5B35-2E71-4E71-A54F-B2AD20E03642}" type="pres">
      <dgm:prSet presAssocID="{C6C55642-6FBA-4E65-B712-DDA6F7CDED25}" presName="sibTrans" presStyleLbl="node1" presStyleIdx="10" presStyleCnt="11"/>
      <dgm:spPr/>
      <dgm:t>
        <a:bodyPr/>
        <a:lstStyle/>
        <a:p>
          <a:endParaRPr lang="en-GB"/>
        </a:p>
      </dgm:t>
    </dgm:pt>
  </dgm:ptLst>
  <dgm:cxnLst>
    <dgm:cxn modelId="{CE4D034A-82FF-4C1A-B2F0-C35F2F8C05BE}" type="presOf" srcId="{3C678660-ED90-4939-B86C-E31F3C7C525A}" destId="{8B1C3D9C-3884-48D1-9CDD-52CF792E00A2}" srcOrd="0" destOrd="0" presId="urn:microsoft.com/office/officeart/2005/8/layout/cycle1"/>
    <dgm:cxn modelId="{092FE46C-2731-4701-A03B-72FCCD87F992}" type="presOf" srcId="{9A74C1FD-7C5D-4F7C-B955-26C3B8F9B30E}" destId="{9F85D959-B1CC-49A1-836B-7237E5A32FEA}" srcOrd="0" destOrd="0" presId="urn:microsoft.com/office/officeart/2005/8/layout/cycle1"/>
    <dgm:cxn modelId="{1059ADFF-CC7A-4BF9-AD6D-3B554C0358C4}" type="presOf" srcId="{ED68EA78-3694-4AAE-AB09-E744961E2DE8}" destId="{122127B3-7D23-4369-9C7E-6507B15C9126}" srcOrd="0" destOrd="0" presId="urn:microsoft.com/office/officeart/2005/8/layout/cycle1"/>
    <dgm:cxn modelId="{29DEE031-74DC-4B8F-B73E-09D0CB7B9171}" type="presOf" srcId="{05719116-264A-476A-8651-3A9269089E09}" destId="{B81E2CA0-40FE-4FEA-90A9-9098ED4F4192}" srcOrd="0" destOrd="0" presId="urn:microsoft.com/office/officeart/2005/8/layout/cycle1"/>
    <dgm:cxn modelId="{1C62DC48-5A50-4CA7-B1A7-E0C4AE5233B8}" type="presOf" srcId="{17097677-F2A5-43D8-815A-D997112FFF9F}" destId="{C0D3F67A-07A5-448B-9A25-6FB1D48689EB}" srcOrd="0" destOrd="0" presId="urn:microsoft.com/office/officeart/2005/8/layout/cycle1"/>
    <dgm:cxn modelId="{94372AE6-5A1C-4CD6-8598-E81C6B8B94F3}" type="presOf" srcId="{E72B01B8-0B4B-431D-996C-F5B361302829}" destId="{123A1657-A289-4036-A37C-25B825DDC65B}" srcOrd="0" destOrd="0" presId="urn:microsoft.com/office/officeart/2005/8/layout/cycle1"/>
    <dgm:cxn modelId="{88096AFC-2CC5-4FD7-A8D3-7153C3D57C88}" type="presOf" srcId="{1C1883F5-9236-42E2-8F00-69C9589E838F}" destId="{4DD9D533-C36B-4B3F-B92D-3F911DB47333}" srcOrd="0" destOrd="0" presId="urn:microsoft.com/office/officeart/2005/8/layout/cycle1"/>
    <dgm:cxn modelId="{8351AF92-480E-4EDA-AE2E-39C995B42C94}" srcId="{3C678660-ED90-4939-B86C-E31F3C7C525A}" destId="{1C1883F5-9236-42E2-8F00-69C9589E838F}" srcOrd="6" destOrd="0" parTransId="{CC3FE284-D3D4-42B6-901A-CAA1D9BFBC92}" sibTransId="{D39648FB-919B-4304-8859-1E816A830B1C}"/>
    <dgm:cxn modelId="{ED60EDE7-1818-4905-83A7-00F0D7875B3C}" type="presOf" srcId="{C6C55642-6FBA-4E65-B712-DDA6F7CDED25}" destId="{439B5B35-2E71-4E71-A54F-B2AD20E03642}" srcOrd="0" destOrd="0" presId="urn:microsoft.com/office/officeart/2005/8/layout/cycle1"/>
    <dgm:cxn modelId="{3B73239A-0226-4210-A14A-1DE249C5064B}" type="presOf" srcId="{9ADADAC0-AA6E-4D57-9AAE-DF0AFD99FE3D}" destId="{CEB5DE4A-CDF2-428C-B17A-666C18482EC7}" srcOrd="0" destOrd="0" presId="urn:microsoft.com/office/officeart/2005/8/layout/cycle1"/>
    <dgm:cxn modelId="{2E702FA5-C4E2-469E-BCD5-6F7424A480E7}" srcId="{3C678660-ED90-4939-B86C-E31F3C7C525A}" destId="{05719116-264A-476A-8651-3A9269089E09}" srcOrd="10" destOrd="0" parTransId="{18AD8EEB-3105-432A-8D2A-7F3C974FEA61}" sibTransId="{C6C55642-6FBA-4E65-B712-DDA6F7CDED25}"/>
    <dgm:cxn modelId="{34C69305-3EE6-427E-AB18-466218A7D885}" srcId="{3C678660-ED90-4939-B86C-E31F3C7C525A}" destId="{A8B3E237-338C-44A0-909E-20AF48E3B18B}" srcOrd="1" destOrd="0" parTransId="{3D07F23D-7004-448A-BFF8-DE8AF488ED18}" sibTransId="{17097677-F2A5-43D8-815A-D997112FFF9F}"/>
    <dgm:cxn modelId="{297D32E6-2864-4737-9BF0-13D37712BDD4}" srcId="{3C678660-ED90-4939-B86C-E31F3C7C525A}" destId="{9A74C1FD-7C5D-4F7C-B955-26C3B8F9B30E}" srcOrd="7" destOrd="0" parTransId="{6A6721C8-62CF-4EF7-9941-B773C440C894}" sibTransId="{63D68D34-7826-49B4-A122-E11E49EC02FC}"/>
    <dgm:cxn modelId="{432F68E8-A567-43A5-9110-1B217C25DF8A}" type="presOf" srcId="{E0D00D93-40F7-4EE0-8281-8B681B9E365D}" destId="{15F6C45D-A5A0-40E3-BC84-CB0660A339DB}" srcOrd="0" destOrd="0" presId="urn:microsoft.com/office/officeart/2005/8/layout/cycle1"/>
    <dgm:cxn modelId="{C6B772FB-B131-462E-86DB-987DB5CB6F2E}" srcId="{3C678660-ED90-4939-B86C-E31F3C7C525A}" destId="{CA5046A7-8AF5-4550-90BC-E2F2DBCCEC29}" srcOrd="3" destOrd="0" parTransId="{8502B8A5-D532-441F-956A-C1D408559DDA}" sibTransId="{EF7E21C9-740B-405C-B629-2DCFAFFAB216}"/>
    <dgm:cxn modelId="{33D25430-C09D-41F2-9BB5-DF3C4C3A6918}" type="presOf" srcId="{9C680E08-6F4C-4B0A-92B3-14B96C76ACEB}" destId="{623FE4DF-E949-4E05-B62A-E7EA9D69AFDD}" srcOrd="0" destOrd="0" presId="urn:microsoft.com/office/officeart/2005/8/layout/cycle1"/>
    <dgm:cxn modelId="{480E8AD1-F9C5-4278-9D6E-40217EC69A85}" srcId="{3C678660-ED90-4939-B86C-E31F3C7C525A}" destId="{9C680E08-6F4C-4B0A-92B3-14B96C76ACEB}" srcOrd="4" destOrd="0" parTransId="{646DC56D-AF41-4C68-9CFD-E4F9BB0B7E4B}" sibTransId="{4431D755-5782-480A-A58D-40E19AFF655E}"/>
    <dgm:cxn modelId="{92E71858-903A-47DA-BFA5-C11A267FA1F0}" type="presOf" srcId="{A8B3E237-338C-44A0-909E-20AF48E3B18B}" destId="{2882F1F4-1F59-4429-B203-904003951575}" srcOrd="0" destOrd="0" presId="urn:microsoft.com/office/officeart/2005/8/layout/cycle1"/>
    <dgm:cxn modelId="{7F76608A-D372-45F4-80B8-E0D37EE83109}" type="presOf" srcId="{7E5AC465-B02C-4316-8C63-6F046B4FCF1F}" destId="{95428F2E-920C-40E5-80A3-4A93635C3E8A}" srcOrd="0" destOrd="0" presId="urn:microsoft.com/office/officeart/2005/8/layout/cycle1"/>
    <dgm:cxn modelId="{1E6EFA47-843A-432B-B7EE-BB4A37141579}" type="presOf" srcId="{72256336-BD1D-4E4C-996E-A0A8E407BB32}" destId="{6435732E-2F25-458C-8BAA-F43DE928CCB9}" srcOrd="0" destOrd="0" presId="urn:microsoft.com/office/officeart/2005/8/layout/cycle1"/>
    <dgm:cxn modelId="{402E412E-1549-4BB2-952F-64DCECAF85D3}" type="presOf" srcId="{12A9D449-3FF3-4981-A35C-4B52FE24490F}" destId="{A3D70D97-B6BF-4E3D-B0AF-223FCF7769F6}" srcOrd="0" destOrd="0" presId="urn:microsoft.com/office/officeart/2005/8/layout/cycle1"/>
    <dgm:cxn modelId="{854E9682-82D9-4C34-ABAC-88636C7E4F0E}" type="presOf" srcId="{D39648FB-919B-4304-8859-1E816A830B1C}" destId="{8E8D94EB-BFED-40E7-9391-2E97B5A86E4A}" srcOrd="0" destOrd="0" presId="urn:microsoft.com/office/officeart/2005/8/layout/cycle1"/>
    <dgm:cxn modelId="{4A650582-4A22-4EA8-8072-66B35EC40E27}" type="presOf" srcId="{33BEAACC-B8E5-4404-846C-5DBB07640BCF}" destId="{F993DEF7-CC44-4F64-A257-D060375E10AD}" srcOrd="0" destOrd="0" presId="urn:microsoft.com/office/officeart/2005/8/layout/cycle1"/>
    <dgm:cxn modelId="{B08508A8-48EA-4890-816D-FE167A6557E2}" type="presOf" srcId="{CA5046A7-8AF5-4550-90BC-E2F2DBCCEC29}" destId="{CF02CCFB-166A-462C-9332-F5DB0602FCF8}" srcOrd="0" destOrd="0" presId="urn:microsoft.com/office/officeart/2005/8/layout/cycle1"/>
    <dgm:cxn modelId="{193A53B4-4532-4EA1-8B31-A4888F413F43}" type="presOf" srcId="{512DD78A-D7DA-48DE-9B8B-F399F6D8C4AC}" destId="{7B2B0784-6F83-4784-9694-65DD453C18E9}" srcOrd="0" destOrd="0" presId="urn:microsoft.com/office/officeart/2005/8/layout/cycle1"/>
    <dgm:cxn modelId="{10C67215-1158-4FBC-87EA-3B7C49518546}" srcId="{3C678660-ED90-4939-B86C-E31F3C7C525A}" destId="{7E5AC465-B02C-4316-8C63-6F046B4FCF1F}" srcOrd="8" destOrd="0" parTransId="{A56B4550-5E2B-4DB7-B0A2-13CD6288D6E9}" sibTransId="{E0D00D93-40F7-4EE0-8281-8B681B9E365D}"/>
    <dgm:cxn modelId="{61B3CC5C-5440-4C4C-A02B-F7874F5D4047}" srcId="{3C678660-ED90-4939-B86C-E31F3C7C525A}" destId="{E72B01B8-0B4B-431D-996C-F5B361302829}" srcOrd="5" destOrd="0" parTransId="{886D8BFA-6B2B-4C6A-92DC-E11A7118A6CB}" sibTransId="{512DD78A-D7DA-48DE-9B8B-F399F6D8C4AC}"/>
    <dgm:cxn modelId="{55CE2E50-B5F1-418C-A518-234C9B552A0E}" srcId="{3C678660-ED90-4939-B86C-E31F3C7C525A}" destId="{33BEAACC-B8E5-4404-846C-5DBB07640BCF}" srcOrd="0" destOrd="0" parTransId="{793C886C-EF02-48F4-B7CA-29BE14BB97C5}" sibTransId="{9ADADAC0-AA6E-4D57-9AAE-DF0AFD99FE3D}"/>
    <dgm:cxn modelId="{006363CD-7019-4513-AF45-5162C4A7F7E6}" type="presOf" srcId="{4431D755-5782-480A-A58D-40E19AFF655E}" destId="{C1F11354-DBFB-48FF-81B5-ECA71EE8FA89}" srcOrd="0" destOrd="0" presId="urn:microsoft.com/office/officeart/2005/8/layout/cycle1"/>
    <dgm:cxn modelId="{49D7CA76-4574-4E04-877C-A89EF3E16647}" type="presOf" srcId="{EF7E21C9-740B-405C-B629-2DCFAFFAB216}" destId="{C0E2227F-E1D3-47A5-803A-5DB00674A3A2}" srcOrd="0" destOrd="0" presId="urn:microsoft.com/office/officeart/2005/8/layout/cycle1"/>
    <dgm:cxn modelId="{71F42A28-7749-4A6B-8029-3DB05D0923A2}" srcId="{3C678660-ED90-4939-B86C-E31F3C7C525A}" destId="{D1269BA6-82FD-4D2D-94C7-4C0B053DD0BA}" srcOrd="2" destOrd="0" parTransId="{7517974B-5D1A-41B7-9B39-31D41998E4FA}" sibTransId="{12A9D449-3FF3-4981-A35C-4B52FE24490F}"/>
    <dgm:cxn modelId="{E45C6269-C1A3-403D-AD74-EB9EDEF6BFE8}" type="presOf" srcId="{63D68D34-7826-49B4-A122-E11E49EC02FC}" destId="{51744CD3-3457-47E9-A8DF-D30016C710DF}" srcOrd="0" destOrd="0" presId="urn:microsoft.com/office/officeart/2005/8/layout/cycle1"/>
    <dgm:cxn modelId="{F2EE334F-D7B4-41AC-A222-DD77E25F5455}" srcId="{3C678660-ED90-4939-B86C-E31F3C7C525A}" destId="{ED68EA78-3694-4AAE-AB09-E744961E2DE8}" srcOrd="9" destOrd="0" parTransId="{4E743428-C8CB-4D35-B3DD-4724DA4E3A14}" sibTransId="{72256336-BD1D-4E4C-996E-A0A8E407BB32}"/>
    <dgm:cxn modelId="{3A736BF0-9CAC-4BB4-B01B-A0CCDC6E573D}" type="presOf" srcId="{D1269BA6-82FD-4D2D-94C7-4C0B053DD0BA}" destId="{A2D217A5-7789-4568-AE85-B19E1D0815D0}" srcOrd="0" destOrd="0" presId="urn:microsoft.com/office/officeart/2005/8/layout/cycle1"/>
    <dgm:cxn modelId="{BF1F8201-18C6-4258-9FD0-1CAD9676F4C5}" type="presParOf" srcId="{8B1C3D9C-3884-48D1-9CDD-52CF792E00A2}" destId="{A5F2A4BD-E9BD-40CB-A244-7C66FEA7D7A7}" srcOrd="0" destOrd="0" presId="urn:microsoft.com/office/officeart/2005/8/layout/cycle1"/>
    <dgm:cxn modelId="{F9D052C7-A0CA-40DE-8F85-C954AE0C840C}" type="presParOf" srcId="{8B1C3D9C-3884-48D1-9CDD-52CF792E00A2}" destId="{F993DEF7-CC44-4F64-A257-D060375E10AD}" srcOrd="1" destOrd="0" presId="urn:microsoft.com/office/officeart/2005/8/layout/cycle1"/>
    <dgm:cxn modelId="{296A6F27-B94A-4C30-9303-B19AE1F6DB2E}" type="presParOf" srcId="{8B1C3D9C-3884-48D1-9CDD-52CF792E00A2}" destId="{CEB5DE4A-CDF2-428C-B17A-666C18482EC7}" srcOrd="2" destOrd="0" presId="urn:microsoft.com/office/officeart/2005/8/layout/cycle1"/>
    <dgm:cxn modelId="{703CB0DF-800A-4E65-A47A-5DB9A0D29AB0}" type="presParOf" srcId="{8B1C3D9C-3884-48D1-9CDD-52CF792E00A2}" destId="{5510FF1B-1CBC-486E-94D8-B3641F44D504}" srcOrd="3" destOrd="0" presId="urn:microsoft.com/office/officeart/2005/8/layout/cycle1"/>
    <dgm:cxn modelId="{C4F11B98-0936-4CDF-B76F-A2590B9DCE1F}" type="presParOf" srcId="{8B1C3D9C-3884-48D1-9CDD-52CF792E00A2}" destId="{2882F1F4-1F59-4429-B203-904003951575}" srcOrd="4" destOrd="0" presId="urn:microsoft.com/office/officeart/2005/8/layout/cycle1"/>
    <dgm:cxn modelId="{259F27D6-A21C-4DCE-9BB2-AAD2B319E778}" type="presParOf" srcId="{8B1C3D9C-3884-48D1-9CDD-52CF792E00A2}" destId="{C0D3F67A-07A5-448B-9A25-6FB1D48689EB}" srcOrd="5" destOrd="0" presId="urn:microsoft.com/office/officeart/2005/8/layout/cycle1"/>
    <dgm:cxn modelId="{F9433682-A617-4408-BB92-BADAEB250495}" type="presParOf" srcId="{8B1C3D9C-3884-48D1-9CDD-52CF792E00A2}" destId="{382FD6C5-8AC1-49C4-B218-5B42CA1D8576}" srcOrd="6" destOrd="0" presId="urn:microsoft.com/office/officeart/2005/8/layout/cycle1"/>
    <dgm:cxn modelId="{1502D67D-C4C6-4C88-ADA6-C7F7775F224D}" type="presParOf" srcId="{8B1C3D9C-3884-48D1-9CDD-52CF792E00A2}" destId="{A2D217A5-7789-4568-AE85-B19E1D0815D0}" srcOrd="7" destOrd="0" presId="urn:microsoft.com/office/officeart/2005/8/layout/cycle1"/>
    <dgm:cxn modelId="{571DB5CE-E42A-43CD-A5BC-2BEE2F9D5E03}" type="presParOf" srcId="{8B1C3D9C-3884-48D1-9CDD-52CF792E00A2}" destId="{A3D70D97-B6BF-4E3D-B0AF-223FCF7769F6}" srcOrd="8" destOrd="0" presId="urn:microsoft.com/office/officeart/2005/8/layout/cycle1"/>
    <dgm:cxn modelId="{F9E01AF9-BC98-4E84-AF6F-37F9D3BE53B4}" type="presParOf" srcId="{8B1C3D9C-3884-48D1-9CDD-52CF792E00A2}" destId="{64083E38-5709-4EAC-A180-5587BB86523B}" srcOrd="9" destOrd="0" presId="urn:microsoft.com/office/officeart/2005/8/layout/cycle1"/>
    <dgm:cxn modelId="{CF5AC828-602B-4690-895D-6973F1773260}" type="presParOf" srcId="{8B1C3D9C-3884-48D1-9CDD-52CF792E00A2}" destId="{CF02CCFB-166A-462C-9332-F5DB0602FCF8}" srcOrd="10" destOrd="0" presId="urn:microsoft.com/office/officeart/2005/8/layout/cycle1"/>
    <dgm:cxn modelId="{A70CCBC7-747F-4D3F-80E6-4704753C5F50}" type="presParOf" srcId="{8B1C3D9C-3884-48D1-9CDD-52CF792E00A2}" destId="{C0E2227F-E1D3-47A5-803A-5DB00674A3A2}" srcOrd="11" destOrd="0" presId="urn:microsoft.com/office/officeart/2005/8/layout/cycle1"/>
    <dgm:cxn modelId="{1571432B-6646-4252-8873-AFB67595E823}" type="presParOf" srcId="{8B1C3D9C-3884-48D1-9CDD-52CF792E00A2}" destId="{52453779-A7E5-4FDA-8E68-29E456404612}" srcOrd="12" destOrd="0" presId="urn:microsoft.com/office/officeart/2005/8/layout/cycle1"/>
    <dgm:cxn modelId="{C93F9851-6A31-4397-80B6-7D95B8254275}" type="presParOf" srcId="{8B1C3D9C-3884-48D1-9CDD-52CF792E00A2}" destId="{623FE4DF-E949-4E05-B62A-E7EA9D69AFDD}" srcOrd="13" destOrd="0" presId="urn:microsoft.com/office/officeart/2005/8/layout/cycle1"/>
    <dgm:cxn modelId="{1AC62DEC-0782-451B-84C3-CA6A04011BDB}" type="presParOf" srcId="{8B1C3D9C-3884-48D1-9CDD-52CF792E00A2}" destId="{C1F11354-DBFB-48FF-81B5-ECA71EE8FA89}" srcOrd="14" destOrd="0" presId="urn:microsoft.com/office/officeart/2005/8/layout/cycle1"/>
    <dgm:cxn modelId="{8175256B-A255-40B7-838D-4EE2091CCC98}" type="presParOf" srcId="{8B1C3D9C-3884-48D1-9CDD-52CF792E00A2}" destId="{99FA32FB-CA6A-41BD-B084-1D85D5F30587}" srcOrd="15" destOrd="0" presId="urn:microsoft.com/office/officeart/2005/8/layout/cycle1"/>
    <dgm:cxn modelId="{934A83FC-E68B-489E-9FD7-DF3254D11A4E}" type="presParOf" srcId="{8B1C3D9C-3884-48D1-9CDD-52CF792E00A2}" destId="{123A1657-A289-4036-A37C-25B825DDC65B}" srcOrd="16" destOrd="0" presId="urn:microsoft.com/office/officeart/2005/8/layout/cycle1"/>
    <dgm:cxn modelId="{836FD68D-1B0F-4EDD-9E60-B0CCAC19E4A7}" type="presParOf" srcId="{8B1C3D9C-3884-48D1-9CDD-52CF792E00A2}" destId="{7B2B0784-6F83-4784-9694-65DD453C18E9}" srcOrd="17" destOrd="0" presId="urn:microsoft.com/office/officeart/2005/8/layout/cycle1"/>
    <dgm:cxn modelId="{9D97CE2F-6A84-4D55-96D1-8142883FEAE4}" type="presParOf" srcId="{8B1C3D9C-3884-48D1-9CDD-52CF792E00A2}" destId="{DDC01B95-2CE8-4DBF-9C9B-AE43E1A90F26}" srcOrd="18" destOrd="0" presId="urn:microsoft.com/office/officeart/2005/8/layout/cycle1"/>
    <dgm:cxn modelId="{B5ED07EF-B149-4495-A5DF-68B05CA4C6E1}" type="presParOf" srcId="{8B1C3D9C-3884-48D1-9CDD-52CF792E00A2}" destId="{4DD9D533-C36B-4B3F-B92D-3F911DB47333}" srcOrd="19" destOrd="0" presId="urn:microsoft.com/office/officeart/2005/8/layout/cycle1"/>
    <dgm:cxn modelId="{BF78A6D4-6FF7-4949-A179-84FAFA8B6790}" type="presParOf" srcId="{8B1C3D9C-3884-48D1-9CDD-52CF792E00A2}" destId="{8E8D94EB-BFED-40E7-9391-2E97B5A86E4A}" srcOrd="20" destOrd="0" presId="urn:microsoft.com/office/officeart/2005/8/layout/cycle1"/>
    <dgm:cxn modelId="{12F43CD1-D7E7-43A9-8217-51910A81B40D}" type="presParOf" srcId="{8B1C3D9C-3884-48D1-9CDD-52CF792E00A2}" destId="{37310973-25B0-4E43-B13B-31B4E4B03B1F}" srcOrd="21" destOrd="0" presId="urn:microsoft.com/office/officeart/2005/8/layout/cycle1"/>
    <dgm:cxn modelId="{548F8F22-C175-4457-9401-581446F19400}" type="presParOf" srcId="{8B1C3D9C-3884-48D1-9CDD-52CF792E00A2}" destId="{9F85D959-B1CC-49A1-836B-7237E5A32FEA}" srcOrd="22" destOrd="0" presId="urn:microsoft.com/office/officeart/2005/8/layout/cycle1"/>
    <dgm:cxn modelId="{D91417CF-A18B-408C-84B7-D24A4B31F198}" type="presParOf" srcId="{8B1C3D9C-3884-48D1-9CDD-52CF792E00A2}" destId="{51744CD3-3457-47E9-A8DF-D30016C710DF}" srcOrd="23" destOrd="0" presId="urn:microsoft.com/office/officeart/2005/8/layout/cycle1"/>
    <dgm:cxn modelId="{66E64545-1F98-451A-ACF6-8D40AE934288}" type="presParOf" srcId="{8B1C3D9C-3884-48D1-9CDD-52CF792E00A2}" destId="{299D5EEF-25EE-44E3-BFBE-F323EE6C67B9}" srcOrd="24" destOrd="0" presId="urn:microsoft.com/office/officeart/2005/8/layout/cycle1"/>
    <dgm:cxn modelId="{079DACB7-0895-4E54-B9B5-5EFD0191BD37}" type="presParOf" srcId="{8B1C3D9C-3884-48D1-9CDD-52CF792E00A2}" destId="{95428F2E-920C-40E5-80A3-4A93635C3E8A}" srcOrd="25" destOrd="0" presId="urn:microsoft.com/office/officeart/2005/8/layout/cycle1"/>
    <dgm:cxn modelId="{534437B6-5712-4228-9F61-29D74869198F}" type="presParOf" srcId="{8B1C3D9C-3884-48D1-9CDD-52CF792E00A2}" destId="{15F6C45D-A5A0-40E3-BC84-CB0660A339DB}" srcOrd="26" destOrd="0" presId="urn:microsoft.com/office/officeart/2005/8/layout/cycle1"/>
    <dgm:cxn modelId="{5E584F1D-0910-4595-93E1-502452D1F570}" type="presParOf" srcId="{8B1C3D9C-3884-48D1-9CDD-52CF792E00A2}" destId="{D8FD0C3E-2460-4913-A537-922B97E4F65E}" srcOrd="27" destOrd="0" presId="urn:microsoft.com/office/officeart/2005/8/layout/cycle1"/>
    <dgm:cxn modelId="{C0278103-B0AF-42D2-BC14-F232B3BF5BAA}" type="presParOf" srcId="{8B1C3D9C-3884-48D1-9CDD-52CF792E00A2}" destId="{122127B3-7D23-4369-9C7E-6507B15C9126}" srcOrd="28" destOrd="0" presId="urn:microsoft.com/office/officeart/2005/8/layout/cycle1"/>
    <dgm:cxn modelId="{BF4A193C-D2F2-4734-86DE-8A63A942EE4A}" type="presParOf" srcId="{8B1C3D9C-3884-48D1-9CDD-52CF792E00A2}" destId="{6435732E-2F25-458C-8BAA-F43DE928CCB9}" srcOrd="29" destOrd="0" presId="urn:microsoft.com/office/officeart/2005/8/layout/cycle1"/>
    <dgm:cxn modelId="{C3728541-CB4D-479E-9212-8021D1AD670A}" type="presParOf" srcId="{8B1C3D9C-3884-48D1-9CDD-52CF792E00A2}" destId="{5FFD1224-6866-4463-98D0-A0CF335721F7}" srcOrd="30" destOrd="0" presId="urn:microsoft.com/office/officeart/2005/8/layout/cycle1"/>
    <dgm:cxn modelId="{7E0C1C03-1179-4C3B-8A28-C71652B19EB2}" type="presParOf" srcId="{8B1C3D9C-3884-48D1-9CDD-52CF792E00A2}" destId="{B81E2CA0-40FE-4FEA-90A9-9098ED4F4192}" srcOrd="31" destOrd="0" presId="urn:microsoft.com/office/officeart/2005/8/layout/cycle1"/>
    <dgm:cxn modelId="{09493FB4-AA3D-4B33-A66D-BF159C29B258}" type="presParOf" srcId="{8B1C3D9C-3884-48D1-9CDD-52CF792E00A2}" destId="{439B5B35-2E71-4E71-A54F-B2AD20E03642}" srcOrd="32"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93DEF7-CC44-4F64-A257-D060375E10AD}">
      <dsp:nvSpPr>
        <dsp:cNvPr id="0" name=""/>
        <dsp:cNvSpPr/>
      </dsp:nvSpPr>
      <dsp:spPr>
        <a:xfrm>
          <a:off x="4388034" y="4763"/>
          <a:ext cx="676156" cy="676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GB" sz="1050" kern="1200" dirty="0" smtClean="0"/>
            <a:t>PAP</a:t>
          </a:r>
          <a:endParaRPr lang="en-GB" sz="1050" kern="1200" dirty="0"/>
        </a:p>
      </dsp:txBody>
      <dsp:txXfrm>
        <a:off x="4388034" y="4763"/>
        <a:ext cx="676156" cy="676156"/>
      </dsp:txXfrm>
    </dsp:sp>
    <dsp:sp modelId="{CEB5DE4A-CDF2-428C-B17A-666C18482EC7}">
      <dsp:nvSpPr>
        <dsp:cNvPr id="0" name=""/>
        <dsp:cNvSpPr/>
      </dsp:nvSpPr>
      <dsp:spPr>
        <a:xfrm>
          <a:off x="1263672" y="95093"/>
          <a:ext cx="5465542" cy="5465542"/>
        </a:xfrm>
        <a:prstGeom prst="circularArrow">
          <a:avLst>
            <a:gd name="adj1" fmla="val 2412"/>
            <a:gd name="adj2" fmla="val 145854"/>
            <a:gd name="adj3" fmla="val 18348706"/>
            <a:gd name="adj4" fmla="val 17660843"/>
            <a:gd name="adj5" fmla="val 281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82F1F4-1F59-4429-B203-904003951575}">
      <dsp:nvSpPr>
        <dsp:cNvPr id="0" name=""/>
        <dsp:cNvSpPr/>
      </dsp:nvSpPr>
      <dsp:spPr>
        <a:xfrm>
          <a:off x="5282831" y="793740"/>
          <a:ext cx="1341906" cy="676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GB" sz="1050" kern="1200" dirty="0" smtClean="0"/>
            <a:t>Student observation of teacher and children</a:t>
          </a:r>
          <a:endParaRPr lang="en-GB" sz="1050" kern="1200" dirty="0"/>
        </a:p>
      </dsp:txBody>
      <dsp:txXfrm>
        <a:off x="5282831" y="793740"/>
        <a:ext cx="1341906" cy="676156"/>
      </dsp:txXfrm>
    </dsp:sp>
    <dsp:sp modelId="{C0D3F67A-07A5-448B-9A25-6FB1D48689EB}">
      <dsp:nvSpPr>
        <dsp:cNvPr id="0" name=""/>
        <dsp:cNvSpPr/>
      </dsp:nvSpPr>
      <dsp:spPr>
        <a:xfrm>
          <a:off x="1263672" y="95093"/>
          <a:ext cx="5465542" cy="5465542"/>
        </a:xfrm>
        <a:prstGeom prst="circularArrow">
          <a:avLst>
            <a:gd name="adj1" fmla="val 2412"/>
            <a:gd name="adj2" fmla="val 145854"/>
            <a:gd name="adj3" fmla="val 20504109"/>
            <a:gd name="adj4" fmla="val 19702630"/>
            <a:gd name="adj5" fmla="val 281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2D217A5-7789-4568-AE85-B19E1D0815D0}">
      <dsp:nvSpPr>
        <dsp:cNvPr id="0" name=""/>
        <dsp:cNvSpPr/>
      </dsp:nvSpPr>
      <dsp:spPr>
        <a:xfrm>
          <a:off x="6221937" y="2121200"/>
          <a:ext cx="676156" cy="676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GB" sz="1050" kern="1200" dirty="0" smtClean="0"/>
            <a:t>Discussion</a:t>
          </a:r>
          <a:endParaRPr lang="en-GB" sz="1050" kern="1200" dirty="0"/>
        </a:p>
      </dsp:txBody>
      <dsp:txXfrm>
        <a:off x="6221937" y="2121200"/>
        <a:ext cx="676156" cy="676156"/>
      </dsp:txXfrm>
    </dsp:sp>
    <dsp:sp modelId="{A3D70D97-B6BF-4E3D-B0AF-223FCF7769F6}">
      <dsp:nvSpPr>
        <dsp:cNvPr id="0" name=""/>
        <dsp:cNvSpPr/>
      </dsp:nvSpPr>
      <dsp:spPr>
        <a:xfrm>
          <a:off x="1263672" y="95093"/>
          <a:ext cx="5465542" cy="5465542"/>
        </a:xfrm>
        <a:prstGeom prst="circularArrow">
          <a:avLst>
            <a:gd name="adj1" fmla="val 2412"/>
            <a:gd name="adj2" fmla="val 145854"/>
            <a:gd name="adj3" fmla="val 847245"/>
            <a:gd name="adj4" fmla="val 21559504"/>
            <a:gd name="adj5" fmla="val 281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02CCFB-166A-462C-9332-F5DB0602FCF8}">
      <dsp:nvSpPr>
        <dsp:cNvPr id="0" name=""/>
        <dsp:cNvSpPr/>
      </dsp:nvSpPr>
      <dsp:spPr>
        <a:xfrm>
          <a:off x="6014252" y="3565683"/>
          <a:ext cx="676156" cy="676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GB" sz="1050" kern="1200" dirty="0" smtClean="0"/>
            <a:t>Planning and discuss relevant PDF</a:t>
          </a:r>
          <a:endParaRPr lang="en-GB" sz="1050" kern="1200" dirty="0"/>
        </a:p>
      </dsp:txBody>
      <dsp:txXfrm>
        <a:off x="6014252" y="3565683"/>
        <a:ext cx="676156" cy="676156"/>
      </dsp:txXfrm>
    </dsp:sp>
    <dsp:sp modelId="{C0E2227F-E1D3-47A5-803A-5DB00674A3A2}">
      <dsp:nvSpPr>
        <dsp:cNvPr id="0" name=""/>
        <dsp:cNvSpPr/>
      </dsp:nvSpPr>
      <dsp:spPr>
        <a:xfrm>
          <a:off x="1263672" y="95093"/>
          <a:ext cx="5465542" cy="5465542"/>
        </a:xfrm>
        <a:prstGeom prst="circularArrow">
          <a:avLst>
            <a:gd name="adj1" fmla="val 2412"/>
            <a:gd name="adj2" fmla="val 145854"/>
            <a:gd name="adj3" fmla="val 2724671"/>
            <a:gd name="adj4" fmla="val 1985378"/>
            <a:gd name="adj5" fmla="val 281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3FE4DF-E949-4E05-B62A-E7EA9D69AFDD}">
      <dsp:nvSpPr>
        <dsp:cNvPr id="0" name=""/>
        <dsp:cNvSpPr/>
      </dsp:nvSpPr>
      <dsp:spPr>
        <a:xfrm>
          <a:off x="5058589" y="4668577"/>
          <a:ext cx="676156" cy="676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GB" sz="1050" kern="1200" dirty="0" smtClean="0"/>
            <a:t>Teaching</a:t>
          </a:r>
          <a:endParaRPr lang="en-GB" sz="1050" kern="1200" dirty="0"/>
        </a:p>
      </dsp:txBody>
      <dsp:txXfrm>
        <a:off x="5058589" y="4668577"/>
        <a:ext cx="676156" cy="676156"/>
      </dsp:txXfrm>
    </dsp:sp>
    <dsp:sp modelId="{C1F11354-DBFB-48FF-81B5-ECA71EE8FA89}">
      <dsp:nvSpPr>
        <dsp:cNvPr id="0" name=""/>
        <dsp:cNvSpPr/>
      </dsp:nvSpPr>
      <dsp:spPr>
        <a:xfrm>
          <a:off x="1263672" y="95093"/>
          <a:ext cx="5465542" cy="5465542"/>
        </a:xfrm>
        <a:prstGeom prst="circularArrow">
          <a:avLst>
            <a:gd name="adj1" fmla="val 2412"/>
            <a:gd name="adj2" fmla="val 145854"/>
            <a:gd name="adj3" fmla="val 4804114"/>
            <a:gd name="adj4" fmla="val 3947313"/>
            <a:gd name="adj5" fmla="val 281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3A1657-A289-4036-A37C-25B825DDC65B}">
      <dsp:nvSpPr>
        <dsp:cNvPr id="0" name=""/>
        <dsp:cNvSpPr/>
      </dsp:nvSpPr>
      <dsp:spPr>
        <a:xfrm>
          <a:off x="3658365" y="5079720"/>
          <a:ext cx="676156" cy="676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GB" sz="1050" kern="1200" dirty="0" smtClean="0"/>
            <a:t>Evaluating</a:t>
          </a:r>
          <a:endParaRPr lang="en-GB" sz="1050" kern="1200" dirty="0"/>
        </a:p>
      </dsp:txBody>
      <dsp:txXfrm>
        <a:off x="3658365" y="5079720"/>
        <a:ext cx="676156" cy="676156"/>
      </dsp:txXfrm>
    </dsp:sp>
    <dsp:sp modelId="{7B2B0784-6F83-4784-9694-65DD453C18E9}">
      <dsp:nvSpPr>
        <dsp:cNvPr id="0" name=""/>
        <dsp:cNvSpPr/>
      </dsp:nvSpPr>
      <dsp:spPr>
        <a:xfrm>
          <a:off x="1263672" y="95093"/>
          <a:ext cx="5465542" cy="5465542"/>
        </a:xfrm>
        <a:prstGeom prst="circularArrow">
          <a:avLst>
            <a:gd name="adj1" fmla="val 2412"/>
            <a:gd name="adj2" fmla="val 145854"/>
            <a:gd name="adj3" fmla="val 6706833"/>
            <a:gd name="adj4" fmla="val 5850032"/>
            <a:gd name="adj5" fmla="val 281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D9D533-C36B-4B3F-B92D-3F911DB47333}">
      <dsp:nvSpPr>
        <dsp:cNvPr id="0" name=""/>
        <dsp:cNvSpPr/>
      </dsp:nvSpPr>
      <dsp:spPr>
        <a:xfrm>
          <a:off x="2258142" y="4668577"/>
          <a:ext cx="676156" cy="676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GB" sz="1050" kern="1200" dirty="0" smtClean="0"/>
            <a:t>Observe student teacher</a:t>
          </a:r>
          <a:endParaRPr lang="en-GB" sz="1050" kern="1200" dirty="0"/>
        </a:p>
      </dsp:txBody>
      <dsp:txXfrm>
        <a:off x="2258142" y="4668577"/>
        <a:ext cx="676156" cy="676156"/>
      </dsp:txXfrm>
    </dsp:sp>
    <dsp:sp modelId="{8E8D94EB-BFED-40E7-9391-2E97B5A86E4A}">
      <dsp:nvSpPr>
        <dsp:cNvPr id="0" name=""/>
        <dsp:cNvSpPr/>
      </dsp:nvSpPr>
      <dsp:spPr>
        <a:xfrm>
          <a:off x="1263672" y="95093"/>
          <a:ext cx="5465542" cy="5465542"/>
        </a:xfrm>
        <a:prstGeom prst="circularArrow">
          <a:avLst>
            <a:gd name="adj1" fmla="val 2412"/>
            <a:gd name="adj2" fmla="val 145854"/>
            <a:gd name="adj3" fmla="val 8668768"/>
            <a:gd name="adj4" fmla="val 7929475"/>
            <a:gd name="adj5" fmla="val 281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85D959-B1CC-49A1-836B-7237E5A32FEA}">
      <dsp:nvSpPr>
        <dsp:cNvPr id="0" name=""/>
        <dsp:cNvSpPr/>
      </dsp:nvSpPr>
      <dsp:spPr>
        <a:xfrm>
          <a:off x="1302479" y="3565683"/>
          <a:ext cx="676156" cy="676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GB" sz="1050" kern="1200" dirty="0" smtClean="0"/>
            <a:t>Feedback</a:t>
          </a:r>
          <a:endParaRPr lang="en-GB" sz="1050" kern="1200" dirty="0"/>
        </a:p>
      </dsp:txBody>
      <dsp:txXfrm>
        <a:off x="1302479" y="3565683"/>
        <a:ext cx="676156" cy="676156"/>
      </dsp:txXfrm>
    </dsp:sp>
    <dsp:sp modelId="{51744CD3-3457-47E9-A8DF-D30016C710DF}">
      <dsp:nvSpPr>
        <dsp:cNvPr id="0" name=""/>
        <dsp:cNvSpPr/>
      </dsp:nvSpPr>
      <dsp:spPr>
        <a:xfrm>
          <a:off x="1263672" y="95093"/>
          <a:ext cx="5465542" cy="5465542"/>
        </a:xfrm>
        <a:prstGeom prst="circularArrow">
          <a:avLst>
            <a:gd name="adj1" fmla="val 2412"/>
            <a:gd name="adj2" fmla="val 145854"/>
            <a:gd name="adj3" fmla="val 10694642"/>
            <a:gd name="adj4" fmla="val 9806901"/>
            <a:gd name="adj5" fmla="val 281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5428F2E-920C-40E5-80A3-4A93635C3E8A}">
      <dsp:nvSpPr>
        <dsp:cNvPr id="0" name=""/>
        <dsp:cNvSpPr/>
      </dsp:nvSpPr>
      <dsp:spPr>
        <a:xfrm>
          <a:off x="1094794" y="2121200"/>
          <a:ext cx="676156" cy="676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GB" sz="1050" kern="1200" dirty="0" smtClean="0"/>
            <a:t>Weekly Review</a:t>
          </a:r>
          <a:endParaRPr lang="en-GB" sz="1050" kern="1200" dirty="0"/>
        </a:p>
      </dsp:txBody>
      <dsp:txXfrm>
        <a:off x="1094794" y="2121200"/>
        <a:ext cx="676156" cy="676156"/>
      </dsp:txXfrm>
    </dsp:sp>
    <dsp:sp modelId="{15F6C45D-A5A0-40E3-BC84-CB0660A339DB}">
      <dsp:nvSpPr>
        <dsp:cNvPr id="0" name=""/>
        <dsp:cNvSpPr/>
      </dsp:nvSpPr>
      <dsp:spPr>
        <a:xfrm>
          <a:off x="1263672" y="95093"/>
          <a:ext cx="5465542" cy="5465542"/>
        </a:xfrm>
        <a:prstGeom prst="circularArrow">
          <a:avLst>
            <a:gd name="adj1" fmla="val 2412"/>
            <a:gd name="adj2" fmla="val 145854"/>
            <a:gd name="adj3" fmla="val 12551516"/>
            <a:gd name="adj4" fmla="val 11750037"/>
            <a:gd name="adj5" fmla="val 281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2127B3-7D23-4369-9C7E-6507B15C9126}">
      <dsp:nvSpPr>
        <dsp:cNvPr id="0" name=""/>
        <dsp:cNvSpPr/>
      </dsp:nvSpPr>
      <dsp:spPr>
        <a:xfrm>
          <a:off x="1701024" y="793740"/>
          <a:ext cx="676156" cy="676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GB" sz="1050" kern="1200" dirty="0" smtClean="0"/>
            <a:t>Targets</a:t>
          </a:r>
          <a:endParaRPr lang="en-GB" sz="1050" kern="1200" dirty="0"/>
        </a:p>
      </dsp:txBody>
      <dsp:txXfrm>
        <a:off x="1701024" y="793740"/>
        <a:ext cx="676156" cy="676156"/>
      </dsp:txXfrm>
    </dsp:sp>
    <dsp:sp modelId="{6435732E-2F25-458C-8BAA-F43DE928CCB9}">
      <dsp:nvSpPr>
        <dsp:cNvPr id="0" name=""/>
        <dsp:cNvSpPr/>
      </dsp:nvSpPr>
      <dsp:spPr>
        <a:xfrm>
          <a:off x="1263672" y="95093"/>
          <a:ext cx="5465542" cy="5465542"/>
        </a:xfrm>
        <a:prstGeom prst="circularArrow">
          <a:avLst>
            <a:gd name="adj1" fmla="val 2412"/>
            <a:gd name="adj2" fmla="val 145854"/>
            <a:gd name="adj3" fmla="val 14593303"/>
            <a:gd name="adj4" fmla="val 13878126"/>
            <a:gd name="adj5" fmla="val 281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1E2CA0-40FE-4FEA-90A9-9098ED4F4192}">
      <dsp:nvSpPr>
        <dsp:cNvPr id="0" name=""/>
        <dsp:cNvSpPr/>
      </dsp:nvSpPr>
      <dsp:spPr>
        <a:xfrm>
          <a:off x="2928697" y="4763"/>
          <a:ext cx="676156" cy="676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GB" sz="1050" kern="1200" dirty="0" smtClean="0"/>
            <a:t>Reflection</a:t>
          </a:r>
          <a:endParaRPr lang="en-GB" sz="1050" kern="1200" dirty="0"/>
        </a:p>
      </dsp:txBody>
      <dsp:txXfrm>
        <a:off x="2928697" y="4763"/>
        <a:ext cx="676156" cy="676156"/>
      </dsp:txXfrm>
    </dsp:sp>
    <dsp:sp modelId="{439B5B35-2E71-4E71-A54F-B2AD20E03642}">
      <dsp:nvSpPr>
        <dsp:cNvPr id="0" name=""/>
        <dsp:cNvSpPr/>
      </dsp:nvSpPr>
      <dsp:spPr>
        <a:xfrm>
          <a:off x="1263672" y="95093"/>
          <a:ext cx="5465542" cy="5465542"/>
        </a:xfrm>
        <a:prstGeom prst="circularArrow">
          <a:avLst>
            <a:gd name="adj1" fmla="val 2412"/>
            <a:gd name="adj2" fmla="val 145854"/>
            <a:gd name="adj3" fmla="val 16575924"/>
            <a:gd name="adj4" fmla="val 15678222"/>
            <a:gd name="adj5" fmla="val 281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2"/>
            <a:ext cx="2944813" cy="496888"/>
          </a:xfrm>
          <a:prstGeom prst="rect">
            <a:avLst/>
          </a:prstGeom>
          <a:noFill/>
          <a:ln w="9525">
            <a:noFill/>
            <a:miter lim="800000"/>
            <a:headEnd/>
            <a:tailEnd/>
          </a:ln>
          <a:effectLst/>
        </p:spPr>
        <p:txBody>
          <a:bodyPr vert="horz" wrap="square" lIns="92141" tIns="46073" rIns="92141" bIns="46073" numCol="1" anchor="t" anchorCtr="0" compatLnSpc="1">
            <a:prstTxWarp prst="textNoShape">
              <a:avLst/>
            </a:prstTxWarp>
          </a:bodyPr>
          <a:lstStyle>
            <a:lvl1pPr>
              <a:defRPr sz="1200">
                <a:latin typeface="Times New Roman" pitchFamily="18" charset="0"/>
              </a:defRPr>
            </a:lvl1pPr>
          </a:lstStyle>
          <a:p>
            <a:pPr>
              <a:defRPr/>
            </a:pPr>
            <a:endParaRPr lang="en-GB"/>
          </a:p>
        </p:txBody>
      </p:sp>
      <p:sp>
        <p:nvSpPr>
          <p:cNvPr id="24579" name="Rectangle 3"/>
          <p:cNvSpPr>
            <a:spLocks noGrp="1" noChangeArrowheads="1"/>
          </p:cNvSpPr>
          <p:nvPr>
            <p:ph type="dt" sz="quarter" idx="1"/>
          </p:nvPr>
        </p:nvSpPr>
        <p:spPr bwMode="auto">
          <a:xfrm>
            <a:off x="3851277" y="2"/>
            <a:ext cx="2944813" cy="496888"/>
          </a:xfrm>
          <a:prstGeom prst="rect">
            <a:avLst/>
          </a:prstGeom>
          <a:noFill/>
          <a:ln w="9525">
            <a:noFill/>
            <a:miter lim="800000"/>
            <a:headEnd/>
            <a:tailEnd/>
          </a:ln>
          <a:effectLst/>
        </p:spPr>
        <p:txBody>
          <a:bodyPr vert="horz" wrap="square" lIns="92141" tIns="46073" rIns="92141" bIns="46073" numCol="1" anchor="t" anchorCtr="0" compatLnSpc="1">
            <a:prstTxWarp prst="textNoShape">
              <a:avLst/>
            </a:prstTxWarp>
          </a:bodyPr>
          <a:lstStyle>
            <a:lvl1pPr algn="r">
              <a:defRPr sz="1200">
                <a:latin typeface="Times New Roman" pitchFamily="18" charset="0"/>
              </a:defRPr>
            </a:lvl1pPr>
          </a:lstStyle>
          <a:p>
            <a:pPr>
              <a:defRPr/>
            </a:pPr>
            <a:endParaRPr lang="en-GB"/>
          </a:p>
        </p:txBody>
      </p:sp>
      <p:sp>
        <p:nvSpPr>
          <p:cNvPr id="24580" name="Rectangle 4"/>
          <p:cNvSpPr>
            <a:spLocks noGrp="1" noChangeArrowheads="1"/>
          </p:cNvSpPr>
          <p:nvPr>
            <p:ph type="ftr" sz="quarter" idx="2"/>
          </p:nvPr>
        </p:nvSpPr>
        <p:spPr bwMode="auto">
          <a:xfrm>
            <a:off x="0" y="9429750"/>
            <a:ext cx="2944813" cy="496888"/>
          </a:xfrm>
          <a:prstGeom prst="rect">
            <a:avLst/>
          </a:prstGeom>
          <a:noFill/>
          <a:ln w="9525">
            <a:noFill/>
            <a:miter lim="800000"/>
            <a:headEnd/>
            <a:tailEnd/>
          </a:ln>
          <a:effectLst/>
        </p:spPr>
        <p:txBody>
          <a:bodyPr vert="horz" wrap="square" lIns="92141" tIns="46073" rIns="92141" bIns="46073" numCol="1" anchor="b" anchorCtr="0" compatLnSpc="1">
            <a:prstTxWarp prst="textNoShape">
              <a:avLst/>
            </a:prstTxWarp>
          </a:bodyPr>
          <a:lstStyle>
            <a:lvl1pPr>
              <a:defRPr sz="1200">
                <a:latin typeface="Times New Roman" pitchFamily="18" charset="0"/>
              </a:defRPr>
            </a:lvl1pPr>
          </a:lstStyle>
          <a:p>
            <a:pPr>
              <a:defRPr/>
            </a:pPr>
            <a:r>
              <a:rPr lang="en-GB" smtClean="0"/>
              <a:t>TE1 Mentor Training  October 2015 pm</a:t>
            </a:r>
            <a:endParaRPr lang="en-GB"/>
          </a:p>
        </p:txBody>
      </p:sp>
      <p:sp>
        <p:nvSpPr>
          <p:cNvPr id="24581" name="Rectangle 5"/>
          <p:cNvSpPr>
            <a:spLocks noGrp="1" noChangeArrowheads="1"/>
          </p:cNvSpPr>
          <p:nvPr>
            <p:ph type="sldNum" sz="quarter" idx="3"/>
          </p:nvPr>
        </p:nvSpPr>
        <p:spPr bwMode="auto">
          <a:xfrm>
            <a:off x="3851277" y="9429750"/>
            <a:ext cx="2944813" cy="496888"/>
          </a:xfrm>
          <a:prstGeom prst="rect">
            <a:avLst/>
          </a:prstGeom>
          <a:noFill/>
          <a:ln w="9525">
            <a:noFill/>
            <a:miter lim="800000"/>
            <a:headEnd/>
            <a:tailEnd/>
          </a:ln>
          <a:effectLst/>
        </p:spPr>
        <p:txBody>
          <a:bodyPr vert="horz" wrap="square" lIns="92141" tIns="46073" rIns="92141" bIns="46073" numCol="1" anchor="b" anchorCtr="0" compatLnSpc="1">
            <a:prstTxWarp prst="textNoShape">
              <a:avLst/>
            </a:prstTxWarp>
          </a:bodyPr>
          <a:lstStyle>
            <a:lvl1pPr algn="r">
              <a:defRPr sz="1200">
                <a:latin typeface="Times New Roman" pitchFamily="18" charset="0"/>
              </a:defRPr>
            </a:lvl1pPr>
          </a:lstStyle>
          <a:p>
            <a:pPr>
              <a:defRPr/>
            </a:pPr>
            <a:fld id="{F5DA7641-A3B2-47E5-AFB7-F4A1CCB96C6E}" type="slidenum">
              <a:rPr lang="en-GB"/>
              <a:pPr>
                <a:defRPr/>
              </a:pPr>
              <a:t>‹#›</a:t>
            </a:fld>
            <a:endParaRPr lang="en-GB"/>
          </a:p>
        </p:txBody>
      </p:sp>
    </p:spTree>
    <p:extLst>
      <p:ext uri="{BB962C8B-B14F-4D97-AF65-F5344CB8AC3E}">
        <p14:creationId xmlns:p14="http://schemas.microsoft.com/office/powerpoint/2010/main" val="152951539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2"/>
            <a:ext cx="2944813" cy="496888"/>
          </a:xfrm>
          <a:prstGeom prst="rect">
            <a:avLst/>
          </a:prstGeom>
          <a:noFill/>
          <a:ln w="9525">
            <a:noFill/>
            <a:miter lim="800000"/>
            <a:headEnd/>
            <a:tailEnd/>
          </a:ln>
          <a:effectLst/>
        </p:spPr>
        <p:txBody>
          <a:bodyPr vert="horz" wrap="square" lIns="92141" tIns="46073" rIns="92141" bIns="46073" numCol="1" anchor="t" anchorCtr="0" compatLnSpc="1">
            <a:prstTxWarp prst="textNoShape">
              <a:avLst/>
            </a:prstTxWarp>
          </a:bodyPr>
          <a:lstStyle>
            <a:lvl1pPr>
              <a:defRPr sz="1200">
                <a:latin typeface="Times New Roman" pitchFamily="18" charset="0"/>
              </a:defRPr>
            </a:lvl1pPr>
          </a:lstStyle>
          <a:p>
            <a:pPr>
              <a:defRPr/>
            </a:pPr>
            <a:endParaRPr lang="en-GB"/>
          </a:p>
        </p:txBody>
      </p:sp>
      <p:sp>
        <p:nvSpPr>
          <p:cNvPr id="75779" name="Rectangle 3"/>
          <p:cNvSpPr>
            <a:spLocks noGrp="1" noChangeArrowheads="1"/>
          </p:cNvSpPr>
          <p:nvPr>
            <p:ph type="dt" idx="1"/>
          </p:nvPr>
        </p:nvSpPr>
        <p:spPr bwMode="auto">
          <a:xfrm>
            <a:off x="3852865" y="2"/>
            <a:ext cx="2944812" cy="496888"/>
          </a:xfrm>
          <a:prstGeom prst="rect">
            <a:avLst/>
          </a:prstGeom>
          <a:noFill/>
          <a:ln w="9525">
            <a:noFill/>
            <a:miter lim="800000"/>
            <a:headEnd/>
            <a:tailEnd/>
          </a:ln>
          <a:effectLst/>
        </p:spPr>
        <p:txBody>
          <a:bodyPr vert="horz" wrap="square" lIns="92141" tIns="46073" rIns="92141" bIns="46073" numCol="1" anchor="t" anchorCtr="0" compatLnSpc="1">
            <a:prstTxWarp prst="textNoShape">
              <a:avLst/>
            </a:prstTxWarp>
          </a:bodyPr>
          <a:lstStyle>
            <a:lvl1pPr algn="r">
              <a:defRPr sz="1200">
                <a:latin typeface="Times New Roman" pitchFamily="18" charset="0"/>
              </a:defRPr>
            </a:lvl1pPr>
          </a:lstStyle>
          <a:p>
            <a:pPr>
              <a:defRPr/>
            </a:pPr>
            <a:endParaRPr lang="en-GB"/>
          </a:p>
        </p:txBody>
      </p:sp>
      <p:sp>
        <p:nvSpPr>
          <p:cNvPr id="2970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81" name="Rectangle 5"/>
          <p:cNvSpPr>
            <a:spLocks noGrp="1" noChangeArrowheads="1"/>
          </p:cNvSpPr>
          <p:nvPr>
            <p:ph type="body" sz="quarter" idx="3"/>
          </p:nvPr>
        </p:nvSpPr>
        <p:spPr bwMode="auto">
          <a:xfrm>
            <a:off x="906465" y="4714877"/>
            <a:ext cx="4984750" cy="4468813"/>
          </a:xfrm>
          <a:prstGeom prst="rect">
            <a:avLst/>
          </a:prstGeom>
          <a:noFill/>
          <a:ln w="9525">
            <a:noFill/>
            <a:miter lim="800000"/>
            <a:headEnd/>
            <a:tailEnd/>
          </a:ln>
          <a:effectLst/>
        </p:spPr>
        <p:txBody>
          <a:bodyPr vert="horz" wrap="square" lIns="92141" tIns="46073" rIns="92141" bIns="46073"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75782" name="Rectangle 6"/>
          <p:cNvSpPr>
            <a:spLocks noGrp="1" noChangeArrowheads="1"/>
          </p:cNvSpPr>
          <p:nvPr>
            <p:ph type="ftr" sz="quarter" idx="4"/>
          </p:nvPr>
        </p:nvSpPr>
        <p:spPr bwMode="auto">
          <a:xfrm>
            <a:off x="0" y="9431340"/>
            <a:ext cx="2944813" cy="496887"/>
          </a:xfrm>
          <a:prstGeom prst="rect">
            <a:avLst/>
          </a:prstGeom>
          <a:noFill/>
          <a:ln w="9525">
            <a:noFill/>
            <a:miter lim="800000"/>
            <a:headEnd/>
            <a:tailEnd/>
          </a:ln>
          <a:effectLst/>
        </p:spPr>
        <p:txBody>
          <a:bodyPr vert="horz" wrap="square" lIns="92141" tIns="46073" rIns="92141" bIns="46073" numCol="1" anchor="b" anchorCtr="0" compatLnSpc="1">
            <a:prstTxWarp prst="textNoShape">
              <a:avLst/>
            </a:prstTxWarp>
          </a:bodyPr>
          <a:lstStyle>
            <a:lvl1pPr>
              <a:defRPr sz="1200">
                <a:latin typeface="Times New Roman" pitchFamily="18" charset="0"/>
              </a:defRPr>
            </a:lvl1pPr>
          </a:lstStyle>
          <a:p>
            <a:pPr>
              <a:defRPr/>
            </a:pPr>
            <a:r>
              <a:rPr lang="en-GB" smtClean="0"/>
              <a:t>TE1 Mentor Training  October 2015 pm</a:t>
            </a:r>
            <a:endParaRPr lang="en-GB"/>
          </a:p>
        </p:txBody>
      </p:sp>
      <p:sp>
        <p:nvSpPr>
          <p:cNvPr id="75783" name="Rectangle 7"/>
          <p:cNvSpPr>
            <a:spLocks noGrp="1" noChangeArrowheads="1"/>
          </p:cNvSpPr>
          <p:nvPr>
            <p:ph type="sldNum" sz="quarter" idx="5"/>
          </p:nvPr>
        </p:nvSpPr>
        <p:spPr bwMode="auto">
          <a:xfrm>
            <a:off x="3852865" y="9431340"/>
            <a:ext cx="2944812" cy="496887"/>
          </a:xfrm>
          <a:prstGeom prst="rect">
            <a:avLst/>
          </a:prstGeom>
          <a:noFill/>
          <a:ln w="9525">
            <a:noFill/>
            <a:miter lim="800000"/>
            <a:headEnd/>
            <a:tailEnd/>
          </a:ln>
          <a:effectLst/>
        </p:spPr>
        <p:txBody>
          <a:bodyPr vert="horz" wrap="square" lIns="92141" tIns="46073" rIns="92141" bIns="46073" numCol="1" anchor="b" anchorCtr="0" compatLnSpc="1">
            <a:prstTxWarp prst="textNoShape">
              <a:avLst/>
            </a:prstTxWarp>
          </a:bodyPr>
          <a:lstStyle>
            <a:lvl1pPr algn="r">
              <a:defRPr sz="1200">
                <a:latin typeface="Times New Roman" pitchFamily="18" charset="0"/>
              </a:defRPr>
            </a:lvl1pPr>
          </a:lstStyle>
          <a:p>
            <a:pPr>
              <a:defRPr/>
            </a:pPr>
            <a:fld id="{5E1AD00F-7AE9-45C3-AA4B-31FF3627E464}" type="slidenum">
              <a:rPr lang="en-GB"/>
              <a:pPr>
                <a:defRPr/>
              </a:pPr>
              <a:t>‹#›</a:t>
            </a:fld>
            <a:endParaRPr lang="en-GB"/>
          </a:p>
        </p:txBody>
      </p:sp>
    </p:spTree>
    <p:extLst>
      <p:ext uri="{BB962C8B-B14F-4D97-AF65-F5344CB8AC3E}">
        <p14:creationId xmlns:p14="http://schemas.microsoft.com/office/powerpoint/2010/main" val="3577036830"/>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22" indent="-287304" eaLnBrk="0" hangingPunct="0">
              <a:spcBef>
                <a:spcPct val="30000"/>
              </a:spcBef>
              <a:defRPr sz="1200">
                <a:solidFill>
                  <a:schemeClr val="tx1"/>
                </a:solidFill>
                <a:latin typeface="Times New Roman" pitchFamily="18" charset="0"/>
              </a:defRPr>
            </a:lvl2pPr>
            <a:lvl3pPr marL="1150798" indent="-230160" eaLnBrk="0" hangingPunct="0">
              <a:spcBef>
                <a:spcPct val="30000"/>
              </a:spcBef>
              <a:defRPr sz="1200">
                <a:solidFill>
                  <a:schemeClr val="tx1"/>
                </a:solidFill>
                <a:latin typeface="Times New Roman" pitchFamily="18" charset="0"/>
              </a:defRPr>
            </a:lvl3pPr>
            <a:lvl4pPr marL="1611117" indent="-230160" eaLnBrk="0" hangingPunct="0">
              <a:spcBef>
                <a:spcPct val="30000"/>
              </a:spcBef>
              <a:defRPr sz="1200">
                <a:solidFill>
                  <a:schemeClr val="tx1"/>
                </a:solidFill>
                <a:latin typeface="Times New Roman" pitchFamily="18" charset="0"/>
              </a:defRPr>
            </a:lvl4pPr>
            <a:lvl5pPr marL="2073021" indent="-230160" eaLnBrk="0" hangingPunct="0">
              <a:spcBef>
                <a:spcPct val="30000"/>
              </a:spcBef>
              <a:defRPr sz="1200">
                <a:solidFill>
                  <a:schemeClr val="tx1"/>
                </a:solidFill>
                <a:latin typeface="Times New Roman" pitchFamily="18" charset="0"/>
              </a:defRPr>
            </a:lvl5pPr>
            <a:lvl6pPr marL="2530167" indent="-230160" eaLnBrk="0" fontAlgn="base" hangingPunct="0">
              <a:spcBef>
                <a:spcPct val="30000"/>
              </a:spcBef>
              <a:spcAft>
                <a:spcPct val="0"/>
              </a:spcAft>
              <a:defRPr sz="1200">
                <a:solidFill>
                  <a:schemeClr val="tx1"/>
                </a:solidFill>
                <a:latin typeface="Times New Roman" pitchFamily="18" charset="0"/>
              </a:defRPr>
            </a:lvl6pPr>
            <a:lvl7pPr marL="2987312" indent="-230160" eaLnBrk="0" fontAlgn="base" hangingPunct="0">
              <a:spcBef>
                <a:spcPct val="30000"/>
              </a:spcBef>
              <a:spcAft>
                <a:spcPct val="0"/>
              </a:spcAft>
              <a:defRPr sz="1200">
                <a:solidFill>
                  <a:schemeClr val="tx1"/>
                </a:solidFill>
                <a:latin typeface="Times New Roman" pitchFamily="18" charset="0"/>
              </a:defRPr>
            </a:lvl7pPr>
            <a:lvl8pPr marL="3444456" indent="-230160" eaLnBrk="0" fontAlgn="base" hangingPunct="0">
              <a:spcBef>
                <a:spcPct val="30000"/>
              </a:spcBef>
              <a:spcAft>
                <a:spcPct val="0"/>
              </a:spcAft>
              <a:defRPr sz="1200">
                <a:solidFill>
                  <a:schemeClr val="tx1"/>
                </a:solidFill>
                <a:latin typeface="Times New Roman" pitchFamily="18" charset="0"/>
              </a:defRPr>
            </a:lvl8pPr>
            <a:lvl9pPr marL="3901601" indent="-23016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E21998D4-AB12-4355-A3C8-B1E2FFE6F8E8}" type="slidenum">
              <a:rPr lang="en-GB" altLang="en-US" smtClean="0"/>
              <a:pPr eaLnBrk="1" hangingPunct="1">
                <a:spcBef>
                  <a:spcPct val="0"/>
                </a:spcBef>
              </a:pPr>
              <a:t>1</a:t>
            </a:fld>
            <a:endParaRPr lang="en-GB" alt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30725"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22" indent="-287304" eaLnBrk="0" hangingPunct="0">
              <a:spcBef>
                <a:spcPct val="30000"/>
              </a:spcBef>
              <a:defRPr sz="1200">
                <a:solidFill>
                  <a:schemeClr val="tx1"/>
                </a:solidFill>
                <a:latin typeface="Times New Roman" pitchFamily="18" charset="0"/>
              </a:defRPr>
            </a:lvl2pPr>
            <a:lvl3pPr marL="1150798" indent="-230160" eaLnBrk="0" hangingPunct="0">
              <a:spcBef>
                <a:spcPct val="30000"/>
              </a:spcBef>
              <a:defRPr sz="1200">
                <a:solidFill>
                  <a:schemeClr val="tx1"/>
                </a:solidFill>
                <a:latin typeface="Times New Roman" pitchFamily="18" charset="0"/>
              </a:defRPr>
            </a:lvl3pPr>
            <a:lvl4pPr marL="1611117" indent="-230160" eaLnBrk="0" hangingPunct="0">
              <a:spcBef>
                <a:spcPct val="30000"/>
              </a:spcBef>
              <a:defRPr sz="1200">
                <a:solidFill>
                  <a:schemeClr val="tx1"/>
                </a:solidFill>
                <a:latin typeface="Times New Roman" pitchFamily="18" charset="0"/>
              </a:defRPr>
            </a:lvl4pPr>
            <a:lvl5pPr marL="2073021" indent="-230160" eaLnBrk="0" hangingPunct="0">
              <a:spcBef>
                <a:spcPct val="30000"/>
              </a:spcBef>
              <a:defRPr sz="1200">
                <a:solidFill>
                  <a:schemeClr val="tx1"/>
                </a:solidFill>
                <a:latin typeface="Times New Roman" pitchFamily="18" charset="0"/>
              </a:defRPr>
            </a:lvl5pPr>
            <a:lvl6pPr marL="2530167" indent="-230160" eaLnBrk="0" fontAlgn="base" hangingPunct="0">
              <a:spcBef>
                <a:spcPct val="30000"/>
              </a:spcBef>
              <a:spcAft>
                <a:spcPct val="0"/>
              </a:spcAft>
              <a:defRPr sz="1200">
                <a:solidFill>
                  <a:schemeClr val="tx1"/>
                </a:solidFill>
                <a:latin typeface="Times New Roman" pitchFamily="18" charset="0"/>
              </a:defRPr>
            </a:lvl6pPr>
            <a:lvl7pPr marL="2987312" indent="-230160" eaLnBrk="0" fontAlgn="base" hangingPunct="0">
              <a:spcBef>
                <a:spcPct val="30000"/>
              </a:spcBef>
              <a:spcAft>
                <a:spcPct val="0"/>
              </a:spcAft>
              <a:defRPr sz="1200">
                <a:solidFill>
                  <a:schemeClr val="tx1"/>
                </a:solidFill>
                <a:latin typeface="Times New Roman" pitchFamily="18" charset="0"/>
              </a:defRPr>
            </a:lvl7pPr>
            <a:lvl8pPr marL="3444456" indent="-230160" eaLnBrk="0" fontAlgn="base" hangingPunct="0">
              <a:spcBef>
                <a:spcPct val="30000"/>
              </a:spcBef>
              <a:spcAft>
                <a:spcPct val="0"/>
              </a:spcAft>
              <a:defRPr sz="1200">
                <a:solidFill>
                  <a:schemeClr val="tx1"/>
                </a:solidFill>
                <a:latin typeface="Times New Roman" pitchFamily="18" charset="0"/>
              </a:defRPr>
            </a:lvl8pPr>
            <a:lvl9pPr marL="3901601" indent="-23016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GB" altLang="en-US" smtClean="0"/>
              <a:t>TE1 Mentor Training  October 2015 pm</a:t>
            </a:r>
          </a:p>
        </p:txBody>
      </p:sp>
    </p:spTree>
    <p:extLst>
      <p:ext uri="{BB962C8B-B14F-4D97-AF65-F5344CB8AC3E}">
        <p14:creationId xmlns:p14="http://schemas.microsoft.com/office/powerpoint/2010/main" val="2417588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22" indent="-287304" eaLnBrk="0" hangingPunct="0">
              <a:spcBef>
                <a:spcPct val="30000"/>
              </a:spcBef>
              <a:defRPr sz="1200">
                <a:solidFill>
                  <a:schemeClr val="tx1"/>
                </a:solidFill>
                <a:latin typeface="Times New Roman" pitchFamily="18" charset="0"/>
              </a:defRPr>
            </a:lvl2pPr>
            <a:lvl3pPr marL="1150798" indent="-230160" eaLnBrk="0" hangingPunct="0">
              <a:spcBef>
                <a:spcPct val="30000"/>
              </a:spcBef>
              <a:defRPr sz="1200">
                <a:solidFill>
                  <a:schemeClr val="tx1"/>
                </a:solidFill>
                <a:latin typeface="Times New Roman" pitchFamily="18" charset="0"/>
              </a:defRPr>
            </a:lvl3pPr>
            <a:lvl4pPr marL="1611117" indent="-230160" eaLnBrk="0" hangingPunct="0">
              <a:spcBef>
                <a:spcPct val="30000"/>
              </a:spcBef>
              <a:defRPr sz="1200">
                <a:solidFill>
                  <a:schemeClr val="tx1"/>
                </a:solidFill>
                <a:latin typeface="Times New Roman" pitchFamily="18" charset="0"/>
              </a:defRPr>
            </a:lvl4pPr>
            <a:lvl5pPr marL="2073021" indent="-230160" eaLnBrk="0" hangingPunct="0">
              <a:spcBef>
                <a:spcPct val="30000"/>
              </a:spcBef>
              <a:defRPr sz="1200">
                <a:solidFill>
                  <a:schemeClr val="tx1"/>
                </a:solidFill>
                <a:latin typeface="Times New Roman" pitchFamily="18" charset="0"/>
              </a:defRPr>
            </a:lvl5pPr>
            <a:lvl6pPr marL="2530167" indent="-230160" eaLnBrk="0" fontAlgn="base" hangingPunct="0">
              <a:spcBef>
                <a:spcPct val="30000"/>
              </a:spcBef>
              <a:spcAft>
                <a:spcPct val="0"/>
              </a:spcAft>
              <a:defRPr sz="1200">
                <a:solidFill>
                  <a:schemeClr val="tx1"/>
                </a:solidFill>
                <a:latin typeface="Times New Roman" pitchFamily="18" charset="0"/>
              </a:defRPr>
            </a:lvl6pPr>
            <a:lvl7pPr marL="2987312" indent="-230160" eaLnBrk="0" fontAlgn="base" hangingPunct="0">
              <a:spcBef>
                <a:spcPct val="30000"/>
              </a:spcBef>
              <a:spcAft>
                <a:spcPct val="0"/>
              </a:spcAft>
              <a:defRPr sz="1200">
                <a:solidFill>
                  <a:schemeClr val="tx1"/>
                </a:solidFill>
                <a:latin typeface="Times New Roman" pitchFamily="18" charset="0"/>
              </a:defRPr>
            </a:lvl7pPr>
            <a:lvl8pPr marL="3444456" indent="-230160" eaLnBrk="0" fontAlgn="base" hangingPunct="0">
              <a:spcBef>
                <a:spcPct val="30000"/>
              </a:spcBef>
              <a:spcAft>
                <a:spcPct val="0"/>
              </a:spcAft>
              <a:defRPr sz="1200">
                <a:solidFill>
                  <a:schemeClr val="tx1"/>
                </a:solidFill>
                <a:latin typeface="Times New Roman" pitchFamily="18" charset="0"/>
              </a:defRPr>
            </a:lvl8pPr>
            <a:lvl9pPr marL="3901601" indent="-23016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FAAE0698-82E6-4B0C-B550-AEB458D1B8BA}" type="slidenum">
              <a:rPr lang="en-GB" altLang="en-US" smtClean="0"/>
              <a:pPr eaLnBrk="1" hangingPunct="1">
                <a:spcBef>
                  <a:spcPct val="0"/>
                </a:spcBef>
              </a:pPr>
              <a:t>2</a:t>
            </a:fld>
            <a:endParaRPr lang="en-GB" alt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31749"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22" indent="-287304" eaLnBrk="0" hangingPunct="0">
              <a:spcBef>
                <a:spcPct val="30000"/>
              </a:spcBef>
              <a:defRPr sz="1200">
                <a:solidFill>
                  <a:schemeClr val="tx1"/>
                </a:solidFill>
                <a:latin typeface="Times New Roman" pitchFamily="18" charset="0"/>
              </a:defRPr>
            </a:lvl2pPr>
            <a:lvl3pPr marL="1150798" indent="-230160" eaLnBrk="0" hangingPunct="0">
              <a:spcBef>
                <a:spcPct val="30000"/>
              </a:spcBef>
              <a:defRPr sz="1200">
                <a:solidFill>
                  <a:schemeClr val="tx1"/>
                </a:solidFill>
                <a:latin typeface="Times New Roman" pitchFamily="18" charset="0"/>
              </a:defRPr>
            </a:lvl3pPr>
            <a:lvl4pPr marL="1611117" indent="-230160" eaLnBrk="0" hangingPunct="0">
              <a:spcBef>
                <a:spcPct val="30000"/>
              </a:spcBef>
              <a:defRPr sz="1200">
                <a:solidFill>
                  <a:schemeClr val="tx1"/>
                </a:solidFill>
                <a:latin typeface="Times New Roman" pitchFamily="18" charset="0"/>
              </a:defRPr>
            </a:lvl4pPr>
            <a:lvl5pPr marL="2073021" indent="-230160" eaLnBrk="0" hangingPunct="0">
              <a:spcBef>
                <a:spcPct val="30000"/>
              </a:spcBef>
              <a:defRPr sz="1200">
                <a:solidFill>
                  <a:schemeClr val="tx1"/>
                </a:solidFill>
                <a:latin typeface="Times New Roman" pitchFamily="18" charset="0"/>
              </a:defRPr>
            </a:lvl5pPr>
            <a:lvl6pPr marL="2530167" indent="-230160" eaLnBrk="0" fontAlgn="base" hangingPunct="0">
              <a:spcBef>
                <a:spcPct val="30000"/>
              </a:spcBef>
              <a:spcAft>
                <a:spcPct val="0"/>
              </a:spcAft>
              <a:defRPr sz="1200">
                <a:solidFill>
                  <a:schemeClr val="tx1"/>
                </a:solidFill>
                <a:latin typeface="Times New Roman" pitchFamily="18" charset="0"/>
              </a:defRPr>
            </a:lvl6pPr>
            <a:lvl7pPr marL="2987312" indent="-230160" eaLnBrk="0" fontAlgn="base" hangingPunct="0">
              <a:spcBef>
                <a:spcPct val="30000"/>
              </a:spcBef>
              <a:spcAft>
                <a:spcPct val="0"/>
              </a:spcAft>
              <a:defRPr sz="1200">
                <a:solidFill>
                  <a:schemeClr val="tx1"/>
                </a:solidFill>
                <a:latin typeface="Times New Roman" pitchFamily="18" charset="0"/>
              </a:defRPr>
            </a:lvl7pPr>
            <a:lvl8pPr marL="3444456" indent="-230160" eaLnBrk="0" fontAlgn="base" hangingPunct="0">
              <a:spcBef>
                <a:spcPct val="30000"/>
              </a:spcBef>
              <a:spcAft>
                <a:spcPct val="0"/>
              </a:spcAft>
              <a:defRPr sz="1200">
                <a:solidFill>
                  <a:schemeClr val="tx1"/>
                </a:solidFill>
                <a:latin typeface="Times New Roman" pitchFamily="18" charset="0"/>
              </a:defRPr>
            </a:lvl8pPr>
            <a:lvl9pPr marL="3901601" indent="-23016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GB" altLang="en-US" smtClean="0"/>
              <a:t>TE1 Mentor Training  October 2015 pm</a:t>
            </a:r>
          </a:p>
        </p:txBody>
      </p:sp>
    </p:spTree>
    <p:extLst>
      <p:ext uri="{BB962C8B-B14F-4D97-AF65-F5344CB8AC3E}">
        <p14:creationId xmlns:p14="http://schemas.microsoft.com/office/powerpoint/2010/main" val="2606095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10"/>
          </p:nvPr>
        </p:nvSpPr>
        <p:spPr/>
        <p:txBody>
          <a:bodyPr/>
          <a:lstStyle/>
          <a:p>
            <a:pPr>
              <a:defRPr/>
            </a:pPr>
            <a:r>
              <a:rPr lang="en-GB" smtClean="0"/>
              <a:t>TE1 Mentor Training  October 2015 pm</a:t>
            </a:r>
            <a:endParaRPr lang="en-GB"/>
          </a:p>
        </p:txBody>
      </p:sp>
      <p:sp>
        <p:nvSpPr>
          <p:cNvPr id="5" name="Slide Number Placeholder 4"/>
          <p:cNvSpPr>
            <a:spLocks noGrp="1"/>
          </p:cNvSpPr>
          <p:nvPr>
            <p:ph type="sldNum" sz="quarter" idx="11"/>
          </p:nvPr>
        </p:nvSpPr>
        <p:spPr/>
        <p:txBody>
          <a:bodyPr/>
          <a:lstStyle/>
          <a:p>
            <a:pPr>
              <a:defRPr/>
            </a:pPr>
            <a:fld id="{5E1AD00F-7AE9-45C3-AA4B-31FF3627E464}" type="slidenum">
              <a:rPr lang="en-GB" smtClean="0"/>
              <a:pPr>
                <a:defRPr/>
              </a:pPr>
              <a:t>7</a:t>
            </a:fld>
            <a:endParaRPr lang="en-GB"/>
          </a:p>
        </p:txBody>
      </p:sp>
    </p:spTree>
    <p:extLst>
      <p:ext uri="{BB962C8B-B14F-4D97-AF65-F5344CB8AC3E}">
        <p14:creationId xmlns:p14="http://schemas.microsoft.com/office/powerpoint/2010/main" val="3795802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50530" name="Rectangle 2"/>
          <p:cNvSpPr>
            <a:spLocks noGrp="1" noChangeArrowheads="1"/>
          </p:cNvSpPr>
          <p:nvPr>
            <p:ph type="ctrTitle" sz="quarter"/>
          </p:nvPr>
        </p:nvSpPr>
        <p:spPr>
          <a:xfrm>
            <a:off x="685800" y="1676400"/>
            <a:ext cx="7772400" cy="1828800"/>
          </a:xfrm>
        </p:spPr>
        <p:txBody>
          <a:bodyPr/>
          <a:lstStyle>
            <a:lvl1pPr>
              <a:defRPr/>
            </a:lvl1pPr>
          </a:lstStyle>
          <a:p>
            <a:r>
              <a:rPr lang="en-GB"/>
              <a:t>Click to edit Master title style</a:t>
            </a:r>
          </a:p>
        </p:txBody>
      </p:sp>
      <p:sp>
        <p:nvSpPr>
          <p:cNvPr id="150531"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GB"/>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9C6A060-4084-4B6F-948D-5075A8E63C5D}" type="slidenum">
              <a:rPr lang="en-GB"/>
              <a:pPr>
                <a:defRPr/>
              </a:pPr>
              <a:t>‹#›</a:t>
            </a:fld>
            <a:endParaRPr lang="en-GB"/>
          </a:p>
        </p:txBody>
      </p:sp>
    </p:spTree>
    <p:extLst>
      <p:ext uri="{BB962C8B-B14F-4D97-AF65-F5344CB8AC3E}">
        <p14:creationId xmlns:p14="http://schemas.microsoft.com/office/powerpoint/2010/main" val="1656362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27B22CB-D7A9-4967-AFA7-EB115D0D5924}" type="slidenum">
              <a:rPr lang="en-GB"/>
              <a:pPr>
                <a:defRPr/>
              </a:pPr>
              <a:t>‹#›</a:t>
            </a:fld>
            <a:endParaRPr lang="en-GB"/>
          </a:p>
        </p:txBody>
      </p:sp>
    </p:spTree>
    <p:extLst>
      <p:ext uri="{BB962C8B-B14F-4D97-AF65-F5344CB8AC3E}">
        <p14:creationId xmlns:p14="http://schemas.microsoft.com/office/powerpoint/2010/main" val="1733556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0DFA132-6C6C-4ADC-A39D-B711337F651A}" type="slidenum">
              <a:rPr lang="en-GB"/>
              <a:pPr>
                <a:defRPr/>
              </a:pPr>
              <a:t>‹#›</a:t>
            </a:fld>
            <a:endParaRPr lang="en-GB"/>
          </a:p>
        </p:txBody>
      </p:sp>
    </p:spTree>
    <p:extLst>
      <p:ext uri="{BB962C8B-B14F-4D97-AF65-F5344CB8AC3E}">
        <p14:creationId xmlns:p14="http://schemas.microsoft.com/office/powerpoint/2010/main" val="2509227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C1FBB8D-5C8D-482B-B679-B5CEE33B7A20}" type="slidenum">
              <a:rPr lang="en-GB"/>
              <a:pPr>
                <a:defRPr/>
              </a:pPr>
              <a:t>‹#›</a:t>
            </a:fld>
            <a:endParaRPr lang="en-GB"/>
          </a:p>
        </p:txBody>
      </p:sp>
    </p:spTree>
    <p:extLst>
      <p:ext uri="{BB962C8B-B14F-4D97-AF65-F5344CB8AC3E}">
        <p14:creationId xmlns:p14="http://schemas.microsoft.com/office/powerpoint/2010/main" val="4011709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90BCD52-B14D-4204-A496-C36EBF3433E2}" type="slidenum">
              <a:rPr lang="en-GB"/>
              <a:pPr>
                <a:defRPr/>
              </a:pPr>
              <a:t>‹#›</a:t>
            </a:fld>
            <a:endParaRPr lang="en-GB"/>
          </a:p>
        </p:txBody>
      </p:sp>
    </p:spTree>
    <p:extLst>
      <p:ext uri="{BB962C8B-B14F-4D97-AF65-F5344CB8AC3E}">
        <p14:creationId xmlns:p14="http://schemas.microsoft.com/office/powerpoint/2010/main" val="3679851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A83AE86-35B8-4666-BCE2-B7E20E2F363F}" type="slidenum">
              <a:rPr lang="en-GB"/>
              <a:pPr>
                <a:defRPr/>
              </a:pPr>
              <a:t>‹#›</a:t>
            </a:fld>
            <a:endParaRPr lang="en-GB"/>
          </a:p>
        </p:txBody>
      </p:sp>
    </p:spTree>
    <p:extLst>
      <p:ext uri="{BB962C8B-B14F-4D97-AF65-F5344CB8AC3E}">
        <p14:creationId xmlns:p14="http://schemas.microsoft.com/office/powerpoint/2010/main" val="4284888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F4172B3-E3C7-4BD7-89AC-BF2B1CE81F16}" type="slidenum">
              <a:rPr lang="en-GB"/>
              <a:pPr>
                <a:defRPr/>
              </a:pPr>
              <a:t>‹#›</a:t>
            </a:fld>
            <a:endParaRPr lang="en-GB"/>
          </a:p>
        </p:txBody>
      </p:sp>
    </p:spTree>
    <p:extLst>
      <p:ext uri="{BB962C8B-B14F-4D97-AF65-F5344CB8AC3E}">
        <p14:creationId xmlns:p14="http://schemas.microsoft.com/office/powerpoint/2010/main" val="908412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8082FAFF-D955-4829-8B37-85B44EDA282A}" type="slidenum">
              <a:rPr lang="en-GB"/>
              <a:pPr>
                <a:defRPr/>
              </a:pPr>
              <a:t>‹#›</a:t>
            </a:fld>
            <a:endParaRPr lang="en-GB"/>
          </a:p>
        </p:txBody>
      </p:sp>
    </p:spTree>
    <p:extLst>
      <p:ext uri="{BB962C8B-B14F-4D97-AF65-F5344CB8AC3E}">
        <p14:creationId xmlns:p14="http://schemas.microsoft.com/office/powerpoint/2010/main" val="946095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A435FEE5-4C37-4802-B78C-71C9C6F9CB9E}" type="slidenum">
              <a:rPr lang="en-GB"/>
              <a:pPr>
                <a:defRPr/>
              </a:pPr>
              <a:t>‹#›</a:t>
            </a:fld>
            <a:endParaRPr lang="en-GB"/>
          </a:p>
        </p:txBody>
      </p:sp>
    </p:spTree>
    <p:extLst>
      <p:ext uri="{BB962C8B-B14F-4D97-AF65-F5344CB8AC3E}">
        <p14:creationId xmlns:p14="http://schemas.microsoft.com/office/powerpoint/2010/main" val="2558325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07A011F5-6C9B-4CED-9568-89649EA8EECF}" type="slidenum">
              <a:rPr lang="en-GB"/>
              <a:pPr>
                <a:defRPr/>
              </a:pPr>
              <a:t>‹#›</a:t>
            </a:fld>
            <a:endParaRPr lang="en-GB"/>
          </a:p>
        </p:txBody>
      </p:sp>
    </p:spTree>
    <p:extLst>
      <p:ext uri="{BB962C8B-B14F-4D97-AF65-F5344CB8AC3E}">
        <p14:creationId xmlns:p14="http://schemas.microsoft.com/office/powerpoint/2010/main" val="722739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17D4850-2403-4527-BFA9-9E805E91B1CA}" type="slidenum">
              <a:rPr lang="en-GB"/>
              <a:pPr>
                <a:defRPr/>
              </a:pPr>
              <a:t>‹#›</a:t>
            </a:fld>
            <a:endParaRPr lang="en-GB"/>
          </a:p>
        </p:txBody>
      </p:sp>
    </p:spTree>
    <p:extLst>
      <p:ext uri="{BB962C8B-B14F-4D97-AF65-F5344CB8AC3E}">
        <p14:creationId xmlns:p14="http://schemas.microsoft.com/office/powerpoint/2010/main" val="1698472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C0F93B3-7B99-44ED-9DC5-58ABF3561514}" type="slidenum">
              <a:rPr lang="en-GB"/>
              <a:pPr>
                <a:defRPr/>
              </a:pPr>
              <a:t>‹#›</a:t>
            </a:fld>
            <a:endParaRPr lang="en-GB"/>
          </a:p>
        </p:txBody>
      </p:sp>
    </p:spTree>
    <p:extLst>
      <p:ext uri="{BB962C8B-B14F-4D97-AF65-F5344CB8AC3E}">
        <p14:creationId xmlns:p14="http://schemas.microsoft.com/office/powerpoint/2010/main" val="3222200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49507"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4950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GB"/>
          </a:p>
        </p:txBody>
      </p:sp>
      <p:sp>
        <p:nvSpPr>
          <p:cNvPr id="14950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GB"/>
          </a:p>
        </p:txBody>
      </p:sp>
      <p:sp>
        <p:nvSpPr>
          <p:cNvPr id="14951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3ADDD1D8-272C-43E0-AACF-C1965B9F127D}"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CAcQjRxqFQoTCPDS0r-6nsgCFUM7FAodNRcFpA&amp;url=http://universitybusiness.co.uk/Article/leicester-plans-to-create-distinctive-elite-university&amp;bvm=bv.103627116,d.d24&amp;psig=AFQjCNEJrZzSZLbZAwWmlgZnxjqTpyNldg&amp;ust=1443692146220725"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9552" y="188641"/>
            <a:ext cx="7992888" cy="1800200"/>
          </a:xfrm>
        </p:spPr>
        <p:txBody>
          <a:bodyPr/>
          <a:lstStyle/>
          <a:p>
            <a:pPr eaLnBrk="1" hangingPunct="1">
              <a:defRPr/>
            </a:pPr>
            <a:r>
              <a:rPr lang="en-GB" b="1" dirty="0" smtClean="0">
                <a:effectLst/>
              </a:rPr>
              <a:t>Please sit at the table with your Visiting Tutor. </a:t>
            </a:r>
            <a:r>
              <a:rPr lang="en-GB" dirty="0" smtClean="0">
                <a:effectLst/>
              </a:rPr>
              <a:t/>
            </a:r>
            <a:br>
              <a:rPr lang="en-GB" dirty="0" smtClean="0">
                <a:effectLst/>
              </a:rPr>
            </a:br>
            <a:r>
              <a:rPr lang="en-GB" sz="4000" dirty="0" smtClean="0">
                <a:solidFill>
                  <a:srgbClr val="7030A0"/>
                </a:solidFill>
                <a:effectLst/>
              </a:rPr>
              <a:t>(Tutor names are on the tables!)</a:t>
            </a:r>
            <a:endParaRPr lang="en-GB" dirty="0" smtClean="0">
              <a:solidFill>
                <a:srgbClr val="7030A0"/>
              </a:solidFill>
              <a:effectLst/>
            </a:endParaRPr>
          </a:p>
        </p:txBody>
      </p:sp>
      <p:sp>
        <p:nvSpPr>
          <p:cNvPr id="3075" name="Rectangle 3"/>
          <p:cNvSpPr>
            <a:spLocks noGrp="1" noChangeArrowheads="1"/>
          </p:cNvSpPr>
          <p:nvPr>
            <p:ph type="subTitle" idx="1"/>
          </p:nvPr>
        </p:nvSpPr>
        <p:spPr>
          <a:xfrm>
            <a:off x="400277" y="2263675"/>
            <a:ext cx="7753917" cy="4320481"/>
          </a:xfrm>
        </p:spPr>
        <p:txBody>
          <a:bodyPr/>
          <a:lstStyle/>
          <a:p>
            <a:pPr algn="l" eaLnBrk="1" hangingPunct="1">
              <a:lnSpc>
                <a:spcPct val="90000"/>
              </a:lnSpc>
              <a:defRPr/>
            </a:pPr>
            <a:r>
              <a:rPr lang="en-GB" dirty="0" smtClean="0">
                <a:effectLst/>
              </a:rPr>
              <a:t>Please </a:t>
            </a:r>
            <a:r>
              <a:rPr lang="en-GB" dirty="0">
                <a:effectLst/>
              </a:rPr>
              <a:t>exchange contact details and </a:t>
            </a:r>
            <a:r>
              <a:rPr lang="en-GB" dirty="0" smtClean="0">
                <a:effectLst/>
              </a:rPr>
              <a:t>arrange the </a:t>
            </a:r>
            <a:r>
              <a:rPr lang="en-GB" dirty="0">
                <a:effectLst/>
              </a:rPr>
              <a:t>first visit </a:t>
            </a:r>
            <a:endParaRPr lang="en-GB" dirty="0" smtClean="0">
              <a:effectLst/>
            </a:endParaRPr>
          </a:p>
          <a:p>
            <a:pPr algn="l" eaLnBrk="1" hangingPunct="1">
              <a:lnSpc>
                <a:spcPct val="90000"/>
              </a:lnSpc>
              <a:defRPr/>
            </a:pPr>
            <a:r>
              <a:rPr lang="en-GB" dirty="0" smtClean="0">
                <a:effectLst/>
              </a:rPr>
              <a:t>(w/c 6</a:t>
            </a:r>
            <a:r>
              <a:rPr lang="en-GB" baseline="30000" dirty="0" smtClean="0">
                <a:effectLst/>
              </a:rPr>
              <a:t>th</a:t>
            </a:r>
            <a:r>
              <a:rPr lang="en-GB" dirty="0" smtClean="0">
                <a:effectLst/>
              </a:rPr>
              <a:t> November for Provider-led and w/c 13</a:t>
            </a:r>
            <a:r>
              <a:rPr lang="en-GB" baseline="30000" dirty="0" smtClean="0">
                <a:effectLst/>
              </a:rPr>
              <a:t>th</a:t>
            </a:r>
            <a:r>
              <a:rPr lang="en-GB" dirty="0" smtClean="0">
                <a:effectLst/>
              </a:rPr>
              <a:t> or 20</a:t>
            </a:r>
            <a:r>
              <a:rPr lang="en-GB" baseline="30000" dirty="0" smtClean="0">
                <a:effectLst/>
              </a:rPr>
              <a:t>th</a:t>
            </a:r>
            <a:r>
              <a:rPr lang="en-GB" dirty="0" smtClean="0">
                <a:effectLst/>
              </a:rPr>
              <a:t> Nov for School Direct</a:t>
            </a:r>
            <a:r>
              <a:rPr lang="en-GB" dirty="0" smtClean="0">
                <a:solidFill>
                  <a:srgbClr val="002060"/>
                </a:solidFill>
                <a:effectLst/>
              </a:rPr>
              <a:t>)</a:t>
            </a:r>
          </a:p>
          <a:p>
            <a:pPr algn="l" eaLnBrk="1" hangingPunct="1">
              <a:lnSpc>
                <a:spcPct val="90000"/>
              </a:lnSpc>
              <a:defRPr/>
            </a:pPr>
            <a:r>
              <a:rPr lang="en-GB" dirty="0" smtClean="0">
                <a:effectLst/>
              </a:rPr>
              <a:t>The visit needs to be planned to enable </a:t>
            </a:r>
            <a:r>
              <a:rPr lang="en-GB" u="sng" dirty="0" smtClean="0">
                <a:effectLst/>
              </a:rPr>
              <a:t>joint</a:t>
            </a:r>
            <a:r>
              <a:rPr lang="en-GB" dirty="0" smtClean="0">
                <a:effectLst/>
              </a:rPr>
              <a:t> file scrutiny, joint observation of teaching and joint feedback</a:t>
            </a:r>
            <a:r>
              <a:rPr lang="en-GB" sz="3400" dirty="0" smtClean="0">
                <a:effectLst/>
              </a:rPr>
              <a:t>.</a:t>
            </a:r>
          </a:p>
          <a:p>
            <a:pPr algn="l" eaLnBrk="1" hangingPunct="1">
              <a:lnSpc>
                <a:spcPct val="90000"/>
              </a:lnSpc>
              <a:defRPr/>
            </a:pPr>
            <a:r>
              <a:rPr lang="en-GB" dirty="0" smtClean="0">
                <a:effectLst/>
              </a:rPr>
              <a:t>Please read student/s autobiography/</a:t>
            </a:r>
            <a:r>
              <a:rPr lang="en-GB" dirty="0" err="1" smtClean="0">
                <a:effectLst/>
              </a:rPr>
              <a:t>ies</a:t>
            </a:r>
            <a:r>
              <a:rPr lang="en-GB" dirty="0" smtClean="0">
                <a:effectLst/>
              </a:rPr>
              <a:t> </a:t>
            </a:r>
          </a:p>
          <a:p>
            <a:pPr eaLnBrk="1" hangingPunct="1">
              <a:lnSpc>
                <a:spcPct val="90000"/>
              </a:lnSpc>
              <a:defRPr/>
            </a:pPr>
            <a:endParaRPr lang="en-GB" sz="2800" dirty="0" smtClean="0"/>
          </a:p>
          <a:p>
            <a:pPr eaLnBrk="1" hangingPunct="1">
              <a:lnSpc>
                <a:spcPct val="90000"/>
              </a:lnSpc>
              <a:defRPr/>
            </a:pPr>
            <a:endParaRPr lang="en-GB" sz="2800" dirty="0" smtClean="0"/>
          </a:p>
        </p:txBody>
      </p:sp>
      <p:pic>
        <p:nvPicPr>
          <p:cNvPr id="1026" name="Picture 2" descr="http://wildfirecomms-images.co.uk/img/low_uol-logo-full-colour-2-1443020162.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89829" y="6168016"/>
            <a:ext cx="2386883" cy="63736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effectLst/>
              </a:rPr>
              <a:t>To improve further:</a:t>
            </a:r>
            <a:endParaRPr lang="en-GB" dirty="0">
              <a:effectLst/>
            </a:endParaRPr>
          </a:p>
        </p:txBody>
      </p:sp>
      <p:sp>
        <p:nvSpPr>
          <p:cNvPr id="3" name="Content Placeholder 2"/>
          <p:cNvSpPr>
            <a:spLocks noGrp="1"/>
          </p:cNvSpPr>
          <p:nvPr>
            <p:ph idx="1"/>
          </p:nvPr>
        </p:nvSpPr>
        <p:spPr/>
        <p:txBody>
          <a:bodyPr/>
          <a:lstStyle/>
          <a:p>
            <a:r>
              <a:rPr lang="en-GB" dirty="0" smtClean="0">
                <a:effectLst/>
              </a:rPr>
              <a:t>Ensure </a:t>
            </a:r>
            <a:r>
              <a:rPr lang="en-GB" dirty="0">
                <a:effectLst/>
              </a:rPr>
              <a:t>all trainees are given sufficient opportunity to apply their university-based learning in teaching physical education over a longer series of lessons during their placements in school. </a:t>
            </a:r>
          </a:p>
          <a:p>
            <a:pPr marL="0" indent="0">
              <a:buNone/>
            </a:pPr>
            <a:endParaRPr lang="en-GB" dirty="0"/>
          </a:p>
        </p:txBody>
      </p:sp>
    </p:spTree>
    <p:extLst>
      <p:ext uri="{BB962C8B-B14F-4D97-AF65-F5344CB8AC3E}">
        <p14:creationId xmlns:p14="http://schemas.microsoft.com/office/powerpoint/2010/main" val="37799772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842" y="404664"/>
            <a:ext cx="8229600" cy="1371600"/>
          </a:xfrm>
        </p:spPr>
        <p:txBody>
          <a:bodyPr/>
          <a:lstStyle/>
          <a:p>
            <a:r>
              <a:rPr lang="en-GB" dirty="0" smtClean="0">
                <a:effectLst/>
              </a:rPr>
              <a:t>University of Leicester Primary PGCE Key Priorities </a:t>
            </a:r>
            <a:endParaRPr lang="en-GB" dirty="0">
              <a:effectLst/>
            </a:endParaRPr>
          </a:p>
        </p:txBody>
      </p:sp>
      <p:sp>
        <p:nvSpPr>
          <p:cNvPr id="3" name="Content Placeholder 2"/>
          <p:cNvSpPr>
            <a:spLocks noGrp="1"/>
          </p:cNvSpPr>
          <p:nvPr>
            <p:ph idx="1"/>
          </p:nvPr>
        </p:nvSpPr>
        <p:spPr>
          <a:xfrm>
            <a:off x="457200" y="2132856"/>
            <a:ext cx="8229600" cy="4114800"/>
          </a:xfrm>
        </p:spPr>
        <p:txBody>
          <a:bodyPr/>
          <a:lstStyle/>
          <a:p>
            <a:endParaRPr lang="en-GB" dirty="0">
              <a:effectLst/>
            </a:endParaRPr>
          </a:p>
        </p:txBody>
      </p:sp>
    </p:spTree>
    <p:extLst>
      <p:ext uri="{BB962C8B-B14F-4D97-AF65-F5344CB8AC3E}">
        <p14:creationId xmlns:p14="http://schemas.microsoft.com/office/powerpoint/2010/main" val="3272548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1371600"/>
          </a:xfrm>
        </p:spPr>
        <p:txBody>
          <a:bodyPr/>
          <a:lstStyle/>
          <a:p>
            <a:pPr algn="l"/>
            <a:r>
              <a:rPr lang="en-GB" sz="2800" u="sng" dirty="0" smtClean="0">
                <a:effectLst/>
              </a:rPr>
              <a:t>Key priority </a:t>
            </a:r>
            <a:r>
              <a:rPr lang="en-GB" sz="2800" u="sng" dirty="0">
                <a:effectLst/>
              </a:rPr>
              <a:t>1 </a:t>
            </a:r>
            <a:r>
              <a:rPr lang="en-GB" dirty="0">
                <a:effectLst/>
              </a:rPr>
              <a:t/>
            </a:r>
            <a:br>
              <a:rPr lang="en-GB" dirty="0">
                <a:effectLst/>
              </a:rPr>
            </a:br>
            <a:r>
              <a:rPr lang="en-GB" sz="2400" b="1" dirty="0" smtClean="0">
                <a:effectLst/>
              </a:rPr>
              <a:t>To </a:t>
            </a:r>
            <a:r>
              <a:rPr lang="en-GB" sz="2400" b="1" dirty="0">
                <a:effectLst/>
              </a:rPr>
              <a:t>manage and develop the course by acting on internal and external feedback and evaluation (i.e. External Examiner reports; Ofsted report; Student evaluations; Previous PIP.) </a:t>
            </a:r>
          </a:p>
        </p:txBody>
      </p:sp>
      <p:sp>
        <p:nvSpPr>
          <p:cNvPr id="3" name="Content Placeholder 2"/>
          <p:cNvSpPr>
            <a:spLocks noGrp="1"/>
          </p:cNvSpPr>
          <p:nvPr>
            <p:ph idx="1"/>
          </p:nvPr>
        </p:nvSpPr>
        <p:spPr>
          <a:xfrm>
            <a:off x="457200" y="2636912"/>
            <a:ext cx="8229600" cy="4114800"/>
          </a:xfrm>
        </p:spPr>
        <p:txBody>
          <a:bodyPr/>
          <a:lstStyle/>
          <a:p>
            <a:r>
              <a:rPr lang="en-GB" dirty="0">
                <a:effectLst/>
              </a:rPr>
              <a:t>Ensuring Primary &amp; Secondary work more closely </a:t>
            </a:r>
            <a:r>
              <a:rPr lang="en-GB" dirty="0" smtClean="0">
                <a:effectLst/>
              </a:rPr>
              <a:t>together</a:t>
            </a:r>
          </a:p>
          <a:p>
            <a:r>
              <a:rPr lang="en-GB" dirty="0" smtClean="0">
                <a:effectLst/>
              </a:rPr>
              <a:t>Review of specialism opportunities </a:t>
            </a:r>
          </a:p>
          <a:p>
            <a:r>
              <a:rPr lang="en-GB" dirty="0" smtClean="0">
                <a:effectLst/>
              </a:rPr>
              <a:t>Monitoring of consistency of student experiences</a:t>
            </a:r>
          </a:p>
          <a:p>
            <a:r>
              <a:rPr lang="en-GB" dirty="0" smtClean="0">
                <a:effectLst/>
              </a:rPr>
              <a:t>Extend Grammar Provision </a:t>
            </a:r>
          </a:p>
          <a:p>
            <a:endParaRPr lang="en-GB" dirty="0">
              <a:effectLst/>
            </a:endParaRPr>
          </a:p>
        </p:txBody>
      </p:sp>
    </p:spTree>
    <p:extLst>
      <p:ext uri="{BB962C8B-B14F-4D97-AF65-F5344CB8AC3E}">
        <p14:creationId xmlns:p14="http://schemas.microsoft.com/office/powerpoint/2010/main" val="14261399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208" y="476672"/>
            <a:ext cx="8229600" cy="1371600"/>
          </a:xfrm>
        </p:spPr>
        <p:txBody>
          <a:bodyPr/>
          <a:lstStyle/>
          <a:p>
            <a:pPr algn="l"/>
            <a:r>
              <a:rPr lang="en-GB" sz="2800" u="sng" dirty="0">
                <a:solidFill>
                  <a:srgbClr val="2B5481"/>
                </a:solidFill>
                <a:effectLst/>
              </a:rPr>
              <a:t>Key priority </a:t>
            </a:r>
            <a:r>
              <a:rPr lang="en-GB" sz="2800" u="sng" dirty="0" smtClean="0">
                <a:solidFill>
                  <a:srgbClr val="2B5481"/>
                </a:solidFill>
                <a:effectLst/>
              </a:rPr>
              <a:t>2 </a:t>
            </a:r>
            <a:r>
              <a:rPr lang="en-GB" dirty="0">
                <a:solidFill>
                  <a:srgbClr val="2B5481"/>
                </a:solidFill>
                <a:effectLst/>
              </a:rPr>
              <a:t/>
            </a:r>
            <a:br>
              <a:rPr lang="en-GB" dirty="0">
                <a:solidFill>
                  <a:srgbClr val="2B5481"/>
                </a:solidFill>
                <a:effectLst/>
              </a:rPr>
            </a:br>
            <a:r>
              <a:rPr lang="en-GB" sz="2400" b="1" dirty="0">
                <a:solidFill>
                  <a:srgbClr val="2B5481"/>
                </a:solidFill>
                <a:effectLst/>
              </a:rPr>
              <a:t>To manage and develop </a:t>
            </a:r>
            <a:r>
              <a:rPr lang="en-GB" sz="2400" b="1" dirty="0" smtClean="0">
                <a:solidFill>
                  <a:srgbClr val="2B5481"/>
                </a:solidFill>
                <a:effectLst/>
              </a:rPr>
              <a:t>student experience &amp; outcomes by </a:t>
            </a:r>
            <a:r>
              <a:rPr lang="en-GB" sz="2400" b="1" dirty="0">
                <a:solidFill>
                  <a:srgbClr val="2B5481"/>
                </a:solidFill>
                <a:effectLst/>
              </a:rPr>
              <a:t>acting on internal and external feedback and evaluation (i.e. External Examiner reports; Ofsted report; Student evaluations; Previous PIP.) </a:t>
            </a:r>
            <a:endParaRPr lang="en-GB" sz="2400" b="1" dirty="0">
              <a:effectLst/>
            </a:endParaRPr>
          </a:p>
        </p:txBody>
      </p:sp>
      <p:sp>
        <p:nvSpPr>
          <p:cNvPr id="3" name="Content Placeholder 2"/>
          <p:cNvSpPr>
            <a:spLocks noGrp="1"/>
          </p:cNvSpPr>
          <p:nvPr>
            <p:ph idx="1"/>
          </p:nvPr>
        </p:nvSpPr>
        <p:spPr>
          <a:xfrm>
            <a:off x="433208" y="2348880"/>
            <a:ext cx="8229600" cy="4114800"/>
          </a:xfrm>
        </p:spPr>
        <p:txBody>
          <a:bodyPr/>
          <a:lstStyle/>
          <a:p>
            <a:r>
              <a:rPr lang="en-GB" dirty="0" smtClean="0">
                <a:effectLst/>
              </a:rPr>
              <a:t>Monitor Progress Pupil grades</a:t>
            </a:r>
          </a:p>
          <a:p>
            <a:r>
              <a:rPr lang="en-GB" dirty="0" smtClean="0">
                <a:effectLst/>
              </a:rPr>
              <a:t>Monitor Early Reading &amp; Early Maths outcomes</a:t>
            </a:r>
          </a:p>
          <a:p>
            <a:r>
              <a:rPr lang="en-GB" dirty="0" smtClean="0">
                <a:effectLst/>
              </a:rPr>
              <a:t>Inclusion of assessment prompts on lesson plans</a:t>
            </a:r>
          </a:p>
          <a:p>
            <a:r>
              <a:rPr lang="en-GB" dirty="0" smtClean="0">
                <a:effectLst/>
              </a:rPr>
              <a:t>Increase student self assessment</a:t>
            </a:r>
          </a:p>
          <a:p>
            <a:r>
              <a:rPr lang="en-GB" dirty="0" smtClean="0">
                <a:effectLst/>
              </a:rPr>
              <a:t>Increase student awareness of children’s health &amp; well-being</a:t>
            </a:r>
          </a:p>
        </p:txBody>
      </p:sp>
    </p:spTree>
    <p:extLst>
      <p:ext uri="{BB962C8B-B14F-4D97-AF65-F5344CB8AC3E}">
        <p14:creationId xmlns:p14="http://schemas.microsoft.com/office/powerpoint/2010/main" val="721911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764704"/>
            <a:ext cx="8229600" cy="1371600"/>
          </a:xfrm>
        </p:spPr>
        <p:txBody>
          <a:bodyPr/>
          <a:lstStyle/>
          <a:p>
            <a:pPr algn="l"/>
            <a:r>
              <a:rPr lang="en-GB" sz="2800" u="sng" dirty="0" smtClean="0">
                <a:effectLst/>
              </a:rPr>
              <a:t>Key Priority 3</a:t>
            </a:r>
            <a:r>
              <a:rPr lang="en-GB" sz="2000" dirty="0" smtClean="0">
                <a:effectLst/>
              </a:rPr>
              <a:t/>
            </a:r>
            <a:br>
              <a:rPr lang="en-GB" sz="2000" dirty="0" smtClean="0">
                <a:effectLst/>
              </a:rPr>
            </a:br>
            <a:r>
              <a:rPr lang="en-GB" sz="2400" b="1" dirty="0" smtClean="0">
                <a:effectLst/>
              </a:rPr>
              <a:t>To </a:t>
            </a:r>
            <a:r>
              <a:rPr lang="en-GB" sz="2400" b="1" dirty="0">
                <a:effectLst/>
              </a:rPr>
              <a:t>maintain high quality student experience and outcomes by ensuring that all involved in their progress receive appropriate and current training and opportunities to develop their skills</a:t>
            </a:r>
          </a:p>
        </p:txBody>
      </p:sp>
      <p:sp>
        <p:nvSpPr>
          <p:cNvPr id="3" name="Content Placeholder 2"/>
          <p:cNvSpPr>
            <a:spLocks noGrp="1"/>
          </p:cNvSpPr>
          <p:nvPr>
            <p:ph idx="1"/>
          </p:nvPr>
        </p:nvSpPr>
        <p:spPr>
          <a:xfrm>
            <a:off x="395536" y="2924944"/>
            <a:ext cx="8229600" cy="4114800"/>
          </a:xfrm>
        </p:spPr>
        <p:txBody>
          <a:bodyPr/>
          <a:lstStyle/>
          <a:p>
            <a:r>
              <a:rPr lang="en-GB" dirty="0" smtClean="0">
                <a:effectLst/>
              </a:rPr>
              <a:t>All Mentors to understand the expectations of their role through:</a:t>
            </a:r>
          </a:p>
          <a:p>
            <a:pPr>
              <a:buFont typeface="Arial" panose="020B0604020202020204" pitchFamily="34" charset="0"/>
              <a:buChar char="•"/>
            </a:pPr>
            <a:r>
              <a:rPr lang="en-GB" dirty="0" smtClean="0">
                <a:effectLst/>
              </a:rPr>
              <a:t>Mentor Training</a:t>
            </a:r>
          </a:p>
          <a:p>
            <a:pPr>
              <a:buFont typeface="Arial" panose="020B0604020202020204" pitchFamily="34" charset="0"/>
              <a:buChar char="•"/>
            </a:pPr>
            <a:r>
              <a:rPr lang="en-GB" dirty="0" smtClean="0">
                <a:effectLst/>
              </a:rPr>
              <a:t>VT visits</a:t>
            </a:r>
          </a:p>
          <a:p>
            <a:pPr>
              <a:buFont typeface="Arial" panose="020B0604020202020204" pitchFamily="34" charset="0"/>
              <a:buChar char="•"/>
            </a:pPr>
            <a:r>
              <a:rPr lang="en-GB" dirty="0" smtClean="0">
                <a:effectLst/>
              </a:rPr>
              <a:t>Documentation</a:t>
            </a:r>
            <a:endParaRPr lang="en-GB" dirty="0">
              <a:effectLst/>
            </a:endParaRPr>
          </a:p>
          <a:p>
            <a:pPr>
              <a:buFont typeface="Arial" panose="020B0604020202020204" pitchFamily="34" charset="0"/>
              <a:buChar char="•"/>
            </a:pPr>
            <a:r>
              <a:rPr lang="en-GB" dirty="0" smtClean="0">
                <a:effectLst/>
              </a:rPr>
              <a:t>Mentors’ Standards</a:t>
            </a:r>
            <a:endParaRPr lang="en-GB" dirty="0">
              <a:effectLst/>
            </a:endParaRPr>
          </a:p>
        </p:txBody>
      </p:sp>
    </p:spTree>
    <p:extLst>
      <p:ext uri="{BB962C8B-B14F-4D97-AF65-F5344CB8AC3E}">
        <p14:creationId xmlns:p14="http://schemas.microsoft.com/office/powerpoint/2010/main" val="17938584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u="sng" dirty="0">
                <a:solidFill>
                  <a:srgbClr val="2B5481"/>
                </a:solidFill>
                <a:effectLst/>
              </a:rPr>
              <a:t>Key Priority </a:t>
            </a:r>
            <a:r>
              <a:rPr lang="en-GB" sz="2800" u="sng" dirty="0" smtClean="0">
                <a:solidFill>
                  <a:srgbClr val="2B5481"/>
                </a:solidFill>
                <a:effectLst/>
              </a:rPr>
              <a:t>4</a:t>
            </a:r>
            <a:r>
              <a:rPr lang="en-GB" sz="2000" dirty="0">
                <a:solidFill>
                  <a:srgbClr val="2B5481"/>
                </a:solidFill>
                <a:effectLst/>
              </a:rPr>
              <a:t/>
            </a:r>
            <a:br>
              <a:rPr lang="en-GB" sz="2000" dirty="0">
                <a:solidFill>
                  <a:srgbClr val="2B5481"/>
                </a:solidFill>
                <a:effectLst/>
              </a:rPr>
            </a:br>
            <a:r>
              <a:rPr lang="en-GB" sz="2000" b="1" dirty="0">
                <a:solidFill>
                  <a:srgbClr val="2B5481"/>
                </a:solidFill>
                <a:effectLst/>
              </a:rPr>
              <a:t>Improve the quality of communication to ensure a deeper understanding across the partnership and wider community about the course and variety of routes available within it</a:t>
            </a:r>
            <a:endParaRPr lang="en-GB" b="1" dirty="0">
              <a:effectLst/>
            </a:endParaRPr>
          </a:p>
        </p:txBody>
      </p:sp>
      <p:sp>
        <p:nvSpPr>
          <p:cNvPr id="3" name="Content Placeholder 2"/>
          <p:cNvSpPr>
            <a:spLocks noGrp="1"/>
          </p:cNvSpPr>
          <p:nvPr>
            <p:ph idx="1"/>
          </p:nvPr>
        </p:nvSpPr>
        <p:spPr>
          <a:xfrm>
            <a:off x="428648" y="2276872"/>
            <a:ext cx="8229600" cy="4114800"/>
          </a:xfrm>
        </p:spPr>
        <p:txBody>
          <a:bodyPr/>
          <a:lstStyle/>
          <a:p>
            <a:r>
              <a:rPr lang="en-GB" dirty="0" smtClean="0">
                <a:effectLst/>
              </a:rPr>
              <a:t>Advertising the strength of our partnership</a:t>
            </a:r>
          </a:p>
          <a:p>
            <a:r>
              <a:rPr lang="en-GB" dirty="0" smtClean="0">
                <a:effectLst/>
              </a:rPr>
              <a:t>Evaluating the success of recruitment events in acceptance on SD and UL courses</a:t>
            </a:r>
          </a:p>
          <a:p>
            <a:r>
              <a:rPr lang="en-GB" dirty="0" smtClean="0">
                <a:effectLst/>
              </a:rPr>
              <a:t>Understanding reasons for rejection of offers following interviews</a:t>
            </a:r>
          </a:p>
        </p:txBody>
      </p:sp>
    </p:spTree>
    <p:extLst>
      <p:ext uri="{BB962C8B-B14F-4D97-AF65-F5344CB8AC3E}">
        <p14:creationId xmlns:p14="http://schemas.microsoft.com/office/powerpoint/2010/main" val="12826616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99392"/>
            <a:ext cx="8229600" cy="576064"/>
          </a:xfrm>
        </p:spPr>
        <p:txBody>
          <a:bodyPr/>
          <a:lstStyle/>
          <a:p>
            <a:r>
              <a:rPr lang="en-GB" sz="2400" dirty="0" smtClean="0">
                <a:solidFill>
                  <a:srgbClr val="002060"/>
                </a:solidFill>
                <a:effectLst/>
              </a:rPr>
              <a:t/>
            </a:r>
            <a:br>
              <a:rPr lang="en-GB" sz="2400" dirty="0" smtClean="0">
                <a:solidFill>
                  <a:srgbClr val="002060"/>
                </a:solidFill>
                <a:effectLst/>
              </a:rPr>
            </a:br>
            <a:r>
              <a:rPr lang="en-GB" sz="2400" dirty="0">
                <a:solidFill>
                  <a:srgbClr val="002060"/>
                </a:solidFill>
                <a:effectLst/>
              </a:rPr>
              <a:t/>
            </a:r>
            <a:br>
              <a:rPr lang="en-GB" sz="2400" dirty="0">
                <a:solidFill>
                  <a:srgbClr val="002060"/>
                </a:solidFill>
                <a:effectLst/>
              </a:rPr>
            </a:br>
            <a:r>
              <a:rPr lang="en-GB" sz="2400" dirty="0" smtClean="0">
                <a:solidFill>
                  <a:srgbClr val="002060"/>
                </a:solidFill>
                <a:effectLst/>
              </a:rPr>
              <a:t/>
            </a:r>
            <a:br>
              <a:rPr lang="en-GB" sz="2400" dirty="0" smtClean="0">
                <a:solidFill>
                  <a:srgbClr val="002060"/>
                </a:solidFill>
                <a:effectLst/>
              </a:rPr>
            </a:br>
            <a:r>
              <a:rPr lang="en-GB" sz="3600" b="1" dirty="0" smtClean="0">
                <a:solidFill>
                  <a:schemeClr val="tx1"/>
                </a:solidFill>
                <a:effectLst/>
              </a:rPr>
              <a:t>National ITE Key Priorities include</a:t>
            </a:r>
            <a:r>
              <a:rPr lang="en-GB" sz="4000" b="1" dirty="0" smtClean="0">
                <a:solidFill>
                  <a:schemeClr val="tx1"/>
                </a:solidFill>
                <a:effectLst/>
              </a:rPr>
              <a:t>: </a:t>
            </a:r>
            <a:r>
              <a:rPr lang="en-GB" sz="2800" dirty="0">
                <a:solidFill>
                  <a:srgbClr val="FF0000"/>
                </a:solidFill>
                <a:effectLst/>
              </a:rPr>
              <a:t/>
            </a:r>
            <a:br>
              <a:rPr lang="en-GB" sz="2800" dirty="0">
                <a:solidFill>
                  <a:srgbClr val="FF0000"/>
                </a:solidFill>
                <a:effectLst/>
              </a:rPr>
            </a:br>
            <a:r>
              <a:rPr lang="en-GB" sz="2800" dirty="0">
                <a:solidFill>
                  <a:srgbClr val="FF0000"/>
                </a:solidFill>
                <a:effectLst/>
              </a:rPr>
              <a:t/>
            </a:r>
            <a:br>
              <a:rPr lang="en-GB" sz="2800" dirty="0">
                <a:solidFill>
                  <a:srgbClr val="FF0000"/>
                </a:solidFill>
                <a:effectLst/>
              </a:rPr>
            </a:br>
            <a:endParaRPr lang="en-GB" sz="2800" dirty="0"/>
          </a:p>
        </p:txBody>
      </p:sp>
      <p:sp>
        <p:nvSpPr>
          <p:cNvPr id="3" name="Content Placeholder 2"/>
          <p:cNvSpPr>
            <a:spLocks noGrp="1"/>
          </p:cNvSpPr>
          <p:nvPr>
            <p:ph idx="1"/>
          </p:nvPr>
        </p:nvSpPr>
        <p:spPr>
          <a:xfrm>
            <a:off x="467544" y="692696"/>
            <a:ext cx="8229600" cy="5184576"/>
          </a:xfrm>
        </p:spPr>
        <p:txBody>
          <a:bodyPr/>
          <a:lstStyle/>
          <a:p>
            <a:pPr>
              <a:spcAft>
                <a:spcPts val="1200"/>
              </a:spcAft>
            </a:pPr>
            <a:r>
              <a:rPr lang="en-GB" sz="2400" dirty="0" smtClean="0">
                <a:solidFill>
                  <a:srgbClr val="002060"/>
                </a:solidFill>
                <a:effectLst/>
              </a:rPr>
              <a:t>Phonics teaching and early reading …..</a:t>
            </a:r>
            <a:r>
              <a:rPr lang="en-GB" sz="2400" i="1" dirty="0" smtClean="0">
                <a:effectLst/>
              </a:rPr>
              <a:t>teach </a:t>
            </a:r>
            <a:r>
              <a:rPr lang="en-GB" sz="2400" i="1" dirty="0">
                <a:effectLst/>
              </a:rPr>
              <a:t>early reading and demonstrate a clear understanding of systematic synthetic phonics, communication and language </a:t>
            </a:r>
            <a:r>
              <a:rPr lang="en-GB" sz="2400" i="1" dirty="0" smtClean="0">
                <a:effectLst/>
              </a:rPr>
              <a:t>development</a:t>
            </a:r>
          </a:p>
          <a:p>
            <a:pPr>
              <a:spcAft>
                <a:spcPts val="1200"/>
              </a:spcAft>
            </a:pPr>
            <a:r>
              <a:rPr lang="en-GB" sz="2400" dirty="0" smtClean="0">
                <a:effectLst/>
              </a:rPr>
              <a:t>Teaching and Learning Innovation Fund</a:t>
            </a:r>
          </a:p>
          <a:p>
            <a:r>
              <a:rPr lang="en-GB" sz="2400" dirty="0">
                <a:solidFill>
                  <a:srgbClr val="002060"/>
                </a:solidFill>
                <a:effectLst/>
              </a:rPr>
              <a:t>M</a:t>
            </a:r>
            <a:r>
              <a:rPr lang="en-GB" sz="2400" dirty="0" smtClean="0">
                <a:solidFill>
                  <a:srgbClr val="002060"/>
                </a:solidFill>
                <a:effectLst/>
              </a:rPr>
              <a:t>aths teaching</a:t>
            </a:r>
            <a:r>
              <a:rPr lang="en-GB" sz="2400" dirty="0">
                <a:solidFill>
                  <a:srgbClr val="002060"/>
                </a:solidFill>
                <a:effectLst/>
              </a:rPr>
              <a:t> </a:t>
            </a:r>
            <a:r>
              <a:rPr lang="en-GB" sz="2400" dirty="0" smtClean="0">
                <a:solidFill>
                  <a:srgbClr val="002060"/>
                </a:solidFill>
                <a:effectLst/>
              </a:rPr>
              <a:t>…..</a:t>
            </a:r>
            <a:r>
              <a:rPr lang="en-GB" sz="2400" i="1" dirty="0" smtClean="0">
                <a:effectLst/>
              </a:rPr>
              <a:t>teach </a:t>
            </a:r>
            <a:r>
              <a:rPr lang="en-GB" sz="2400" i="1" dirty="0">
                <a:effectLst/>
              </a:rPr>
              <a:t>early mathematics and demonstrate a clear understanding of appropriate teaching </a:t>
            </a:r>
            <a:r>
              <a:rPr lang="en-GB" sz="2400" i="1" dirty="0" smtClean="0">
                <a:effectLst/>
              </a:rPr>
              <a:t>strategies</a:t>
            </a:r>
          </a:p>
          <a:p>
            <a:r>
              <a:rPr lang="en-GB" sz="2400" dirty="0" smtClean="0">
                <a:solidFill>
                  <a:schemeClr val="tx2">
                    <a:lumMod val="75000"/>
                  </a:schemeClr>
                </a:solidFill>
                <a:effectLst/>
              </a:rPr>
              <a:t>Introduction of non-statutory Mentor Standards</a:t>
            </a:r>
          </a:p>
          <a:p>
            <a:pPr marL="0" indent="0">
              <a:buNone/>
            </a:pPr>
            <a:r>
              <a:rPr lang="en-GB" sz="2400" dirty="0" smtClean="0">
                <a:solidFill>
                  <a:srgbClr val="002060"/>
                </a:solidFill>
                <a:effectLst/>
              </a:rPr>
              <a:t>The final TE report will require grades for </a:t>
            </a:r>
            <a:r>
              <a:rPr lang="en-GB" sz="2400" dirty="0" smtClean="0">
                <a:effectLst/>
              </a:rPr>
              <a:t>phonics</a:t>
            </a:r>
            <a:r>
              <a:rPr lang="en-GB" sz="2400" dirty="0">
                <a:effectLst/>
              </a:rPr>
              <a:t> </a:t>
            </a:r>
            <a:r>
              <a:rPr lang="en-GB" sz="2400" dirty="0" smtClean="0">
                <a:effectLst/>
              </a:rPr>
              <a:t>and early reading and </a:t>
            </a:r>
            <a:r>
              <a:rPr lang="en-GB" sz="2400" dirty="0">
                <a:effectLst/>
              </a:rPr>
              <a:t>p</a:t>
            </a:r>
            <a:r>
              <a:rPr lang="en-GB" sz="2400" dirty="0" smtClean="0">
                <a:effectLst/>
              </a:rPr>
              <a:t>rimary maths </a:t>
            </a:r>
          </a:p>
          <a:p>
            <a:pPr marL="0" indent="0">
              <a:buNone/>
            </a:pPr>
            <a:r>
              <a:rPr lang="en-GB" sz="2000" i="1" dirty="0" smtClean="0">
                <a:effectLst/>
              </a:rPr>
              <a:t>These will both apply to students working from FS to Year 6 as students working in Upper KS2 should be using phonological knowledge to support, for example, spelling patterns which wi</a:t>
            </a:r>
            <a:r>
              <a:rPr lang="en-GB" sz="2000" i="1" dirty="0">
                <a:effectLst/>
              </a:rPr>
              <a:t>l</a:t>
            </a:r>
            <a:r>
              <a:rPr lang="en-GB" sz="2000" i="1" dirty="0" smtClean="0">
                <a:effectLst/>
              </a:rPr>
              <a:t>l aid children’s reading </a:t>
            </a:r>
            <a:r>
              <a:rPr lang="en-GB" sz="2400" dirty="0" smtClean="0">
                <a:solidFill>
                  <a:srgbClr val="FF0000"/>
                </a:solidFill>
                <a:effectLst/>
              </a:rPr>
              <a:t>			</a:t>
            </a:r>
            <a:endParaRPr lang="en-GB" sz="2400" dirty="0">
              <a:solidFill>
                <a:srgbClr val="FF0000"/>
              </a:solidFill>
            </a:endParaRPr>
          </a:p>
        </p:txBody>
      </p:sp>
    </p:spTree>
    <p:extLst>
      <p:ext uri="{BB962C8B-B14F-4D97-AF65-F5344CB8AC3E}">
        <p14:creationId xmlns:p14="http://schemas.microsoft.com/office/powerpoint/2010/main" val="33827003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1"/>
                </a:solidFill>
                <a:effectLst/>
              </a:rPr>
              <a:t>Mentor Standards</a:t>
            </a:r>
            <a:endParaRPr lang="en-GB" dirty="0">
              <a:solidFill>
                <a:schemeClr val="tx1"/>
              </a:solidFill>
              <a:effectLst/>
            </a:endParaRPr>
          </a:p>
        </p:txBody>
      </p:sp>
      <p:sp>
        <p:nvSpPr>
          <p:cNvPr id="3" name="Content Placeholder 2"/>
          <p:cNvSpPr>
            <a:spLocks noGrp="1"/>
          </p:cNvSpPr>
          <p:nvPr>
            <p:ph idx="1"/>
          </p:nvPr>
        </p:nvSpPr>
        <p:spPr>
          <a:xfrm>
            <a:off x="457200" y="1752600"/>
            <a:ext cx="8229600" cy="4343400"/>
          </a:xfrm>
        </p:spPr>
        <p:txBody>
          <a:bodyPr/>
          <a:lstStyle/>
          <a:p>
            <a:r>
              <a:rPr lang="en-GB" dirty="0" smtClean="0">
                <a:effectLst/>
              </a:rPr>
              <a:t>Please see Page 7 of your Handbook</a:t>
            </a:r>
          </a:p>
          <a:p>
            <a:pPr marL="0" indent="0">
              <a:buNone/>
            </a:pPr>
            <a:r>
              <a:rPr lang="en-GB" dirty="0" smtClean="0">
                <a:effectLst/>
              </a:rPr>
              <a:t>Four separate but related areas:</a:t>
            </a:r>
          </a:p>
          <a:p>
            <a:pPr marL="0" indent="0">
              <a:buNone/>
            </a:pPr>
            <a:r>
              <a:rPr lang="en-GB" dirty="0" smtClean="0">
                <a:effectLst/>
              </a:rPr>
              <a:t>Standard 1 – Personal qualities</a:t>
            </a:r>
          </a:p>
          <a:p>
            <a:pPr marL="0" indent="0">
              <a:buNone/>
            </a:pPr>
            <a:r>
              <a:rPr lang="en-GB" dirty="0" smtClean="0">
                <a:effectLst/>
              </a:rPr>
              <a:t>Standard 2 – Teaching</a:t>
            </a:r>
          </a:p>
          <a:p>
            <a:pPr marL="0" indent="0">
              <a:buNone/>
            </a:pPr>
            <a:r>
              <a:rPr lang="en-GB" dirty="0" smtClean="0">
                <a:effectLst/>
              </a:rPr>
              <a:t>Standard 3 – Professionalism</a:t>
            </a:r>
          </a:p>
          <a:p>
            <a:pPr marL="0" indent="0">
              <a:buNone/>
            </a:pPr>
            <a:r>
              <a:rPr lang="en-GB" dirty="0" smtClean="0">
                <a:effectLst/>
              </a:rPr>
              <a:t>Standard 4 – Self-development and working       in partnership</a:t>
            </a:r>
            <a:endParaRPr lang="en-GB" dirty="0">
              <a:effectLst/>
            </a:endParaRPr>
          </a:p>
        </p:txBody>
      </p:sp>
    </p:spTree>
    <p:extLst>
      <p:ext uri="{BB962C8B-B14F-4D97-AF65-F5344CB8AC3E}">
        <p14:creationId xmlns:p14="http://schemas.microsoft.com/office/powerpoint/2010/main" val="23085729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effectLst/>
              </a:rPr>
              <a:t>Standard 1 – Personal qualities</a:t>
            </a:r>
            <a:endParaRPr lang="en-GB" sz="4000" dirty="0">
              <a:effectLst/>
            </a:endParaRPr>
          </a:p>
        </p:txBody>
      </p:sp>
      <p:sp>
        <p:nvSpPr>
          <p:cNvPr id="3" name="Content Placeholder 2"/>
          <p:cNvSpPr>
            <a:spLocks noGrp="1"/>
          </p:cNvSpPr>
          <p:nvPr>
            <p:ph idx="1"/>
          </p:nvPr>
        </p:nvSpPr>
        <p:spPr/>
        <p:txBody>
          <a:bodyPr/>
          <a:lstStyle/>
          <a:p>
            <a:pPr marL="0" indent="0">
              <a:buNone/>
            </a:pPr>
            <a:r>
              <a:rPr lang="en-GB" dirty="0" smtClean="0">
                <a:effectLst/>
              </a:rPr>
              <a:t>The mentor should:</a:t>
            </a:r>
          </a:p>
          <a:p>
            <a:pPr marL="0" indent="0">
              <a:buNone/>
            </a:pPr>
            <a:endParaRPr lang="en-GB" dirty="0">
              <a:effectLst/>
            </a:endParaRPr>
          </a:p>
          <a:p>
            <a:pPr marL="0" indent="0">
              <a:buNone/>
            </a:pPr>
            <a:r>
              <a:rPr lang="en-GB" dirty="0" smtClean="0">
                <a:effectLst/>
              </a:rPr>
              <a:t>Can you please read the statements from the pack and then:</a:t>
            </a:r>
          </a:p>
          <a:p>
            <a:pPr marL="514350" indent="-514350">
              <a:buFont typeface="+mj-lt"/>
              <a:buAutoNum type="arabicPeriod"/>
            </a:pPr>
            <a:r>
              <a:rPr lang="en-GB" dirty="0" smtClean="0">
                <a:effectLst/>
              </a:rPr>
              <a:t>Prioritise them</a:t>
            </a:r>
          </a:p>
          <a:p>
            <a:pPr marL="514350" indent="-514350">
              <a:buFont typeface="+mj-lt"/>
              <a:buAutoNum type="arabicPeriod"/>
            </a:pPr>
            <a:r>
              <a:rPr lang="en-GB" dirty="0" smtClean="0">
                <a:effectLst/>
              </a:rPr>
              <a:t>Thinking about the most important – how might this be obvious to your student?</a:t>
            </a:r>
            <a:endParaRPr lang="en-GB" dirty="0">
              <a:effectLst/>
            </a:endParaRPr>
          </a:p>
        </p:txBody>
      </p:sp>
    </p:spTree>
    <p:extLst>
      <p:ext uri="{BB962C8B-B14F-4D97-AF65-F5344CB8AC3E}">
        <p14:creationId xmlns:p14="http://schemas.microsoft.com/office/powerpoint/2010/main" val="21964960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628800"/>
            <a:ext cx="8229600" cy="1371600"/>
          </a:xfrm>
        </p:spPr>
        <p:txBody>
          <a:bodyPr/>
          <a:lstStyle/>
          <a:p>
            <a:r>
              <a:rPr lang="en-GB" b="1" dirty="0" smtClean="0">
                <a:effectLst/>
              </a:rPr>
              <a:t>Support for you </a:t>
            </a:r>
            <a:endParaRPr lang="en-GB" b="1" dirty="0">
              <a:effectLst/>
            </a:endParaRPr>
          </a:p>
        </p:txBody>
      </p:sp>
    </p:spTree>
    <p:extLst>
      <p:ext uri="{BB962C8B-B14F-4D97-AF65-F5344CB8AC3E}">
        <p14:creationId xmlns:p14="http://schemas.microsoft.com/office/powerpoint/2010/main" val="13137281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914400"/>
            <a:ext cx="7772400" cy="3733800"/>
          </a:xfrm>
        </p:spPr>
        <p:txBody>
          <a:bodyPr/>
          <a:lstStyle/>
          <a:p>
            <a:pPr eaLnBrk="1" hangingPunct="1">
              <a:defRPr/>
            </a:pPr>
            <a:r>
              <a:rPr lang="en-GB" dirty="0" smtClean="0">
                <a:effectLst/>
              </a:rPr>
              <a:t>University of Leicester Primary PGCE Partnership Mentor Training</a:t>
            </a:r>
            <a:br>
              <a:rPr lang="en-GB" dirty="0" smtClean="0">
                <a:effectLst/>
              </a:rPr>
            </a:br>
            <a:r>
              <a:rPr lang="en-GB" dirty="0" smtClean="0">
                <a:effectLst/>
              </a:rPr>
              <a:t/>
            </a:r>
            <a:br>
              <a:rPr lang="en-GB" dirty="0" smtClean="0">
                <a:effectLst/>
              </a:rPr>
            </a:br>
            <a:r>
              <a:rPr lang="en-GB" dirty="0" smtClean="0">
                <a:effectLst/>
              </a:rPr>
              <a:t>6</a:t>
            </a:r>
            <a:r>
              <a:rPr lang="en-GB" baseline="30000" dirty="0" smtClean="0">
                <a:effectLst/>
              </a:rPr>
              <a:t>th</a:t>
            </a:r>
            <a:r>
              <a:rPr lang="en-GB" dirty="0" smtClean="0">
                <a:effectLst/>
              </a:rPr>
              <a:t> October 2017 pm </a:t>
            </a:r>
          </a:p>
        </p:txBody>
      </p:sp>
      <p:sp>
        <p:nvSpPr>
          <p:cNvPr id="3075" name="Rectangle 3"/>
          <p:cNvSpPr>
            <a:spLocks noGrp="1" noChangeArrowheads="1"/>
          </p:cNvSpPr>
          <p:nvPr>
            <p:ph type="subTitle" idx="1"/>
          </p:nvPr>
        </p:nvSpPr>
        <p:spPr>
          <a:xfrm>
            <a:off x="1619250" y="4508500"/>
            <a:ext cx="6400800" cy="1872828"/>
          </a:xfrm>
        </p:spPr>
        <p:txBody>
          <a:bodyPr/>
          <a:lstStyle/>
          <a:p>
            <a:pPr eaLnBrk="1" hangingPunct="1">
              <a:lnSpc>
                <a:spcPct val="90000"/>
              </a:lnSpc>
              <a:defRPr/>
            </a:pPr>
            <a:endParaRPr lang="en-GB" sz="2800" dirty="0" smtClean="0">
              <a:effectLst/>
            </a:endParaRPr>
          </a:p>
          <a:p>
            <a:pPr eaLnBrk="1" hangingPunct="1">
              <a:lnSpc>
                <a:spcPct val="90000"/>
              </a:lnSpc>
              <a:defRPr/>
            </a:pPr>
            <a:r>
              <a:rPr lang="en-GB" sz="2800" dirty="0" smtClean="0">
                <a:effectLst/>
              </a:rPr>
              <a:t>Jenny Bosworth</a:t>
            </a:r>
          </a:p>
          <a:p>
            <a:pPr eaLnBrk="1" hangingPunct="1">
              <a:lnSpc>
                <a:spcPct val="90000"/>
              </a:lnSpc>
              <a:defRPr/>
            </a:pPr>
            <a:r>
              <a:rPr lang="en-GB" sz="2800" dirty="0" smtClean="0">
                <a:effectLst/>
              </a:rPr>
              <a:t>Karen Morris</a:t>
            </a:r>
          </a:p>
          <a:p>
            <a:pPr eaLnBrk="1" hangingPunct="1">
              <a:lnSpc>
                <a:spcPct val="90000"/>
              </a:lnSpc>
              <a:defRPr/>
            </a:pPr>
            <a:r>
              <a:rPr lang="en-GB" sz="2800" dirty="0" smtClean="0">
                <a:effectLst/>
              </a:rPr>
              <a:t>Antony Hibble</a:t>
            </a:r>
            <a:endParaRPr lang="en-GB" sz="2800" dirty="0">
              <a:effectLst/>
            </a:endParaRPr>
          </a:p>
          <a:p>
            <a:pPr eaLnBrk="1" hangingPunct="1">
              <a:lnSpc>
                <a:spcPct val="90000"/>
              </a:lnSpc>
              <a:defRPr/>
            </a:pPr>
            <a:endParaRPr lang="en-GB" sz="2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88" y="0"/>
            <a:ext cx="8785100" cy="1371600"/>
          </a:xfrm>
        </p:spPr>
        <p:txBody>
          <a:bodyPr/>
          <a:lstStyle/>
          <a:p>
            <a:pPr eaLnBrk="1" hangingPunct="1">
              <a:defRPr/>
            </a:pPr>
            <a:r>
              <a:rPr lang="en-GB" sz="3600" b="1" dirty="0" smtClean="0">
                <a:effectLst/>
              </a:rPr>
              <a:t>Visiting Tutor Support (UL students)</a:t>
            </a:r>
            <a:r>
              <a:rPr lang="en-GB" b="1" dirty="0" smtClean="0"/>
              <a:t/>
            </a:r>
            <a:br>
              <a:rPr lang="en-GB" b="1" dirty="0" smtClean="0"/>
            </a:br>
            <a:endParaRPr lang="en-GB" dirty="0" smtClean="0"/>
          </a:p>
        </p:txBody>
      </p:sp>
      <p:sp>
        <p:nvSpPr>
          <p:cNvPr id="3" name="Content Placeholder 2"/>
          <p:cNvSpPr>
            <a:spLocks noGrp="1"/>
          </p:cNvSpPr>
          <p:nvPr>
            <p:ph idx="1"/>
          </p:nvPr>
        </p:nvSpPr>
        <p:spPr>
          <a:xfrm>
            <a:off x="250825" y="765175"/>
            <a:ext cx="8570913" cy="5904185"/>
          </a:xfrm>
        </p:spPr>
        <p:txBody>
          <a:bodyPr/>
          <a:lstStyle/>
          <a:p>
            <a:pPr marL="0" indent="0" eaLnBrk="1" hangingPunct="1">
              <a:buFont typeface="Wingdings" pitchFamily="2" charset="2"/>
              <a:buNone/>
              <a:defRPr/>
            </a:pPr>
            <a:r>
              <a:rPr lang="en-GB" sz="2400" u="sng" dirty="0" smtClean="0">
                <a:solidFill>
                  <a:srgbClr val="7030A0"/>
                </a:solidFill>
                <a:effectLst/>
              </a:rPr>
              <a:t>Weeks 2</a:t>
            </a:r>
            <a:r>
              <a:rPr lang="en-GB" sz="2400" u="sng" dirty="0">
                <a:solidFill>
                  <a:srgbClr val="7030A0"/>
                </a:solidFill>
                <a:effectLst/>
              </a:rPr>
              <a:t> </a:t>
            </a:r>
            <a:r>
              <a:rPr lang="en-GB" sz="2400" u="sng" dirty="0" smtClean="0">
                <a:solidFill>
                  <a:srgbClr val="7030A0"/>
                </a:solidFill>
                <a:effectLst/>
              </a:rPr>
              <a:t>&amp; 5 visits</a:t>
            </a:r>
          </a:p>
          <a:p>
            <a:pPr eaLnBrk="1" hangingPunct="1">
              <a:defRPr/>
            </a:pPr>
            <a:r>
              <a:rPr lang="en-GB" sz="2400" dirty="0" smtClean="0">
                <a:effectLst/>
              </a:rPr>
              <a:t>Both of these are substantial visits to include joint file scrutiny, joint observations and joint feedback. </a:t>
            </a:r>
            <a:endParaRPr lang="en-GB" sz="2400" dirty="0">
              <a:effectLst/>
            </a:endParaRPr>
          </a:p>
          <a:p>
            <a:pPr eaLnBrk="1" hangingPunct="1">
              <a:defRPr/>
            </a:pPr>
            <a:r>
              <a:rPr lang="en-GB" sz="2400" dirty="0" smtClean="0">
                <a:effectLst/>
              </a:rPr>
              <a:t>Please arrange visits for dates when you are able to ensure that time is available for each of these components to take place (e.g. not when you are on playground duty!)</a:t>
            </a:r>
            <a:endParaRPr lang="en-GB" sz="2400" u="sng" dirty="0" smtClean="0">
              <a:solidFill>
                <a:srgbClr val="FFFF00"/>
              </a:solidFill>
              <a:effectLst/>
            </a:endParaRPr>
          </a:p>
          <a:p>
            <a:pPr marL="0" indent="0" eaLnBrk="1" hangingPunct="1">
              <a:spcBef>
                <a:spcPts val="1800"/>
              </a:spcBef>
              <a:buFont typeface="Wingdings" pitchFamily="2" charset="2"/>
              <a:buNone/>
              <a:defRPr/>
            </a:pPr>
            <a:r>
              <a:rPr lang="en-GB" sz="2400" u="sng" dirty="0" smtClean="0">
                <a:solidFill>
                  <a:srgbClr val="7030A0"/>
                </a:solidFill>
                <a:effectLst/>
              </a:rPr>
              <a:t>Week 6</a:t>
            </a:r>
          </a:p>
          <a:p>
            <a:pPr eaLnBrk="1" hangingPunct="1">
              <a:defRPr/>
            </a:pPr>
            <a:r>
              <a:rPr lang="en-GB" sz="2400" dirty="0" smtClean="0">
                <a:effectLst/>
              </a:rPr>
              <a:t>Formal assessment point</a:t>
            </a:r>
          </a:p>
          <a:p>
            <a:pPr eaLnBrk="1" hangingPunct="1">
              <a:spcAft>
                <a:spcPts val="1200"/>
              </a:spcAft>
              <a:defRPr/>
            </a:pPr>
            <a:r>
              <a:rPr lang="en-GB" sz="2400" dirty="0" smtClean="0">
                <a:effectLst/>
              </a:rPr>
              <a:t>Your </a:t>
            </a:r>
            <a:r>
              <a:rPr lang="en-GB" sz="2400" dirty="0">
                <a:effectLst/>
              </a:rPr>
              <a:t>VT will be in touch by email or phone to check that you are confident about the </a:t>
            </a:r>
            <a:r>
              <a:rPr lang="en-GB" sz="2400" dirty="0" smtClean="0">
                <a:effectLst/>
              </a:rPr>
              <a:t>final </a:t>
            </a:r>
            <a:r>
              <a:rPr lang="en-GB" sz="2400" dirty="0">
                <a:effectLst/>
              </a:rPr>
              <a:t>grades and writing the report</a:t>
            </a:r>
          </a:p>
          <a:p>
            <a:pPr marL="0" indent="0" eaLnBrk="1" hangingPunct="1">
              <a:buFont typeface="Wingdings" pitchFamily="2" charset="2"/>
              <a:buNone/>
              <a:defRPr/>
            </a:pPr>
            <a:r>
              <a:rPr lang="en-GB" sz="2400" dirty="0" smtClean="0">
                <a:effectLst/>
              </a:rPr>
              <a:t>During joint observations both mentors and visiting tutors  complete observation forms and targets are agreed for both students (if applicable)</a:t>
            </a:r>
          </a:p>
        </p:txBody>
      </p:sp>
    </p:spTree>
    <p:extLst>
      <p:ext uri="{BB962C8B-B14F-4D97-AF65-F5344CB8AC3E}">
        <p14:creationId xmlns:p14="http://schemas.microsoft.com/office/powerpoint/2010/main" val="9724093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2"/>
            <a:ext cx="8712968" cy="792088"/>
          </a:xfrm>
        </p:spPr>
        <p:txBody>
          <a:bodyPr/>
          <a:lstStyle/>
          <a:p>
            <a:pPr eaLnBrk="1" hangingPunct="1">
              <a:defRPr/>
            </a:pPr>
            <a:r>
              <a:rPr lang="en-GB" sz="3600" b="1" dirty="0" smtClean="0">
                <a:effectLst/>
              </a:rPr>
              <a:t>QA Tutor </a:t>
            </a:r>
            <a:r>
              <a:rPr lang="en-GB" sz="3600" b="1" dirty="0">
                <a:effectLst/>
              </a:rPr>
              <a:t>Visit </a:t>
            </a:r>
            <a:r>
              <a:rPr lang="en-GB" sz="3600" b="1" dirty="0" smtClean="0">
                <a:effectLst/>
              </a:rPr>
              <a:t>Support (SD students)</a:t>
            </a:r>
            <a:endParaRPr lang="en-GB" dirty="0" smtClean="0"/>
          </a:p>
        </p:txBody>
      </p:sp>
      <p:sp>
        <p:nvSpPr>
          <p:cNvPr id="3" name="Content Placeholder 2"/>
          <p:cNvSpPr>
            <a:spLocks noGrp="1"/>
          </p:cNvSpPr>
          <p:nvPr>
            <p:ph idx="1"/>
          </p:nvPr>
        </p:nvSpPr>
        <p:spPr>
          <a:xfrm>
            <a:off x="251520" y="908720"/>
            <a:ext cx="8570913" cy="5760640"/>
          </a:xfrm>
        </p:spPr>
        <p:txBody>
          <a:bodyPr/>
          <a:lstStyle/>
          <a:p>
            <a:pPr marL="0" indent="0" eaLnBrk="1" hangingPunct="1">
              <a:buFont typeface="Wingdings" pitchFamily="2" charset="2"/>
              <a:buNone/>
              <a:defRPr/>
            </a:pPr>
            <a:r>
              <a:rPr lang="en-GB" sz="2400" u="sng" dirty="0" smtClean="0">
                <a:solidFill>
                  <a:srgbClr val="7030A0"/>
                </a:solidFill>
                <a:effectLst/>
              </a:rPr>
              <a:t>Week 3 or 4 visit</a:t>
            </a:r>
          </a:p>
          <a:p>
            <a:pPr eaLnBrk="1" hangingPunct="1">
              <a:defRPr/>
            </a:pPr>
            <a:r>
              <a:rPr lang="en-GB" sz="2300" dirty="0" smtClean="0">
                <a:effectLst/>
              </a:rPr>
              <a:t>This is a Quality Assurance visit which should include joint </a:t>
            </a:r>
            <a:r>
              <a:rPr lang="en-GB" sz="2300" dirty="0">
                <a:effectLst/>
              </a:rPr>
              <a:t>file scrutiny, joint observations and </a:t>
            </a:r>
            <a:r>
              <a:rPr lang="en-GB" sz="2300" dirty="0" smtClean="0">
                <a:effectLst/>
              </a:rPr>
              <a:t>joint feedback and discussion with mentor and ITE coordinator  </a:t>
            </a:r>
          </a:p>
          <a:p>
            <a:pPr eaLnBrk="1" hangingPunct="1">
              <a:spcAft>
                <a:spcPts val="1200"/>
              </a:spcAft>
              <a:defRPr/>
            </a:pPr>
            <a:r>
              <a:rPr lang="en-GB" sz="2300" dirty="0" smtClean="0">
                <a:effectLst/>
              </a:rPr>
              <a:t>Please arrange visits for dates when you and the ITE Coordinator are available to ensure each of these components to take place (e.g. not when you are on playground duty!) </a:t>
            </a:r>
          </a:p>
          <a:p>
            <a:pPr marL="0" indent="0" eaLnBrk="1" hangingPunct="1">
              <a:buNone/>
              <a:defRPr/>
            </a:pPr>
            <a:r>
              <a:rPr lang="en-GB" sz="2400" u="sng" dirty="0" smtClean="0">
                <a:solidFill>
                  <a:srgbClr val="7030A0"/>
                </a:solidFill>
                <a:effectLst/>
              </a:rPr>
              <a:t>Week 6</a:t>
            </a:r>
          </a:p>
          <a:p>
            <a:pPr eaLnBrk="1" hangingPunct="1">
              <a:defRPr/>
            </a:pPr>
            <a:r>
              <a:rPr lang="en-GB" sz="2300" dirty="0" smtClean="0">
                <a:effectLst/>
              </a:rPr>
              <a:t>Formal assessment point</a:t>
            </a:r>
          </a:p>
          <a:p>
            <a:pPr eaLnBrk="1" hangingPunct="1">
              <a:spcAft>
                <a:spcPts val="1200"/>
              </a:spcAft>
              <a:defRPr/>
            </a:pPr>
            <a:r>
              <a:rPr lang="en-GB" sz="2300" dirty="0" smtClean="0">
                <a:effectLst/>
              </a:rPr>
              <a:t>Your QA Tutor </a:t>
            </a:r>
            <a:r>
              <a:rPr lang="en-GB" sz="2300" dirty="0">
                <a:effectLst/>
              </a:rPr>
              <a:t>will be in touch by email or phone to check that you are confident about the </a:t>
            </a:r>
            <a:r>
              <a:rPr lang="en-GB" sz="2300" dirty="0" smtClean="0">
                <a:effectLst/>
              </a:rPr>
              <a:t>final </a:t>
            </a:r>
            <a:r>
              <a:rPr lang="en-GB" sz="2300" dirty="0">
                <a:effectLst/>
              </a:rPr>
              <a:t>grades and writing the </a:t>
            </a:r>
            <a:r>
              <a:rPr lang="en-GB" sz="2300" dirty="0" smtClean="0">
                <a:effectLst/>
              </a:rPr>
              <a:t>report</a:t>
            </a:r>
            <a:endParaRPr lang="en-GB" sz="2400" dirty="0">
              <a:effectLst/>
            </a:endParaRPr>
          </a:p>
          <a:p>
            <a:pPr marL="0" indent="0" eaLnBrk="1" hangingPunct="1">
              <a:spcAft>
                <a:spcPts val="600"/>
              </a:spcAft>
              <a:buNone/>
              <a:defRPr/>
            </a:pPr>
            <a:r>
              <a:rPr lang="en-GB" sz="2300" dirty="0" smtClean="0">
                <a:effectLst/>
              </a:rPr>
              <a:t>During the placement mentors should undertake least one further joint observation with School/SD ITE Coordinator </a:t>
            </a:r>
          </a:p>
        </p:txBody>
      </p:sp>
    </p:spTree>
    <p:extLst>
      <p:ext uri="{BB962C8B-B14F-4D97-AF65-F5344CB8AC3E}">
        <p14:creationId xmlns:p14="http://schemas.microsoft.com/office/powerpoint/2010/main" val="27245868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916832"/>
            <a:ext cx="8229600" cy="1371600"/>
          </a:xfrm>
        </p:spPr>
        <p:txBody>
          <a:bodyPr/>
          <a:lstStyle/>
          <a:p>
            <a:r>
              <a:rPr lang="en-GB" b="1" dirty="0" smtClean="0">
                <a:effectLst/>
              </a:rPr>
              <a:t>Students’ Professional  Development </a:t>
            </a:r>
            <a:endParaRPr lang="en-GB" b="1" dirty="0">
              <a:effectLst/>
            </a:endParaRPr>
          </a:p>
        </p:txBody>
      </p:sp>
    </p:spTree>
    <p:extLst>
      <p:ext uri="{BB962C8B-B14F-4D97-AF65-F5344CB8AC3E}">
        <p14:creationId xmlns:p14="http://schemas.microsoft.com/office/powerpoint/2010/main" val="7159244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idx="4294967295"/>
          </p:nvPr>
        </p:nvSpPr>
        <p:spPr>
          <a:xfrm>
            <a:off x="468313" y="260350"/>
            <a:ext cx="8258175" cy="4323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4000" b="1" dirty="0" smtClean="0">
                <a:effectLst/>
              </a:rPr>
              <a:t>Students’  PGCE experience</a:t>
            </a:r>
            <a:endParaRPr lang="en-US" altLang="en-US" sz="4000" b="1" dirty="0" smtClean="0">
              <a:effectLst/>
            </a:endParaRPr>
          </a:p>
        </p:txBody>
      </p:sp>
      <p:sp>
        <p:nvSpPr>
          <p:cNvPr id="10243" name="Content Placeholder 2"/>
          <p:cNvSpPr>
            <a:spLocks noGrp="1"/>
          </p:cNvSpPr>
          <p:nvPr>
            <p:ph idx="4294967295"/>
          </p:nvPr>
        </p:nvSpPr>
        <p:spPr>
          <a:xfrm>
            <a:off x="395536" y="908720"/>
            <a:ext cx="8351837" cy="568863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spcBef>
                <a:spcPts val="0"/>
              </a:spcBef>
              <a:spcAft>
                <a:spcPts val="400"/>
              </a:spcAft>
              <a:buNone/>
            </a:pPr>
            <a:r>
              <a:rPr lang="en-GB" altLang="en-US" sz="2500" b="1" dirty="0" smtClean="0">
                <a:effectLst/>
              </a:rPr>
              <a:t>Before Preliminary Days </a:t>
            </a:r>
          </a:p>
          <a:p>
            <a:pPr eaLnBrk="1" hangingPunct="1">
              <a:spcBef>
                <a:spcPts val="0"/>
              </a:spcBef>
              <a:spcAft>
                <a:spcPts val="400"/>
              </a:spcAft>
            </a:pPr>
            <a:r>
              <a:rPr lang="en-GB" altLang="en-US" sz="2300" dirty="0" smtClean="0">
                <a:effectLst/>
              </a:rPr>
              <a:t>Two week Preliminary Placement</a:t>
            </a:r>
          </a:p>
          <a:p>
            <a:pPr eaLnBrk="1" hangingPunct="1">
              <a:spcBef>
                <a:spcPts val="0"/>
              </a:spcBef>
              <a:spcAft>
                <a:spcPts val="400"/>
              </a:spcAft>
            </a:pPr>
            <a:r>
              <a:rPr lang="en-GB" altLang="en-US" sz="2300" dirty="0">
                <a:effectLst/>
              </a:rPr>
              <a:t>3</a:t>
            </a:r>
            <a:r>
              <a:rPr lang="en-GB" altLang="en-US" sz="2300" dirty="0" smtClean="0">
                <a:effectLst/>
              </a:rPr>
              <a:t> days of English and 3 of Mathematics and 2 days of Science</a:t>
            </a:r>
          </a:p>
          <a:p>
            <a:pPr eaLnBrk="1" hangingPunct="1">
              <a:spcBef>
                <a:spcPts val="0"/>
              </a:spcBef>
            </a:pPr>
            <a:r>
              <a:rPr lang="en-GB" altLang="en-US" sz="2300" dirty="0" smtClean="0">
                <a:effectLst/>
              </a:rPr>
              <a:t>An introduction to children’s learning including </a:t>
            </a:r>
          </a:p>
          <a:p>
            <a:pPr marL="361950" indent="0" eaLnBrk="1" hangingPunct="1">
              <a:buNone/>
            </a:pPr>
            <a:r>
              <a:rPr lang="en-GB" altLang="en-US" sz="2200" i="1" dirty="0" smtClean="0">
                <a:effectLst/>
              </a:rPr>
              <a:t>Theories of learning,</a:t>
            </a:r>
            <a:r>
              <a:rPr lang="en-GB" altLang="en-US" sz="2200" i="1" dirty="0">
                <a:effectLst/>
              </a:rPr>
              <a:t> </a:t>
            </a:r>
            <a:r>
              <a:rPr lang="en-GB" altLang="en-US" sz="2200" i="1" dirty="0" smtClean="0">
                <a:effectLst/>
              </a:rPr>
              <a:t>Child </a:t>
            </a:r>
            <a:r>
              <a:rPr lang="en-GB" altLang="en-US" sz="2200" i="1" dirty="0">
                <a:effectLst/>
              </a:rPr>
              <a:t>development, </a:t>
            </a:r>
            <a:r>
              <a:rPr lang="en-GB" altLang="en-US" sz="2200" i="1" dirty="0" smtClean="0">
                <a:effectLst/>
              </a:rPr>
              <a:t>the sensory world of the child, Positive </a:t>
            </a:r>
            <a:r>
              <a:rPr lang="en-GB" altLang="en-US" sz="2200" i="1" dirty="0">
                <a:effectLst/>
              </a:rPr>
              <a:t>classroom </a:t>
            </a:r>
            <a:r>
              <a:rPr lang="en-GB" altLang="en-US" sz="2200" i="1" dirty="0" smtClean="0">
                <a:effectLst/>
              </a:rPr>
              <a:t>management,</a:t>
            </a:r>
            <a:r>
              <a:rPr lang="en-GB" altLang="en-US" sz="2200" i="1" dirty="0">
                <a:effectLst/>
              </a:rPr>
              <a:t> Working collaboratively within a </a:t>
            </a:r>
            <a:r>
              <a:rPr lang="en-GB" altLang="en-US" sz="2200" i="1" dirty="0" smtClean="0">
                <a:effectLst/>
              </a:rPr>
              <a:t>classroom,</a:t>
            </a:r>
            <a:r>
              <a:rPr lang="en-GB" altLang="en-US" sz="2200" i="1" dirty="0">
                <a:effectLst/>
              </a:rPr>
              <a:t> Professional </a:t>
            </a:r>
            <a:r>
              <a:rPr lang="en-GB" altLang="en-US" sz="2200" i="1" dirty="0" smtClean="0">
                <a:effectLst/>
              </a:rPr>
              <a:t>identity</a:t>
            </a:r>
          </a:p>
          <a:p>
            <a:pPr eaLnBrk="1" hangingPunct="1">
              <a:spcBef>
                <a:spcPts val="0"/>
              </a:spcBef>
            </a:pPr>
            <a:r>
              <a:rPr lang="en-GB" altLang="en-US" sz="2300" dirty="0" smtClean="0">
                <a:effectLst/>
              </a:rPr>
              <a:t>4 days of Broader Curriculum and WPC days</a:t>
            </a:r>
          </a:p>
          <a:p>
            <a:pPr marL="0" indent="0" eaLnBrk="1" hangingPunct="1">
              <a:spcBef>
                <a:spcPct val="30000"/>
              </a:spcBef>
              <a:buNone/>
            </a:pPr>
            <a:endParaRPr lang="en-GB" altLang="en-US" sz="2400" b="1" dirty="0" smtClean="0">
              <a:effectLst/>
            </a:endParaRPr>
          </a:p>
          <a:p>
            <a:pPr marL="0" indent="0" eaLnBrk="1" hangingPunct="1">
              <a:spcBef>
                <a:spcPct val="30000"/>
              </a:spcBef>
              <a:buNone/>
            </a:pPr>
            <a:r>
              <a:rPr lang="en-GB" altLang="en-US" sz="2400" b="1" dirty="0" smtClean="0">
                <a:effectLst/>
              </a:rPr>
              <a:t>Note: </a:t>
            </a:r>
            <a:r>
              <a:rPr lang="en-GB" altLang="en-US" sz="2400" i="1" dirty="0" smtClean="0">
                <a:effectLst/>
              </a:rPr>
              <a:t>students will return to the School of Education all day on Thursday 16th November (Week 3) to work with tutors on planning  </a:t>
            </a:r>
          </a:p>
        </p:txBody>
      </p:sp>
    </p:spTree>
    <p:extLst>
      <p:ext uri="{BB962C8B-B14F-4D97-AF65-F5344CB8AC3E}">
        <p14:creationId xmlns:p14="http://schemas.microsoft.com/office/powerpoint/2010/main" val="23157991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008112"/>
          </a:xfrm>
        </p:spPr>
        <p:txBody>
          <a:bodyPr/>
          <a:lstStyle/>
          <a:p>
            <a:r>
              <a:rPr lang="en-GB" b="1" dirty="0" smtClean="0">
                <a:effectLst/>
              </a:rPr>
              <a:t>Weekly Reflections </a:t>
            </a:r>
            <a:endParaRPr lang="en-GB" b="1" dirty="0">
              <a:effectLst/>
            </a:endParaRPr>
          </a:p>
        </p:txBody>
      </p:sp>
      <p:sp>
        <p:nvSpPr>
          <p:cNvPr id="3" name="Content Placeholder 2"/>
          <p:cNvSpPr>
            <a:spLocks noGrp="1"/>
          </p:cNvSpPr>
          <p:nvPr>
            <p:ph idx="1"/>
          </p:nvPr>
        </p:nvSpPr>
        <p:spPr>
          <a:xfrm>
            <a:off x="467544" y="1268760"/>
            <a:ext cx="8229600" cy="5305020"/>
          </a:xfrm>
        </p:spPr>
        <p:txBody>
          <a:bodyPr/>
          <a:lstStyle/>
          <a:p>
            <a:pPr>
              <a:spcAft>
                <a:spcPts val="600"/>
              </a:spcAft>
            </a:pPr>
            <a:r>
              <a:rPr lang="en-GB" sz="2600" dirty="0" smtClean="0">
                <a:effectLst/>
              </a:rPr>
              <a:t>Every week throughout the course students complete written reflections. Those written during Teaching Placements are kept in </a:t>
            </a:r>
            <a:r>
              <a:rPr lang="en-GB" sz="2600" dirty="0">
                <a:effectLst/>
              </a:rPr>
              <a:t>T</a:t>
            </a:r>
            <a:r>
              <a:rPr lang="en-GB" sz="2600" dirty="0" smtClean="0">
                <a:effectLst/>
              </a:rPr>
              <a:t>E files for the duration of the placement  </a:t>
            </a:r>
          </a:p>
          <a:p>
            <a:pPr>
              <a:spcAft>
                <a:spcPts val="600"/>
              </a:spcAft>
            </a:pPr>
            <a:r>
              <a:rPr lang="en-GB" sz="2600" dirty="0" smtClean="0">
                <a:effectLst/>
              </a:rPr>
              <a:t>At the end of the placement students complete an End of TE reflection </a:t>
            </a:r>
          </a:p>
          <a:p>
            <a:pPr marL="0" indent="0">
              <a:spcBef>
                <a:spcPts val="1800"/>
              </a:spcBef>
              <a:spcAft>
                <a:spcPts val="600"/>
              </a:spcAft>
              <a:buNone/>
            </a:pPr>
            <a:r>
              <a:rPr lang="en-GB" sz="2800" b="1" dirty="0" smtClean="0">
                <a:effectLst/>
              </a:rPr>
              <a:t>Look at the Weekly Reflection in your pack</a:t>
            </a:r>
          </a:p>
          <a:p>
            <a:pPr marL="0" indent="0">
              <a:spcAft>
                <a:spcPts val="1800"/>
              </a:spcAft>
              <a:buNone/>
            </a:pPr>
            <a:r>
              <a:rPr lang="en-GB" sz="2400" dirty="0" smtClean="0">
                <a:effectLst/>
              </a:rPr>
              <a:t>What insights does this reflection provide to the student’s understanding of </a:t>
            </a:r>
            <a:r>
              <a:rPr lang="en-GB" sz="2400" dirty="0">
                <a:effectLst/>
              </a:rPr>
              <a:t>their developing practice?</a:t>
            </a:r>
          </a:p>
          <a:p>
            <a:pPr marL="0" indent="0">
              <a:buNone/>
            </a:pPr>
            <a:r>
              <a:rPr lang="en-GB" sz="2400" i="1" dirty="0" smtClean="0">
                <a:effectLst/>
              </a:rPr>
              <a:t>Note: Different students may choose to use different formats</a:t>
            </a:r>
            <a:endParaRPr lang="en-GB" dirty="0">
              <a:effectLst/>
            </a:endParaRPr>
          </a:p>
        </p:txBody>
      </p:sp>
    </p:spTree>
    <p:extLst>
      <p:ext uri="{BB962C8B-B14F-4D97-AF65-F5344CB8AC3E}">
        <p14:creationId xmlns:p14="http://schemas.microsoft.com/office/powerpoint/2010/main" val="3590010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7992888" cy="6170920"/>
          </a:xfrm>
          <a:prstGeom prst="rect">
            <a:avLst/>
          </a:prstGeom>
          <a:noFill/>
        </p:spPr>
        <p:txBody>
          <a:bodyPr wrap="square" rtlCol="0">
            <a:spAutoFit/>
          </a:bodyPr>
          <a:lstStyle/>
          <a:p>
            <a:r>
              <a:rPr lang="en-GB" sz="3600" b="1" dirty="0" smtClean="0"/>
              <a:t>Look at the Weekly Review Form in your packs</a:t>
            </a:r>
          </a:p>
          <a:p>
            <a:endParaRPr lang="en-GB" sz="3200" b="1" dirty="0"/>
          </a:p>
          <a:p>
            <a:pPr marL="457200" indent="-457200">
              <a:spcBef>
                <a:spcPts val="600"/>
              </a:spcBef>
              <a:spcAft>
                <a:spcPts val="1200"/>
              </a:spcAft>
              <a:buFont typeface="Arial" panose="020B0604020202020204" pitchFamily="34" charset="0"/>
              <a:buChar char="•"/>
            </a:pPr>
            <a:r>
              <a:rPr lang="en-GB" sz="3200" dirty="0" smtClean="0"/>
              <a:t>Focus </a:t>
            </a:r>
            <a:r>
              <a:rPr lang="en-GB" sz="3200" dirty="0"/>
              <a:t>on comments from the mentor</a:t>
            </a:r>
          </a:p>
          <a:p>
            <a:pPr marL="457200" indent="-457200">
              <a:spcAft>
                <a:spcPts val="1200"/>
              </a:spcAft>
              <a:buFont typeface="Arial" panose="020B0604020202020204" pitchFamily="34" charset="0"/>
              <a:buChar char="•"/>
            </a:pPr>
            <a:r>
              <a:rPr lang="en-GB" sz="3200" dirty="0"/>
              <a:t>What evidence is there of the student addressing their targets?</a:t>
            </a:r>
          </a:p>
          <a:p>
            <a:pPr marL="457200" indent="-457200">
              <a:spcAft>
                <a:spcPts val="1200"/>
              </a:spcAft>
              <a:buFont typeface="Arial" panose="020B0604020202020204" pitchFamily="34" charset="0"/>
              <a:buChar char="•"/>
            </a:pPr>
            <a:r>
              <a:rPr lang="en-GB" sz="3200" dirty="0"/>
              <a:t>How are they planning to meet their new targets?</a:t>
            </a:r>
          </a:p>
          <a:p>
            <a:pPr marL="457200" indent="-457200">
              <a:spcAft>
                <a:spcPts val="1200"/>
              </a:spcAft>
              <a:buFont typeface="Arial" panose="020B0604020202020204" pitchFamily="34" charset="0"/>
              <a:buChar char="•"/>
            </a:pPr>
            <a:r>
              <a:rPr lang="en-GB" sz="3200" dirty="0"/>
              <a:t>How could you encourage your students to write a more effective Weekly </a:t>
            </a:r>
            <a:r>
              <a:rPr lang="en-GB" sz="3200" dirty="0" smtClean="0"/>
              <a:t>Review</a:t>
            </a:r>
            <a:r>
              <a:rPr lang="en-GB" sz="2800" dirty="0" smtClean="0"/>
              <a:t>?</a:t>
            </a:r>
          </a:p>
        </p:txBody>
      </p:sp>
    </p:spTree>
    <p:extLst>
      <p:ext uri="{BB962C8B-B14F-4D97-AF65-F5344CB8AC3E}">
        <p14:creationId xmlns:p14="http://schemas.microsoft.com/office/powerpoint/2010/main" val="18232308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99728"/>
          </a:xfrm>
        </p:spPr>
        <p:txBody>
          <a:bodyPr/>
          <a:lstStyle/>
          <a:p>
            <a:r>
              <a:rPr lang="en-GB" b="1" dirty="0" smtClean="0">
                <a:effectLst/>
              </a:rPr>
              <a:t/>
            </a:r>
            <a:br>
              <a:rPr lang="en-GB" b="1" dirty="0" smtClean="0">
                <a:effectLst/>
              </a:rPr>
            </a:br>
            <a:r>
              <a:rPr lang="en-GB" b="1" dirty="0" smtClean="0">
                <a:effectLst/>
              </a:rPr>
              <a:t>Weekly Review in Practice</a:t>
            </a:r>
            <a:r>
              <a:rPr lang="en-GB" dirty="0" smtClean="0">
                <a:effectLst/>
              </a:rPr>
              <a:t/>
            </a:r>
            <a:br>
              <a:rPr lang="en-GB" dirty="0" smtClean="0">
                <a:effectLst/>
              </a:rPr>
            </a:br>
            <a:endParaRPr lang="en-GB" dirty="0"/>
          </a:p>
        </p:txBody>
      </p:sp>
      <p:sp>
        <p:nvSpPr>
          <p:cNvPr id="3" name="Content Placeholder 2"/>
          <p:cNvSpPr>
            <a:spLocks noGrp="1"/>
          </p:cNvSpPr>
          <p:nvPr>
            <p:ph idx="1"/>
          </p:nvPr>
        </p:nvSpPr>
        <p:spPr>
          <a:xfrm>
            <a:off x="467544" y="980728"/>
            <a:ext cx="8064896" cy="5616624"/>
          </a:xfrm>
        </p:spPr>
        <p:txBody>
          <a:bodyPr/>
          <a:lstStyle/>
          <a:p>
            <a:pPr marL="712788" indent="-531813"/>
            <a:r>
              <a:rPr lang="en-GB" sz="2400" dirty="0" smtClean="0">
                <a:effectLst/>
              </a:rPr>
              <a:t>Read Weekly Reflection </a:t>
            </a:r>
          </a:p>
          <a:p>
            <a:pPr marL="712788" indent="-531813"/>
            <a:r>
              <a:rPr lang="en-GB" sz="2400" dirty="0" smtClean="0">
                <a:effectLst/>
              </a:rPr>
              <a:t>Read </a:t>
            </a:r>
            <a:r>
              <a:rPr lang="en-GB" sz="2400" dirty="0">
                <a:effectLst/>
              </a:rPr>
              <a:t>draft </a:t>
            </a:r>
            <a:r>
              <a:rPr lang="en-GB" sz="2400" dirty="0" smtClean="0">
                <a:effectLst/>
              </a:rPr>
              <a:t>Weekly </a:t>
            </a:r>
            <a:r>
              <a:rPr lang="en-GB" sz="2400" dirty="0">
                <a:effectLst/>
              </a:rPr>
              <a:t>R</a:t>
            </a:r>
            <a:r>
              <a:rPr lang="en-GB" sz="2400" dirty="0" smtClean="0">
                <a:effectLst/>
              </a:rPr>
              <a:t>eview Form (could be emailed beforehand)</a:t>
            </a:r>
            <a:endParaRPr lang="en-GB" sz="2400" dirty="0">
              <a:effectLst/>
            </a:endParaRPr>
          </a:p>
          <a:p>
            <a:pPr marL="712788" lvl="0" indent="-531813">
              <a:buNone/>
            </a:pPr>
            <a:r>
              <a:rPr lang="en-GB" sz="2400" dirty="0" smtClean="0">
                <a:effectLst/>
              </a:rPr>
              <a:t>	- ask </a:t>
            </a:r>
            <a:r>
              <a:rPr lang="en-GB" sz="2400" dirty="0">
                <a:effectLst/>
              </a:rPr>
              <a:t>student to provide evidence </a:t>
            </a:r>
          </a:p>
          <a:p>
            <a:pPr marL="712788" lvl="0" indent="-531813"/>
            <a:r>
              <a:rPr lang="en-GB" sz="2400" dirty="0">
                <a:effectLst/>
              </a:rPr>
              <a:t>Look at files </a:t>
            </a:r>
          </a:p>
          <a:p>
            <a:pPr marL="712788" lvl="0" indent="-531813"/>
            <a:r>
              <a:rPr lang="en-GB" sz="2400" dirty="0">
                <a:effectLst/>
              </a:rPr>
              <a:t>Discussion </a:t>
            </a:r>
          </a:p>
          <a:p>
            <a:pPr marL="712788" lvl="0" indent="-531813"/>
            <a:r>
              <a:rPr lang="en-GB" sz="2400" dirty="0" smtClean="0">
                <a:effectLst/>
              </a:rPr>
              <a:t>Add your comments to the WRF </a:t>
            </a:r>
            <a:endParaRPr lang="en-GB" sz="2400" dirty="0">
              <a:effectLst/>
            </a:endParaRPr>
          </a:p>
          <a:p>
            <a:pPr marL="712788" lvl="0" indent="-531813"/>
            <a:r>
              <a:rPr lang="en-GB" sz="2400" dirty="0">
                <a:effectLst/>
              </a:rPr>
              <a:t>Agree on next targets </a:t>
            </a:r>
            <a:r>
              <a:rPr lang="en-GB" sz="2400" dirty="0" smtClean="0">
                <a:effectLst/>
              </a:rPr>
              <a:t>(these need to be SMART)</a:t>
            </a:r>
          </a:p>
          <a:p>
            <a:pPr marL="712788" lvl="0" indent="-531813"/>
            <a:r>
              <a:rPr lang="en-GB" sz="2400" dirty="0" smtClean="0">
                <a:effectLst/>
              </a:rPr>
              <a:t>Sign the form after any amendments have been made (NB your signature indicates you agree with everything in this document!!)</a:t>
            </a:r>
          </a:p>
          <a:p>
            <a:pPr marL="0" indent="0">
              <a:buNone/>
            </a:pPr>
            <a:r>
              <a:rPr lang="en-GB" sz="2400" i="1" dirty="0" smtClean="0">
                <a:effectLst/>
              </a:rPr>
              <a:t>Students need to be prepared for their Weekly Review Meeting. Meetings should last for 15-30 minutes. </a:t>
            </a:r>
          </a:p>
          <a:p>
            <a:pPr marL="0" indent="0">
              <a:buNone/>
            </a:pPr>
            <a:r>
              <a:rPr lang="en-GB" sz="2400" i="1" dirty="0" smtClean="0">
                <a:effectLst/>
              </a:rPr>
              <a:t>Meetings should be with individual students. </a:t>
            </a:r>
            <a:endParaRPr lang="en-GB" sz="2400" i="1" dirty="0">
              <a:effectLst/>
            </a:endParaRPr>
          </a:p>
        </p:txBody>
      </p:sp>
    </p:spTree>
    <p:extLst>
      <p:ext uri="{BB962C8B-B14F-4D97-AF65-F5344CB8AC3E}">
        <p14:creationId xmlns:p14="http://schemas.microsoft.com/office/powerpoint/2010/main" val="17687093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6632"/>
            <a:ext cx="8229600" cy="6264696"/>
          </a:xfrm>
        </p:spPr>
        <p:txBody>
          <a:bodyPr/>
          <a:lstStyle/>
          <a:p>
            <a:pPr marL="0" indent="0">
              <a:buNone/>
            </a:pPr>
            <a:r>
              <a:rPr lang="en-GB" dirty="0" smtClean="0">
                <a:effectLst/>
              </a:rPr>
              <a:t>Professional Development Cycle</a:t>
            </a:r>
            <a:endParaRPr lang="en-GB" dirty="0">
              <a:effectLst/>
            </a:endParaRPr>
          </a:p>
        </p:txBody>
      </p:sp>
      <p:graphicFrame>
        <p:nvGraphicFramePr>
          <p:cNvPr id="2" name="Diagram 1"/>
          <p:cNvGraphicFramePr/>
          <p:nvPr>
            <p:extLst>
              <p:ext uri="{D42A27DB-BD31-4B8C-83A1-F6EECF244321}">
                <p14:modId xmlns:p14="http://schemas.microsoft.com/office/powerpoint/2010/main" val="3524576032"/>
              </p:ext>
            </p:extLst>
          </p:nvPr>
        </p:nvGraphicFramePr>
        <p:xfrm>
          <a:off x="467544" y="692696"/>
          <a:ext cx="7992888" cy="576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13450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2099" y="332656"/>
            <a:ext cx="8064896" cy="5816977"/>
          </a:xfrm>
          <a:prstGeom prst="rect">
            <a:avLst/>
          </a:prstGeom>
          <a:noFill/>
        </p:spPr>
        <p:txBody>
          <a:bodyPr wrap="square" rtlCol="0">
            <a:spAutoFit/>
          </a:bodyPr>
          <a:lstStyle/>
          <a:p>
            <a:r>
              <a:rPr lang="en-GB" sz="3200" dirty="0" smtClean="0">
                <a:solidFill>
                  <a:srgbClr val="002060"/>
                </a:solidFill>
              </a:rPr>
              <a:t>Discuss with your Visiting </a:t>
            </a:r>
            <a:r>
              <a:rPr lang="en-GB" sz="3200" dirty="0">
                <a:solidFill>
                  <a:srgbClr val="002060"/>
                </a:solidFill>
              </a:rPr>
              <a:t>T</a:t>
            </a:r>
            <a:r>
              <a:rPr lang="en-GB" sz="3200" dirty="0" smtClean="0">
                <a:solidFill>
                  <a:srgbClr val="002060"/>
                </a:solidFill>
              </a:rPr>
              <a:t>utor and other Mentors on your table:</a:t>
            </a:r>
          </a:p>
          <a:p>
            <a:endParaRPr lang="en-GB" sz="3200" dirty="0" smtClean="0">
              <a:solidFill>
                <a:srgbClr val="002060"/>
              </a:solidFill>
            </a:endParaRPr>
          </a:p>
          <a:p>
            <a:pPr marL="571500" indent="-571500">
              <a:buFont typeface="Arial" panose="020B0604020202020204" pitchFamily="34" charset="0"/>
              <a:buChar char="•"/>
            </a:pPr>
            <a:r>
              <a:rPr lang="en-GB" sz="3000" dirty="0" smtClean="0">
                <a:solidFill>
                  <a:srgbClr val="002060"/>
                </a:solidFill>
              </a:rPr>
              <a:t>The </a:t>
            </a:r>
            <a:r>
              <a:rPr lang="en-GB" sz="3000" dirty="0">
                <a:solidFill>
                  <a:srgbClr val="002060"/>
                </a:solidFill>
              </a:rPr>
              <a:t>practicalities of this process</a:t>
            </a:r>
          </a:p>
          <a:p>
            <a:pPr marL="571500" indent="-571500">
              <a:buFont typeface="Arial" panose="020B0604020202020204" pitchFamily="34" charset="0"/>
              <a:buChar char="•"/>
            </a:pPr>
            <a:r>
              <a:rPr lang="en-GB" sz="3000" dirty="0" smtClean="0">
                <a:solidFill>
                  <a:srgbClr val="002060"/>
                </a:solidFill>
              </a:rPr>
              <a:t>The challenges of managing the process</a:t>
            </a:r>
          </a:p>
          <a:p>
            <a:pPr marL="571500" indent="-571500">
              <a:buFont typeface="Arial" panose="020B0604020202020204" pitchFamily="34" charset="0"/>
              <a:buChar char="•"/>
            </a:pPr>
            <a:r>
              <a:rPr lang="en-GB" sz="3000" dirty="0" smtClean="0">
                <a:solidFill>
                  <a:srgbClr val="002060"/>
                </a:solidFill>
              </a:rPr>
              <a:t>Any other issues </a:t>
            </a:r>
          </a:p>
          <a:p>
            <a:pPr marL="571500" indent="-571500">
              <a:buFont typeface="Arial" panose="020B0604020202020204" pitchFamily="34" charset="0"/>
              <a:buChar char="•"/>
            </a:pPr>
            <a:endParaRPr lang="en-GB" sz="3000" dirty="0">
              <a:solidFill>
                <a:srgbClr val="002060"/>
              </a:solidFill>
            </a:endParaRPr>
          </a:p>
          <a:p>
            <a:pPr marL="571500" indent="-571500">
              <a:buFont typeface="Arial" panose="020B0604020202020204" pitchFamily="34" charset="0"/>
              <a:buChar char="•"/>
            </a:pPr>
            <a:r>
              <a:rPr lang="en-GB" sz="3000" dirty="0" smtClean="0">
                <a:solidFill>
                  <a:srgbClr val="002060"/>
                </a:solidFill>
              </a:rPr>
              <a:t>How can observations </a:t>
            </a:r>
            <a:r>
              <a:rPr lang="en-GB" sz="3000" dirty="0">
                <a:solidFill>
                  <a:srgbClr val="002060"/>
                </a:solidFill>
              </a:rPr>
              <a:t>of </a:t>
            </a:r>
            <a:r>
              <a:rPr lang="en-GB" sz="3000" dirty="0" smtClean="0">
                <a:solidFill>
                  <a:srgbClr val="002060"/>
                </a:solidFill>
              </a:rPr>
              <a:t>teachers </a:t>
            </a:r>
            <a:r>
              <a:rPr lang="en-GB" sz="3000" dirty="0">
                <a:solidFill>
                  <a:srgbClr val="002060"/>
                </a:solidFill>
              </a:rPr>
              <a:t>and </a:t>
            </a:r>
            <a:r>
              <a:rPr lang="en-GB" sz="3000" dirty="0" smtClean="0">
                <a:solidFill>
                  <a:srgbClr val="002060"/>
                </a:solidFill>
              </a:rPr>
              <a:t>children be used? </a:t>
            </a:r>
          </a:p>
          <a:p>
            <a:pPr marL="571500" indent="-571500">
              <a:buFont typeface="Arial" panose="020B0604020202020204" pitchFamily="34" charset="0"/>
              <a:buChar char="•"/>
            </a:pPr>
            <a:r>
              <a:rPr lang="en-GB" sz="3000" dirty="0" smtClean="0">
                <a:solidFill>
                  <a:srgbClr val="002060"/>
                </a:solidFill>
              </a:rPr>
              <a:t>How can you support your students’ </a:t>
            </a:r>
            <a:r>
              <a:rPr lang="en-GB" sz="3000" dirty="0">
                <a:solidFill>
                  <a:srgbClr val="002060"/>
                </a:solidFill>
              </a:rPr>
              <a:t>p</a:t>
            </a:r>
            <a:r>
              <a:rPr lang="en-GB" sz="3000" dirty="0" smtClean="0">
                <a:solidFill>
                  <a:srgbClr val="002060"/>
                </a:solidFill>
              </a:rPr>
              <a:t>rofessional development?</a:t>
            </a:r>
          </a:p>
          <a:p>
            <a:endParaRPr lang="en-GB" sz="3600" dirty="0" smtClean="0">
              <a:solidFill>
                <a:srgbClr val="002060"/>
              </a:solidFill>
            </a:endParaRPr>
          </a:p>
        </p:txBody>
      </p:sp>
    </p:spTree>
    <p:extLst>
      <p:ext uri="{BB962C8B-B14F-4D97-AF65-F5344CB8AC3E}">
        <p14:creationId xmlns:p14="http://schemas.microsoft.com/office/powerpoint/2010/main" val="3588524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836712"/>
            <a:ext cx="6480720" cy="830997"/>
          </a:xfrm>
          <a:prstGeom prst="rect">
            <a:avLst/>
          </a:prstGeom>
          <a:noFill/>
        </p:spPr>
        <p:txBody>
          <a:bodyPr wrap="square" rtlCol="0">
            <a:spAutoFit/>
          </a:bodyPr>
          <a:lstStyle/>
          <a:p>
            <a:pPr algn="ctr"/>
            <a:r>
              <a:rPr lang="en-GB" sz="4800" b="1" dirty="0" smtClean="0"/>
              <a:t>Focus Children </a:t>
            </a:r>
            <a:endParaRPr lang="en-GB" sz="4800" b="1" dirty="0"/>
          </a:p>
        </p:txBody>
      </p:sp>
      <p:sp>
        <p:nvSpPr>
          <p:cNvPr id="3" name="TextBox 2"/>
          <p:cNvSpPr txBox="1"/>
          <p:nvPr/>
        </p:nvSpPr>
        <p:spPr>
          <a:xfrm>
            <a:off x="1259632" y="2060848"/>
            <a:ext cx="6912768" cy="5693866"/>
          </a:xfrm>
          <a:prstGeom prst="rect">
            <a:avLst/>
          </a:prstGeom>
          <a:noFill/>
        </p:spPr>
        <p:txBody>
          <a:bodyPr wrap="square" rtlCol="0">
            <a:spAutoFit/>
          </a:bodyPr>
          <a:lstStyle/>
          <a:p>
            <a:r>
              <a:rPr lang="en-GB" sz="2800" dirty="0" smtClean="0"/>
              <a:t>During TE1 each student needs to have two focus children who are working at age related expectations.</a:t>
            </a:r>
          </a:p>
          <a:p>
            <a:endParaRPr lang="en-GB" sz="2800" dirty="0"/>
          </a:p>
          <a:p>
            <a:r>
              <a:rPr lang="en-GB" sz="2800" dirty="0" smtClean="0"/>
              <a:t>They also need to have one focus child with an SEND. </a:t>
            </a:r>
          </a:p>
          <a:p>
            <a:endParaRPr lang="en-GB" sz="2800" dirty="0"/>
          </a:p>
          <a:p>
            <a:r>
              <a:rPr lang="en-GB" sz="2800" dirty="0" smtClean="0"/>
              <a:t>If your students are in a pair, it is helpful for them to have different focus children.</a:t>
            </a:r>
          </a:p>
          <a:p>
            <a:endParaRPr lang="en-GB" sz="2800" dirty="0"/>
          </a:p>
          <a:p>
            <a:endParaRPr lang="en-GB" sz="2800" dirty="0"/>
          </a:p>
          <a:p>
            <a:endParaRPr lang="en-GB" sz="2800" dirty="0" smtClean="0"/>
          </a:p>
          <a:p>
            <a:endParaRPr lang="en-GB" sz="2800" dirty="0"/>
          </a:p>
        </p:txBody>
      </p:sp>
    </p:spTree>
    <p:extLst>
      <p:ext uri="{BB962C8B-B14F-4D97-AF65-F5344CB8AC3E}">
        <p14:creationId xmlns:p14="http://schemas.microsoft.com/office/powerpoint/2010/main" val="2092327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95288" y="6350"/>
            <a:ext cx="8229600" cy="901700"/>
          </a:xfrm>
        </p:spPr>
        <p:txBody>
          <a:bodyPr/>
          <a:lstStyle/>
          <a:p>
            <a:pPr>
              <a:defRPr/>
            </a:pPr>
            <a:r>
              <a:rPr lang="en-GB" b="1" dirty="0" smtClean="0">
                <a:effectLst/>
              </a:rPr>
              <a:t>Outline of this afternoon </a:t>
            </a:r>
            <a:endParaRPr lang="en-US" b="1" dirty="0" smtClean="0">
              <a:effectLst/>
            </a:endParaRPr>
          </a:p>
        </p:txBody>
      </p:sp>
      <p:sp>
        <p:nvSpPr>
          <p:cNvPr id="59395" name="Rectangle 3"/>
          <p:cNvSpPr>
            <a:spLocks noGrp="1" noChangeArrowheads="1"/>
          </p:cNvSpPr>
          <p:nvPr>
            <p:ph type="body" idx="1"/>
          </p:nvPr>
        </p:nvSpPr>
        <p:spPr>
          <a:xfrm>
            <a:off x="323850" y="1196975"/>
            <a:ext cx="8496300" cy="4824413"/>
          </a:xfrm>
        </p:spPr>
        <p:txBody>
          <a:bodyPr/>
          <a:lstStyle/>
          <a:p>
            <a:pPr marL="0" indent="0">
              <a:lnSpc>
                <a:spcPct val="80000"/>
              </a:lnSpc>
              <a:buFont typeface="Wingdings" pitchFamily="2" charset="2"/>
              <a:buNone/>
              <a:defRPr/>
            </a:pPr>
            <a:endParaRPr lang="en-GB" sz="2800" dirty="0" smtClean="0">
              <a:effectLst>
                <a:outerShdw blurRad="38100" dist="38100" dir="2700000" algn="tl">
                  <a:srgbClr val="000000">
                    <a:alpha val="43137"/>
                  </a:srgbClr>
                </a:outerShdw>
              </a:effectLst>
            </a:endParaRPr>
          </a:p>
          <a:p>
            <a:pPr>
              <a:spcAft>
                <a:spcPts val="600"/>
              </a:spcAft>
              <a:defRPr/>
            </a:pPr>
            <a:r>
              <a:rPr lang="en-GB" sz="2800" dirty="0" smtClean="0">
                <a:effectLst/>
              </a:rPr>
              <a:t>Expectations and practicalities of this Autumn Term Teaching Experience</a:t>
            </a:r>
          </a:p>
          <a:p>
            <a:pPr marL="0" indent="0">
              <a:lnSpc>
                <a:spcPct val="80000"/>
              </a:lnSpc>
              <a:buNone/>
              <a:defRPr/>
            </a:pPr>
            <a:endParaRPr lang="en-GB" sz="2800" dirty="0" smtClean="0">
              <a:effectLst/>
            </a:endParaRPr>
          </a:p>
          <a:p>
            <a:pPr eaLnBrk="1" hangingPunct="1">
              <a:lnSpc>
                <a:spcPct val="80000"/>
              </a:lnSpc>
              <a:defRPr/>
            </a:pPr>
            <a:r>
              <a:rPr lang="en-GB" sz="2800" dirty="0" smtClean="0">
                <a:effectLst/>
              </a:rPr>
              <a:t>Supporting Students’ Professional Development</a:t>
            </a:r>
          </a:p>
          <a:p>
            <a:pPr eaLnBrk="1" hangingPunct="1">
              <a:lnSpc>
                <a:spcPct val="80000"/>
              </a:lnSpc>
              <a:defRPr/>
            </a:pPr>
            <a:endParaRPr lang="en-GB" sz="2800" dirty="0">
              <a:effectLst/>
            </a:endParaRPr>
          </a:p>
          <a:p>
            <a:pPr eaLnBrk="1" hangingPunct="1">
              <a:lnSpc>
                <a:spcPct val="80000"/>
              </a:lnSpc>
              <a:defRPr/>
            </a:pPr>
            <a:r>
              <a:rPr lang="en-GB" sz="2800" dirty="0">
                <a:effectLst/>
              </a:rPr>
              <a:t>D</a:t>
            </a:r>
            <a:r>
              <a:rPr lang="en-GB" sz="2800" dirty="0" smtClean="0">
                <a:effectLst/>
              </a:rPr>
              <a:t>ocumentation</a:t>
            </a:r>
          </a:p>
          <a:p>
            <a:pPr eaLnBrk="1" hangingPunct="1">
              <a:lnSpc>
                <a:spcPct val="80000"/>
              </a:lnSpc>
              <a:defRPr/>
            </a:pPr>
            <a:endParaRPr lang="en-GB" sz="2800" dirty="0" smtClean="0">
              <a:effectLst/>
            </a:endParaRPr>
          </a:p>
          <a:p>
            <a:pPr eaLnBrk="1" hangingPunct="1">
              <a:lnSpc>
                <a:spcPct val="80000"/>
              </a:lnSpc>
              <a:defRPr/>
            </a:pPr>
            <a:r>
              <a:rPr lang="en-GB" sz="2800" dirty="0" smtClean="0">
                <a:effectLst/>
              </a:rPr>
              <a:t>Key priorities </a:t>
            </a:r>
          </a:p>
          <a:p>
            <a:pPr marL="0" indent="0" eaLnBrk="1" hangingPunct="1">
              <a:lnSpc>
                <a:spcPct val="80000"/>
              </a:lnSpc>
              <a:buNone/>
              <a:defRPr/>
            </a:pPr>
            <a:endParaRPr lang="en-GB" sz="2800" dirty="0">
              <a:effectLst>
                <a:outerShdw blurRad="38100" dist="38100" dir="2700000" algn="tl">
                  <a:srgbClr val="000000">
                    <a:alpha val="43137"/>
                  </a:srgbClr>
                </a:outerShdw>
              </a:effectLst>
            </a:endParaRPr>
          </a:p>
          <a:p>
            <a:pPr marL="0" indent="0" eaLnBrk="1" hangingPunct="1">
              <a:lnSpc>
                <a:spcPct val="80000"/>
              </a:lnSpc>
              <a:buNone/>
              <a:defRPr/>
            </a:pPr>
            <a:endParaRPr lang="en-GB" sz="2800" dirty="0" smtClean="0">
              <a:effectLst>
                <a:outerShdw blurRad="38100" dist="38100" dir="2700000" algn="tl">
                  <a:srgbClr val="000000">
                    <a:alpha val="43137"/>
                  </a:srgbClr>
                </a:outerShdw>
              </a:effectLst>
            </a:endParaRPr>
          </a:p>
          <a:p>
            <a:pPr eaLnBrk="1" hangingPunct="1">
              <a:lnSpc>
                <a:spcPct val="80000"/>
              </a:lnSpc>
              <a:defRPr/>
            </a:pPr>
            <a:endParaRPr lang="en-GB" sz="2800" dirty="0">
              <a:effectLst>
                <a:outerShdw blurRad="38100" dist="38100" dir="2700000" algn="tl">
                  <a:srgbClr val="000000">
                    <a:alpha val="43137"/>
                  </a:srgbClr>
                </a:outerShdw>
              </a:effectLst>
            </a:endParaRPr>
          </a:p>
          <a:p>
            <a:pPr marL="0" indent="0" eaLnBrk="1" hangingPunct="1">
              <a:lnSpc>
                <a:spcPct val="80000"/>
              </a:lnSpc>
              <a:buFont typeface="Wingdings" pitchFamily="2" charset="2"/>
              <a:buNone/>
              <a:defRPr/>
            </a:pPr>
            <a:endParaRPr lang="en-GB" sz="2800" dirty="0" smtClean="0">
              <a:effectLst>
                <a:outerShdw blurRad="38100" dist="38100" dir="2700000" algn="tl">
                  <a:srgbClr val="000000">
                    <a:alpha val="43137"/>
                  </a:srgbClr>
                </a:outerShdw>
              </a:effectLst>
            </a:endParaRPr>
          </a:p>
          <a:p>
            <a:pPr>
              <a:lnSpc>
                <a:spcPct val="80000"/>
              </a:lnSpc>
              <a:defRPr/>
            </a:pPr>
            <a:endParaRPr lang="en-US" sz="2400" dirty="0" smtClean="0">
              <a:effectLst/>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1224136"/>
          </a:xfrm>
        </p:spPr>
        <p:txBody>
          <a:bodyPr/>
          <a:lstStyle/>
          <a:p>
            <a:r>
              <a:rPr lang="en-GB" dirty="0" smtClean="0">
                <a:effectLst/>
              </a:rPr>
              <a:t/>
            </a:r>
            <a:br>
              <a:rPr lang="en-GB" dirty="0" smtClean="0">
                <a:effectLst/>
              </a:rPr>
            </a:br>
            <a:r>
              <a:rPr lang="en-GB" sz="4000" b="1" dirty="0" smtClean="0">
                <a:effectLst/>
              </a:rPr>
              <a:t>Week 4 and </a:t>
            </a:r>
            <a:r>
              <a:rPr lang="en-GB" sz="4000" b="1" dirty="0">
                <a:effectLst/>
              </a:rPr>
              <a:t>W</a:t>
            </a:r>
            <a:r>
              <a:rPr lang="en-GB" sz="4000" b="1" dirty="0" smtClean="0">
                <a:effectLst/>
              </a:rPr>
              <a:t>eek 6 </a:t>
            </a:r>
            <a:br>
              <a:rPr lang="en-GB" sz="4000" b="1" dirty="0" smtClean="0">
                <a:effectLst/>
              </a:rPr>
            </a:br>
            <a:r>
              <a:rPr lang="en-GB" sz="4000" b="1" dirty="0" smtClean="0">
                <a:effectLst/>
              </a:rPr>
              <a:t>Pupil </a:t>
            </a:r>
            <a:r>
              <a:rPr lang="en-GB" sz="4000" b="1" dirty="0">
                <a:effectLst/>
              </a:rPr>
              <a:t>Progress </a:t>
            </a:r>
            <a:r>
              <a:rPr lang="en-GB" sz="4000" b="1" dirty="0" smtClean="0">
                <a:effectLst/>
              </a:rPr>
              <a:t>Meeting </a:t>
            </a:r>
            <a:r>
              <a:rPr lang="en-GB" dirty="0">
                <a:effectLst/>
              </a:rPr>
              <a:t/>
            </a:r>
            <a:br>
              <a:rPr lang="en-GB" dirty="0">
                <a:effectLst/>
              </a:rPr>
            </a:br>
            <a:endParaRPr lang="en-GB" dirty="0">
              <a:effectLst/>
            </a:endParaRPr>
          </a:p>
        </p:txBody>
      </p:sp>
      <p:sp>
        <p:nvSpPr>
          <p:cNvPr id="3" name="Content Placeholder 2"/>
          <p:cNvSpPr>
            <a:spLocks noGrp="1"/>
          </p:cNvSpPr>
          <p:nvPr>
            <p:ph idx="1"/>
          </p:nvPr>
        </p:nvSpPr>
        <p:spPr>
          <a:xfrm>
            <a:off x="395536" y="1628800"/>
            <a:ext cx="8229600" cy="4896544"/>
          </a:xfrm>
        </p:spPr>
        <p:txBody>
          <a:bodyPr/>
          <a:lstStyle/>
          <a:p>
            <a:pPr marL="0" indent="0">
              <a:spcAft>
                <a:spcPts val="600"/>
              </a:spcAft>
              <a:buNone/>
            </a:pPr>
            <a:r>
              <a:rPr lang="en-GB" sz="2600" dirty="0" smtClean="0">
                <a:effectLst/>
              </a:rPr>
              <a:t>This might form part of an extended Weekly Review meeting  or be undertaken at some other time.</a:t>
            </a:r>
          </a:p>
          <a:p>
            <a:pPr marL="0" indent="0">
              <a:spcAft>
                <a:spcPts val="600"/>
              </a:spcAft>
              <a:buNone/>
            </a:pPr>
            <a:r>
              <a:rPr lang="en-GB" sz="2600" b="1" dirty="0" smtClean="0">
                <a:effectLst/>
              </a:rPr>
              <a:t>In Week 4 </a:t>
            </a:r>
            <a:r>
              <a:rPr lang="en-GB" sz="2600" dirty="0" smtClean="0">
                <a:effectLst/>
              </a:rPr>
              <a:t>students use information gathered on their Focus </a:t>
            </a:r>
            <a:r>
              <a:rPr lang="en-GB" sz="2600" dirty="0">
                <a:effectLst/>
              </a:rPr>
              <a:t>C</a:t>
            </a:r>
            <a:r>
              <a:rPr lang="en-GB" sz="2600" dirty="0" smtClean="0">
                <a:effectLst/>
              </a:rPr>
              <a:t>hildren to discuss their assessments of the children’s learning in Reading and </a:t>
            </a:r>
            <a:r>
              <a:rPr lang="en-GB" sz="2600" dirty="0">
                <a:effectLst/>
              </a:rPr>
              <a:t>M</a:t>
            </a:r>
            <a:r>
              <a:rPr lang="en-GB" sz="2600" dirty="0" smtClean="0">
                <a:effectLst/>
              </a:rPr>
              <a:t>aths. They use these to set small next step targets, in both Reading and Maths, for each child. </a:t>
            </a:r>
          </a:p>
          <a:p>
            <a:pPr marL="0" indent="0">
              <a:buNone/>
            </a:pPr>
            <a:r>
              <a:rPr lang="en-GB" sz="2600" b="1" dirty="0" smtClean="0">
                <a:effectLst/>
              </a:rPr>
              <a:t>In Week 6 </a:t>
            </a:r>
            <a:r>
              <a:rPr lang="en-GB" sz="2600" dirty="0" smtClean="0">
                <a:effectLst/>
              </a:rPr>
              <a:t>these targets will be reviewed </a:t>
            </a:r>
          </a:p>
          <a:p>
            <a:pPr marL="0" indent="0">
              <a:buNone/>
            </a:pPr>
            <a:endParaRPr lang="en-GB" sz="2600" i="1" dirty="0" smtClean="0">
              <a:solidFill>
                <a:srgbClr val="FF0000"/>
              </a:solidFill>
              <a:effectLst/>
            </a:endParaRPr>
          </a:p>
          <a:p>
            <a:pPr marL="0" indent="0">
              <a:buNone/>
            </a:pPr>
            <a:r>
              <a:rPr lang="en-GB" sz="2600" dirty="0" smtClean="0">
                <a:effectLst/>
              </a:rPr>
              <a:t>Form to be completed and signed by mentor and student  (Appendix M in Handbook)</a:t>
            </a:r>
          </a:p>
        </p:txBody>
      </p:sp>
    </p:spTree>
    <p:extLst>
      <p:ext uri="{BB962C8B-B14F-4D97-AF65-F5344CB8AC3E}">
        <p14:creationId xmlns:p14="http://schemas.microsoft.com/office/powerpoint/2010/main" val="31569626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effectLst/>
              </a:rPr>
              <a:t>Primary with Maths Students</a:t>
            </a:r>
            <a:endParaRPr lang="en-GB" dirty="0">
              <a:effectLst/>
            </a:endParaRPr>
          </a:p>
        </p:txBody>
      </p:sp>
      <p:sp>
        <p:nvSpPr>
          <p:cNvPr id="3" name="Content Placeholder 2"/>
          <p:cNvSpPr>
            <a:spLocks noGrp="1"/>
          </p:cNvSpPr>
          <p:nvPr>
            <p:ph idx="1"/>
          </p:nvPr>
        </p:nvSpPr>
        <p:spPr/>
        <p:txBody>
          <a:bodyPr/>
          <a:lstStyle/>
          <a:p>
            <a:r>
              <a:rPr lang="en-GB" dirty="0" smtClean="0">
                <a:effectLst/>
              </a:rPr>
              <a:t>Please meet with Alison Godfrey during coffee</a:t>
            </a:r>
            <a:endParaRPr lang="en-GB" dirty="0">
              <a:effectLst/>
            </a:endParaRPr>
          </a:p>
        </p:txBody>
      </p:sp>
    </p:spTree>
    <p:extLst>
      <p:ext uri="{BB962C8B-B14F-4D97-AF65-F5344CB8AC3E}">
        <p14:creationId xmlns:p14="http://schemas.microsoft.com/office/powerpoint/2010/main" val="21022006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0" y="404813"/>
            <a:ext cx="7956550" cy="5472112"/>
          </a:xfrm>
        </p:spPr>
        <p:txBody>
          <a:bodyPr/>
          <a:lstStyle/>
          <a:p>
            <a:pPr algn="l">
              <a:defRPr/>
            </a:pPr>
            <a:r>
              <a:rPr lang="en-GB" sz="3200" dirty="0" smtClean="0"/>
              <a:t/>
            </a:r>
            <a:br>
              <a:rPr lang="en-GB" sz="3200" dirty="0" smtClean="0"/>
            </a:br>
            <a:r>
              <a:rPr lang="en-GB" sz="3200" dirty="0" smtClean="0">
                <a:effectLst/>
              </a:rPr>
              <a:t>Lets take a short break! During the break please take time to browse through your TE1 handbook. Please also exchange contact details and arrange first visit with your Visiting Tutor if you have not yet done so…</a:t>
            </a:r>
            <a:r>
              <a:rPr lang="en-GB" sz="3200" dirty="0" smtClean="0"/>
              <a:t/>
            </a:r>
            <a:br>
              <a:rPr lang="en-GB" sz="3200" dirty="0" smtClean="0"/>
            </a:br>
            <a:r>
              <a:rPr lang="en-GB" sz="3200" dirty="0" smtClean="0"/>
              <a:t/>
            </a:r>
            <a:br>
              <a:rPr lang="en-GB" sz="3200" dirty="0" smtClean="0"/>
            </a:br>
            <a:r>
              <a:rPr lang="en-GB" sz="3200" dirty="0"/>
              <a:t/>
            </a:r>
            <a:br>
              <a:rPr lang="en-GB" sz="3200" dirty="0"/>
            </a:br>
            <a:r>
              <a:rPr lang="en-GB" sz="3200" dirty="0" smtClean="0"/>
              <a:t/>
            </a:r>
            <a:br>
              <a:rPr lang="en-GB" sz="3200" dirty="0" smtClean="0"/>
            </a:br>
            <a:r>
              <a:rPr lang="en-GB" sz="3200" dirty="0"/>
              <a:t/>
            </a:r>
            <a:br>
              <a:rPr lang="en-GB" sz="3200" dirty="0"/>
            </a:br>
            <a:r>
              <a:rPr lang="en-GB" sz="3200" dirty="0" smtClean="0"/>
              <a:t/>
            </a:r>
            <a:br>
              <a:rPr lang="en-GB" sz="3200" dirty="0" smtClean="0"/>
            </a:br>
            <a:r>
              <a:rPr lang="en-GB" sz="3200" dirty="0"/>
              <a:t/>
            </a:r>
            <a:br>
              <a:rPr lang="en-GB" sz="3200" dirty="0"/>
            </a:br>
            <a:r>
              <a:rPr lang="en-GB" sz="3200" dirty="0" smtClean="0">
                <a:effectLst/>
              </a:rPr>
              <a:t>Please be back in your seats by 3.00pm.</a:t>
            </a:r>
            <a:endParaRPr lang="en-GB" sz="3200" dirty="0">
              <a:effectLst/>
            </a:endParaRPr>
          </a:p>
        </p:txBody>
      </p:sp>
      <p:pic>
        <p:nvPicPr>
          <p:cNvPr id="16387" name="Picture 2" descr="c:\temp\Temporary Internet Files\Content.IE5\N4P0VBGR\MP900449123[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258888" y="3500438"/>
            <a:ext cx="1873250" cy="2046287"/>
          </a:xfrm>
          <a:noFill/>
          <a:extLst>
            <a:ext uri="{909E8E84-426E-40DD-AFC4-6F175D3DCCD1}">
              <a14:hiddenFill xmlns:a14="http://schemas.microsoft.com/office/drawing/2010/main">
                <a:solidFill>
                  <a:srgbClr val="FFFFFF"/>
                </a:solidFill>
              </a14:hiddenFill>
            </a:ext>
          </a:extLst>
        </p:spPr>
      </p:pic>
      <p:pic>
        <p:nvPicPr>
          <p:cNvPr id="16388" name="Picture 2" descr="c:\temp\Temporary Internet Files\Content.IE5\U8UWK2N7\MC90041243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08625" y="3213100"/>
            <a:ext cx="2592388" cy="210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effectLst/>
              </a:rPr>
              <a:t>University of Leicester Alumni?</a:t>
            </a:r>
            <a:endParaRPr lang="en-GB" dirty="0">
              <a:effectLst/>
            </a:endParaRPr>
          </a:p>
        </p:txBody>
      </p:sp>
      <p:sp>
        <p:nvSpPr>
          <p:cNvPr id="3" name="Content Placeholder 2"/>
          <p:cNvSpPr>
            <a:spLocks noGrp="1"/>
          </p:cNvSpPr>
          <p:nvPr>
            <p:ph idx="1"/>
          </p:nvPr>
        </p:nvSpPr>
        <p:spPr/>
        <p:txBody>
          <a:bodyPr/>
          <a:lstStyle/>
          <a:p>
            <a:endParaRPr lang="en-GB" dirty="0">
              <a:effectLst/>
            </a:endParaRPr>
          </a:p>
        </p:txBody>
      </p:sp>
    </p:spTree>
    <p:extLst>
      <p:ext uri="{BB962C8B-B14F-4D97-AF65-F5344CB8AC3E}">
        <p14:creationId xmlns:p14="http://schemas.microsoft.com/office/powerpoint/2010/main" val="400295298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68313" y="0"/>
            <a:ext cx="8258175" cy="654050"/>
          </a:xfrm>
        </p:spPr>
        <p:txBody>
          <a:bodyPr>
            <a:normAutofit fontScale="90000"/>
          </a:bodyPr>
          <a:lstStyle/>
          <a:p>
            <a:pPr eaLnBrk="1" hangingPunct="1">
              <a:defRPr/>
            </a:pPr>
            <a:r>
              <a:rPr lang="en-GB" sz="3600" b="1" dirty="0" smtClean="0">
                <a:effectLst/>
              </a:rPr>
              <a:t/>
            </a:r>
            <a:br>
              <a:rPr lang="en-GB" sz="3600" b="1" dirty="0" smtClean="0">
                <a:effectLst/>
              </a:rPr>
            </a:br>
            <a:r>
              <a:rPr lang="en-GB" sz="3600" b="1" dirty="0" smtClean="0">
                <a:effectLst/>
              </a:rPr>
              <a:t>Expectations discussed with students </a:t>
            </a:r>
            <a:r>
              <a:rPr lang="en-GB" sz="3900" dirty="0" smtClean="0">
                <a:effectLst/>
              </a:rPr>
              <a:t/>
            </a:r>
            <a:br>
              <a:rPr lang="en-GB" sz="3900" dirty="0" smtClean="0">
                <a:effectLst/>
              </a:rPr>
            </a:br>
            <a:endParaRPr lang="en-GB" sz="3600" dirty="0" smtClean="0">
              <a:effectLst/>
            </a:endParaRPr>
          </a:p>
        </p:txBody>
      </p:sp>
      <p:sp>
        <p:nvSpPr>
          <p:cNvPr id="11267" name="Content Placeholder 2"/>
          <p:cNvSpPr>
            <a:spLocks noGrp="1"/>
          </p:cNvSpPr>
          <p:nvPr>
            <p:ph idx="4294967295"/>
          </p:nvPr>
        </p:nvSpPr>
        <p:spPr>
          <a:xfrm>
            <a:off x="276920" y="654050"/>
            <a:ext cx="8640960" cy="576073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46088" lvl="1" indent="-360363" eaLnBrk="1" hangingPunct="1">
              <a:lnSpc>
                <a:spcPct val="90000"/>
              </a:lnSpc>
              <a:spcAft>
                <a:spcPts val="400"/>
              </a:spcAft>
            </a:pPr>
            <a:r>
              <a:rPr lang="en-GB" altLang="en-US" sz="2400" dirty="0" smtClean="0">
                <a:effectLst/>
              </a:rPr>
              <a:t>Files organised and available for mentor or visiting tutor from Day One</a:t>
            </a:r>
          </a:p>
          <a:p>
            <a:pPr marL="446088" lvl="1" indent="-360363" eaLnBrk="1" hangingPunct="1">
              <a:lnSpc>
                <a:spcPct val="90000"/>
              </a:lnSpc>
              <a:spcAft>
                <a:spcPts val="400"/>
              </a:spcAft>
            </a:pPr>
            <a:r>
              <a:rPr lang="en-GB" altLang="en-US" sz="2400" dirty="0" smtClean="0">
                <a:effectLst/>
              </a:rPr>
              <a:t>Week </a:t>
            </a:r>
            <a:r>
              <a:rPr lang="en-GB" altLang="en-US" sz="2400" dirty="0">
                <a:effectLst/>
              </a:rPr>
              <a:t>by Week </a:t>
            </a:r>
            <a:r>
              <a:rPr lang="en-GB" altLang="en-US" sz="2400" dirty="0" smtClean="0">
                <a:effectLst/>
              </a:rPr>
              <a:t>Guidance </a:t>
            </a:r>
            <a:r>
              <a:rPr lang="en-GB" altLang="en-US" sz="2400" dirty="0">
                <a:effectLst/>
              </a:rPr>
              <a:t>is followed </a:t>
            </a:r>
            <a:r>
              <a:rPr lang="en-GB" altLang="en-US" sz="2400" dirty="0" smtClean="0">
                <a:effectLst/>
              </a:rPr>
              <a:t>to ensure that all Directed Tasks are completed </a:t>
            </a:r>
          </a:p>
          <a:p>
            <a:pPr marL="446088" lvl="1" indent="-360363" eaLnBrk="1" hangingPunct="1">
              <a:lnSpc>
                <a:spcPct val="90000"/>
              </a:lnSpc>
              <a:spcAft>
                <a:spcPts val="400"/>
              </a:spcAft>
            </a:pPr>
            <a:r>
              <a:rPr lang="en-GB" altLang="en-US" sz="2400" dirty="0" smtClean="0">
                <a:effectLst/>
              </a:rPr>
              <a:t>2 Focus Children (average ability) plus 1 child with </a:t>
            </a:r>
            <a:r>
              <a:rPr lang="en-GB" altLang="en-US" sz="2400" dirty="0">
                <a:effectLst/>
              </a:rPr>
              <a:t>S</a:t>
            </a:r>
            <a:r>
              <a:rPr lang="en-GB" altLang="en-US" sz="2400" dirty="0" smtClean="0">
                <a:effectLst/>
              </a:rPr>
              <a:t>END </a:t>
            </a:r>
          </a:p>
          <a:p>
            <a:pPr marL="446088" lvl="1" indent="-360363" eaLnBrk="1" hangingPunct="1">
              <a:lnSpc>
                <a:spcPct val="90000"/>
              </a:lnSpc>
              <a:spcAft>
                <a:spcPts val="400"/>
              </a:spcAft>
            </a:pPr>
            <a:r>
              <a:rPr lang="en-GB" altLang="en-US" sz="2400" dirty="0" smtClean="0">
                <a:effectLst/>
              </a:rPr>
              <a:t>Involvement in the class and the school</a:t>
            </a:r>
          </a:p>
          <a:p>
            <a:pPr marL="446088" lvl="1" indent="-360363" eaLnBrk="1" hangingPunct="1">
              <a:lnSpc>
                <a:spcPct val="90000"/>
              </a:lnSpc>
              <a:spcAft>
                <a:spcPts val="400"/>
              </a:spcAft>
            </a:pPr>
            <a:r>
              <a:rPr lang="en-GB" altLang="en-US" sz="2400" dirty="0" smtClean="0">
                <a:effectLst/>
              </a:rPr>
              <a:t>Up to 60% teaching expected by Week </a:t>
            </a:r>
            <a:r>
              <a:rPr lang="en-GB" altLang="en-US" sz="2400" dirty="0">
                <a:effectLst/>
              </a:rPr>
              <a:t>4</a:t>
            </a:r>
            <a:endParaRPr lang="en-GB" altLang="en-US" sz="2400" dirty="0" smtClean="0">
              <a:effectLst/>
            </a:endParaRPr>
          </a:p>
          <a:p>
            <a:pPr marL="446088" lvl="1" indent="-360363" eaLnBrk="1" hangingPunct="1">
              <a:lnSpc>
                <a:spcPct val="90000"/>
              </a:lnSpc>
              <a:spcAft>
                <a:spcPts val="400"/>
              </a:spcAft>
            </a:pPr>
            <a:r>
              <a:rPr lang="en-GB" altLang="en-US" sz="2400" dirty="0" smtClean="0">
                <a:effectLst/>
              </a:rPr>
              <a:t>Non-contact time </a:t>
            </a:r>
          </a:p>
          <a:p>
            <a:pPr marL="631825" lvl="1" indent="-361950" eaLnBrk="1" hangingPunct="1">
              <a:lnSpc>
                <a:spcPct val="90000"/>
              </a:lnSpc>
              <a:spcAft>
                <a:spcPts val="400"/>
              </a:spcAft>
              <a:buFont typeface="Wingdings" pitchFamily="2" charset="2"/>
              <a:buNone/>
            </a:pPr>
            <a:r>
              <a:rPr lang="en-GB" altLang="en-US" sz="2400" dirty="0" smtClean="0">
                <a:effectLst/>
              </a:rPr>
              <a:t>	- half a day for professional development 	</a:t>
            </a:r>
          </a:p>
          <a:p>
            <a:pPr marL="631825" lvl="1" indent="-361950" eaLnBrk="1" hangingPunct="1">
              <a:lnSpc>
                <a:spcPct val="90000"/>
              </a:lnSpc>
              <a:spcAft>
                <a:spcPts val="400"/>
              </a:spcAft>
              <a:buFont typeface="Wingdings" pitchFamily="2" charset="2"/>
              <a:buNone/>
            </a:pPr>
            <a:r>
              <a:rPr lang="en-GB" altLang="en-US" sz="2400" dirty="0" smtClean="0">
                <a:effectLst/>
              </a:rPr>
              <a:t>	- half a day for planning and preparation to be done 	with mentor wherever possible</a:t>
            </a:r>
          </a:p>
          <a:p>
            <a:pPr marL="446088" lvl="1" indent="-360363" eaLnBrk="1" hangingPunct="1">
              <a:spcAft>
                <a:spcPts val="400"/>
              </a:spcAft>
              <a:tabLst>
                <a:tab pos="446088" algn="l"/>
              </a:tabLst>
            </a:pPr>
            <a:r>
              <a:rPr lang="en-GB" altLang="en-US" sz="2400" dirty="0" smtClean="0">
                <a:effectLst/>
              </a:rPr>
              <a:t>Planning should be shared with mentor with reasonable time to allow for feedback and amendments, </a:t>
            </a:r>
            <a:r>
              <a:rPr lang="en-GB" altLang="en-US" sz="2400" dirty="0" err="1" smtClean="0">
                <a:effectLst/>
              </a:rPr>
              <a:t>eg</a:t>
            </a:r>
            <a:r>
              <a:rPr lang="en-GB" altLang="en-US" sz="2400" dirty="0" smtClean="0">
                <a:effectLst/>
              </a:rPr>
              <a:t>. </a:t>
            </a:r>
            <a:r>
              <a:rPr lang="en-GB" altLang="en-US" sz="2400" u="sng" dirty="0" smtClean="0">
                <a:effectLst/>
              </a:rPr>
              <a:t>at least </a:t>
            </a:r>
            <a:r>
              <a:rPr lang="en-GB" altLang="en-US" sz="2400" dirty="0" smtClean="0">
                <a:effectLst/>
              </a:rPr>
              <a:t>one working day/ 24 hours before each taught lesson/activity</a:t>
            </a:r>
          </a:p>
        </p:txBody>
      </p:sp>
    </p:spTree>
    <p:extLst>
      <p:ext uri="{BB962C8B-B14F-4D97-AF65-F5344CB8AC3E}">
        <p14:creationId xmlns:p14="http://schemas.microsoft.com/office/powerpoint/2010/main" val="334609812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4294967295"/>
          </p:nvPr>
        </p:nvSpPr>
        <p:spPr>
          <a:xfrm>
            <a:off x="251520" y="1020168"/>
            <a:ext cx="8641655" cy="5649192"/>
          </a:xfrm>
        </p:spPr>
        <p:txBody>
          <a:bodyPr/>
          <a:lstStyle/>
          <a:p>
            <a:pPr marL="0" indent="0" eaLnBrk="1" hangingPunct="1">
              <a:spcBef>
                <a:spcPct val="25000"/>
              </a:spcBef>
              <a:buFont typeface="Wingdings" pitchFamily="2" charset="2"/>
              <a:buNone/>
              <a:defRPr/>
            </a:pPr>
            <a:r>
              <a:rPr lang="en-GB" sz="2500" b="1" dirty="0" smtClean="0">
                <a:effectLst/>
              </a:rPr>
              <a:t>Observations of you  </a:t>
            </a:r>
            <a:r>
              <a:rPr lang="en-GB" sz="2500" dirty="0" smtClean="0">
                <a:effectLst/>
              </a:rPr>
              <a:t>Students learn initially from </a:t>
            </a:r>
            <a:r>
              <a:rPr lang="en-GB" sz="2500" dirty="0" smtClean="0">
                <a:solidFill>
                  <a:srgbClr val="002060"/>
                </a:solidFill>
                <a:effectLst/>
              </a:rPr>
              <a:t>recorded observations of you teaching and managing your class. </a:t>
            </a:r>
            <a:r>
              <a:rPr lang="en-GB" sz="2500" dirty="0" smtClean="0">
                <a:effectLst/>
              </a:rPr>
              <a:t>Please be prepared to model and discuss your own practice. This is important at all stages of initial teacher training and involves the development of </a:t>
            </a:r>
            <a:r>
              <a:rPr lang="en-GB" sz="2500" dirty="0" smtClean="0">
                <a:solidFill>
                  <a:srgbClr val="002060"/>
                </a:solidFill>
                <a:effectLst/>
              </a:rPr>
              <a:t>subject knowledge a</a:t>
            </a:r>
            <a:r>
              <a:rPr lang="en-GB" sz="2500" dirty="0" smtClean="0">
                <a:effectLst/>
              </a:rPr>
              <a:t>s well as classroom management.</a:t>
            </a:r>
          </a:p>
          <a:p>
            <a:pPr marL="0" indent="0" eaLnBrk="1" hangingPunct="1">
              <a:spcBef>
                <a:spcPct val="25000"/>
              </a:spcBef>
              <a:spcAft>
                <a:spcPts val="1200"/>
              </a:spcAft>
              <a:buFont typeface="Wingdings" pitchFamily="2" charset="2"/>
              <a:buNone/>
              <a:defRPr/>
            </a:pPr>
            <a:r>
              <a:rPr lang="en-GB" sz="2600" b="1" dirty="0" smtClean="0">
                <a:effectLst/>
              </a:rPr>
              <a:t>Observations of children  </a:t>
            </a:r>
            <a:r>
              <a:rPr lang="en-GB" sz="2400" dirty="0" smtClean="0">
                <a:effectLst/>
              </a:rPr>
              <a:t>Initially students need to </a:t>
            </a:r>
            <a:r>
              <a:rPr lang="en-GB" sz="2400" dirty="0" smtClean="0">
                <a:solidFill>
                  <a:srgbClr val="002060"/>
                </a:solidFill>
                <a:effectLst/>
              </a:rPr>
              <a:t>observe children </a:t>
            </a:r>
            <a:r>
              <a:rPr lang="en-GB" sz="2400" dirty="0" smtClean="0">
                <a:effectLst/>
              </a:rPr>
              <a:t>and work with groups of children to become familiar with, and to evaluate, their learning needs. </a:t>
            </a:r>
          </a:p>
          <a:p>
            <a:pPr marL="0" indent="0" eaLnBrk="1" hangingPunct="1">
              <a:spcBef>
                <a:spcPct val="25000"/>
              </a:spcBef>
              <a:spcAft>
                <a:spcPts val="600"/>
              </a:spcAft>
              <a:buFont typeface="Wingdings" pitchFamily="2" charset="2"/>
              <a:buNone/>
              <a:defRPr/>
            </a:pPr>
            <a:r>
              <a:rPr lang="en-GB" sz="2400" dirty="0" smtClean="0">
                <a:effectLst/>
              </a:rPr>
              <a:t>Observations will start on the Preliminary Days and continue in the throughout the placement.  </a:t>
            </a:r>
          </a:p>
          <a:p>
            <a:pPr marL="0" indent="0" eaLnBrk="1" hangingPunct="1">
              <a:spcBef>
                <a:spcPct val="25000"/>
              </a:spcBef>
              <a:spcAft>
                <a:spcPts val="0"/>
              </a:spcAft>
              <a:buFont typeface="Wingdings" pitchFamily="2" charset="2"/>
              <a:buNone/>
              <a:defRPr/>
            </a:pPr>
            <a:r>
              <a:rPr lang="en-GB" sz="2400" dirty="0" smtClean="0">
                <a:effectLst/>
              </a:rPr>
              <a:t>Students are provided with observation forms and guidance </a:t>
            </a:r>
          </a:p>
          <a:p>
            <a:pPr marL="0" indent="0" eaLnBrk="1" hangingPunct="1">
              <a:spcBef>
                <a:spcPct val="25000"/>
              </a:spcBef>
              <a:buFont typeface="Wingdings" pitchFamily="2" charset="2"/>
              <a:buNone/>
              <a:defRPr/>
            </a:pPr>
            <a:r>
              <a:rPr lang="en-GB" sz="2400" i="1" dirty="0" smtClean="0">
                <a:effectLst/>
              </a:rPr>
              <a:t>See Appendices in Handbook and A4 yellow </a:t>
            </a:r>
            <a:r>
              <a:rPr lang="en-GB" sz="2400" i="1" dirty="0">
                <a:effectLst/>
              </a:rPr>
              <a:t>l</a:t>
            </a:r>
            <a:r>
              <a:rPr lang="en-GB" sz="2400" i="1" dirty="0" smtClean="0">
                <a:effectLst/>
              </a:rPr>
              <a:t>aminated sheet </a:t>
            </a:r>
          </a:p>
        </p:txBody>
      </p:sp>
      <p:sp>
        <p:nvSpPr>
          <p:cNvPr id="22530" name="Title 1"/>
          <p:cNvSpPr>
            <a:spLocks noGrp="1"/>
          </p:cNvSpPr>
          <p:nvPr>
            <p:ph type="title" idx="4294967295"/>
          </p:nvPr>
        </p:nvSpPr>
        <p:spPr>
          <a:xfrm>
            <a:off x="179512" y="188913"/>
            <a:ext cx="8856984" cy="64779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1" hangingPunct="1"/>
            <a:r>
              <a:rPr lang="en-GB" altLang="en-US" sz="3200" b="1" dirty="0" smtClean="0">
                <a:effectLst/>
              </a:rPr>
              <a:t>Importance of observations from the start </a:t>
            </a:r>
            <a:endParaRPr lang="en-US" altLang="en-US" sz="3200" b="1" dirty="0" smtClean="0">
              <a:effectLst/>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864096"/>
          </a:xfrm>
        </p:spPr>
        <p:txBody>
          <a:bodyPr>
            <a:noAutofit/>
          </a:bodyPr>
          <a:lstStyle/>
          <a:p>
            <a:pPr>
              <a:defRPr/>
            </a:pPr>
            <a:r>
              <a:rPr lang="en-GB" sz="3600" b="1" dirty="0">
                <a:effectLst/>
              </a:rPr>
              <a:t>S</a:t>
            </a:r>
            <a:r>
              <a:rPr lang="en-GB" sz="3600" b="1" dirty="0" smtClean="0">
                <a:effectLst/>
              </a:rPr>
              <a:t>upport students’ professional development by: </a:t>
            </a:r>
            <a:endParaRPr lang="en-GB" sz="3600" b="1" dirty="0">
              <a:effectLst/>
            </a:endParaRPr>
          </a:p>
        </p:txBody>
      </p:sp>
      <p:sp>
        <p:nvSpPr>
          <p:cNvPr id="3" name="Content Placeholder 2"/>
          <p:cNvSpPr>
            <a:spLocks noGrp="1"/>
          </p:cNvSpPr>
          <p:nvPr>
            <p:ph idx="1"/>
          </p:nvPr>
        </p:nvSpPr>
        <p:spPr>
          <a:xfrm>
            <a:off x="323528" y="1124744"/>
            <a:ext cx="8496944" cy="5904656"/>
          </a:xfrm>
        </p:spPr>
        <p:txBody>
          <a:bodyPr>
            <a:normAutofit fontScale="55000" lnSpcReduction="20000"/>
          </a:bodyPr>
          <a:lstStyle/>
          <a:p>
            <a:pPr>
              <a:lnSpc>
                <a:spcPct val="120000"/>
              </a:lnSpc>
              <a:spcAft>
                <a:spcPts val="1200"/>
              </a:spcAft>
              <a:defRPr/>
            </a:pPr>
            <a:r>
              <a:rPr lang="en-GB" sz="3800" dirty="0" smtClean="0">
                <a:effectLst/>
              </a:rPr>
              <a:t>Reading the Revised format Handbook </a:t>
            </a:r>
            <a:r>
              <a:rPr lang="en-GB" sz="3800" dirty="0">
                <a:effectLst/>
              </a:rPr>
              <a:t>prior to Preliminary Days </a:t>
            </a:r>
            <a:r>
              <a:rPr lang="en-GB" sz="3800" dirty="0" smtClean="0">
                <a:effectLst/>
              </a:rPr>
              <a:t>(11</a:t>
            </a:r>
            <a:r>
              <a:rPr lang="en-GB" sz="3800" baseline="30000" dirty="0" smtClean="0">
                <a:effectLst/>
              </a:rPr>
              <a:t>th</a:t>
            </a:r>
            <a:r>
              <a:rPr lang="en-GB" sz="3800" dirty="0" smtClean="0">
                <a:effectLst/>
              </a:rPr>
              <a:t> </a:t>
            </a:r>
            <a:r>
              <a:rPr lang="en-GB" sz="3800" dirty="0">
                <a:effectLst/>
              </a:rPr>
              <a:t>&amp; </a:t>
            </a:r>
            <a:r>
              <a:rPr lang="en-GB" sz="3800" dirty="0" smtClean="0">
                <a:effectLst/>
              </a:rPr>
              <a:t>12</a:t>
            </a:r>
            <a:r>
              <a:rPr lang="en-GB" sz="3800" baseline="30000" dirty="0" smtClean="0">
                <a:effectLst/>
              </a:rPr>
              <a:t>th</a:t>
            </a:r>
            <a:r>
              <a:rPr lang="en-GB" sz="3800" dirty="0" smtClean="0">
                <a:effectLst/>
              </a:rPr>
              <a:t> </a:t>
            </a:r>
            <a:r>
              <a:rPr lang="en-GB" sz="3800" dirty="0">
                <a:effectLst/>
              </a:rPr>
              <a:t>October)and </a:t>
            </a:r>
            <a:r>
              <a:rPr lang="en-GB" sz="3800" dirty="0" smtClean="0">
                <a:effectLst/>
              </a:rPr>
              <a:t>providing student and you with all required documentation</a:t>
            </a:r>
          </a:p>
          <a:p>
            <a:pPr>
              <a:spcAft>
                <a:spcPts val="1200"/>
              </a:spcAft>
              <a:defRPr/>
            </a:pPr>
            <a:r>
              <a:rPr lang="en-GB" sz="3800" dirty="0" smtClean="0">
                <a:effectLst/>
              </a:rPr>
              <a:t>Discussion of, and support, for planning </a:t>
            </a:r>
            <a:r>
              <a:rPr lang="en-GB" sz="3800" dirty="0">
                <a:effectLst/>
              </a:rPr>
              <a:t>for small </a:t>
            </a:r>
            <a:r>
              <a:rPr lang="en-GB" sz="3800" dirty="0" smtClean="0">
                <a:effectLst/>
              </a:rPr>
              <a:t>group </a:t>
            </a:r>
            <a:r>
              <a:rPr lang="en-GB" sz="3800" dirty="0">
                <a:effectLst/>
              </a:rPr>
              <a:t>and whole class teaching , particularly in first few weeks</a:t>
            </a:r>
          </a:p>
          <a:p>
            <a:pPr>
              <a:spcAft>
                <a:spcPts val="1200"/>
              </a:spcAft>
              <a:defRPr/>
            </a:pPr>
            <a:r>
              <a:rPr lang="en-GB" sz="3800" dirty="0">
                <a:effectLst/>
              </a:rPr>
              <a:t>Arranging opportunities </a:t>
            </a:r>
            <a:r>
              <a:rPr lang="en-GB" sz="3800" dirty="0" smtClean="0">
                <a:effectLst/>
              </a:rPr>
              <a:t>for:</a:t>
            </a:r>
          </a:p>
          <a:p>
            <a:pPr marL="542925" indent="-180975">
              <a:spcAft>
                <a:spcPts val="1200"/>
              </a:spcAft>
              <a:buFont typeface="Wingdings" panose="05000000000000000000" pitchFamily="2" charset="2"/>
              <a:buChar char="Ø"/>
              <a:defRPr/>
            </a:pPr>
            <a:r>
              <a:rPr lang="en-GB" sz="3800" dirty="0" smtClean="0">
                <a:effectLst/>
              </a:rPr>
              <a:t>focused </a:t>
            </a:r>
            <a:r>
              <a:rPr lang="en-GB" sz="3800" dirty="0">
                <a:effectLst/>
              </a:rPr>
              <a:t>observations of YOUR teaching from the start </a:t>
            </a:r>
            <a:endParaRPr lang="en-GB" sz="3800" dirty="0" smtClean="0">
              <a:effectLst/>
            </a:endParaRPr>
          </a:p>
          <a:p>
            <a:pPr marL="542925" indent="-180975">
              <a:spcAft>
                <a:spcPts val="1200"/>
              </a:spcAft>
              <a:buFont typeface="Wingdings" panose="05000000000000000000" pitchFamily="2" charset="2"/>
              <a:buChar char="Ø"/>
              <a:defRPr/>
            </a:pPr>
            <a:r>
              <a:rPr lang="en-GB" sz="3800" dirty="0" smtClean="0">
                <a:effectLst/>
              </a:rPr>
              <a:t> </a:t>
            </a:r>
            <a:r>
              <a:rPr lang="en-GB" sz="3800" dirty="0">
                <a:effectLst/>
              </a:rPr>
              <a:t>observations of literacy and numeracy coordinators/experts teaching</a:t>
            </a:r>
          </a:p>
          <a:p>
            <a:pPr>
              <a:spcAft>
                <a:spcPts val="1200"/>
              </a:spcAft>
              <a:defRPr/>
            </a:pPr>
            <a:r>
              <a:rPr lang="en-GB" sz="3800" dirty="0">
                <a:effectLst/>
              </a:rPr>
              <a:t>Making regular observations of your </a:t>
            </a:r>
            <a:r>
              <a:rPr lang="en-GB" sz="3800" dirty="0" smtClean="0">
                <a:effectLst/>
              </a:rPr>
              <a:t>students’ </a:t>
            </a:r>
            <a:r>
              <a:rPr lang="en-GB" sz="3800" dirty="0">
                <a:effectLst/>
              </a:rPr>
              <a:t>teaching </a:t>
            </a:r>
            <a:endParaRPr lang="en-GB" sz="3800" dirty="0" smtClean="0">
              <a:effectLst/>
            </a:endParaRPr>
          </a:p>
          <a:p>
            <a:pPr>
              <a:spcAft>
                <a:spcPts val="1200"/>
              </a:spcAft>
              <a:defRPr/>
            </a:pPr>
            <a:r>
              <a:rPr lang="en-GB" sz="3800" dirty="0" smtClean="0">
                <a:effectLst/>
              </a:rPr>
              <a:t>Giving </a:t>
            </a:r>
            <a:r>
              <a:rPr lang="en-GB" sz="3800" dirty="0">
                <a:effectLst/>
              </a:rPr>
              <a:t>formal and informal feedback at appropriate </a:t>
            </a:r>
            <a:r>
              <a:rPr lang="en-GB" sz="3800" dirty="0" smtClean="0">
                <a:effectLst/>
              </a:rPr>
              <a:t>times identifying </a:t>
            </a:r>
            <a:r>
              <a:rPr lang="en-GB" sz="3800" dirty="0">
                <a:effectLst/>
              </a:rPr>
              <a:t>the positives and ways </a:t>
            </a:r>
            <a:r>
              <a:rPr lang="en-GB" sz="3800" dirty="0" smtClean="0">
                <a:effectLst/>
              </a:rPr>
              <a:t>forward</a:t>
            </a:r>
            <a:endParaRPr lang="en-GB" sz="3800" dirty="0">
              <a:effectLst/>
            </a:endParaRPr>
          </a:p>
          <a:p>
            <a:pPr>
              <a:spcAft>
                <a:spcPts val="1200"/>
              </a:spcAft>
              <a:defRPr/>
            </a:pPr>
            <a:r>
              <a:rPr lang="en-GB" sz="3800" dirty="0">
                <a:effectLst/>
              </a:rPr>
              <a:t>Reviewing your </a:t>
            </a:r>
            <a:r>
              <a:rPr lang="en-GB" sz="3800" dirty="0" smtClean="0">
                <a:effectLst/>
              </a:rPr>
              <a:t>students’ </a:t>
            </a:r>
            <a:r>
              <a:rPr lang="en-GB" sz="3800" dirty="0">
                <a:effectLst/>
              </a:rPr>
              <a:t>documentation</a:t>
            </a:r>
          </a:p>
          <a:p>
            <a:pPr>
              <a:spcAft>
                <a:spcPts val="1200"/>
              </a:spcAft>
              <a:defRPr/>
            </a:pPr>
            <a:r>
              <a:rPr lang="en-GB" sz="3800" dirty="0">
                <a:effectLst/>
              </a:rPr>
              <a:t>Keeping on track by </a:t>
            </a:r>
            <a:r>
              <a:rPr lang="en-GB" sz="3800" dirty="0" smtClean="0">
                <a:effectLst/>
              </a:rPr>
              <a:t>using the Week by Week Guide</a:t>
            </a:r>
          </a:p>
          <a:p>
            <a:pPr marL="0" indent="0">
              <a:spcAft>
                <a:spcPts val="1200"/>
              </a:spcAft>
              <a:buNone/>
              <a:defRPr/>
            </a:pPr>
            <a:endParaRPr lang="en-GB" sz="2000" dirty="0" smtClean="0">
              <a:effectLst/>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36104"/>
          </a:xfrm>
        </p:spPr>
        <p:txBody>
          <a:bodyPr/>
          <a:lstStyle/>
          <a:p>
            <a:pPr>
              <a:defRPr/>
            </a:pPr>
            <a:r>
              <a:rPr lang="en-GB" b="1" dirty="0" smtClean="0">
                <a:solidFill>
                  <a:schemeClr val="tx1"/>
                </a:solidFill>
                <a:effectLst/>
              </a:rPr>
              <a:t>Mentor Observation</a:t>
            </a:r>
            <a:endParaRPr lang="en-GB" b="1" dirty="0">
              <a:solidFill>
                <a:schemeClr val="tx1"/>
              </a:solidFill>
              <a:effectLst/>
            </a:endParaRPr>
          </a:p>
        </p:txBody>
      </p:sp>
      <p:sp>
        <p:nvSpPr>
          <p:cNvPr id="3" name="Content Placeholder 2"/>
          <p:cNvSpPr>
            <a:spLocks noGrp="1"/>
          </p:cNvSpPr>
          <p:nvPr>
            <p:ph idx="1"/>
          </p:nvPr>
        </p:nvSpPr>
        <p:spPr>
          <a:xfrm>
            <a:off x="395536" y="1340768"/>
            <a:ext cx="8424936" cy="5040560"/>
          </a:xfrm>
        </p:spPr>
        <p:txBody>
          <a:bodyPr/>
          <a:lstStyle/>
          <a:p>
            <a:pPr marL="0" indent="0">
              <a:buNone/>
              <a:defRPr/>
            </a:pPr>
            <a:r>
              <a:rPr lang="en-GB" sz="2800" dirty="0">
                <a:solidFill>
                  <a:srgbClr val="002060"/>
                </a:solidFill>
                <a:effectLst/>
              </a:rPr>
              <a:t>Have a look at </a:t>
            </a:r>
            <a:r>
              <a:rPr lang="en-GB" sz="2800" dirty="0" smtClean="0">
                <a:solidFill>
                  <a:srgbClr val="002060"/>
                </a:solidFill>
                <a:effectLst/>
              </a:rPr>
              <a:t>the example Lesson </a:t>
            </a:r>
            <a:r>
              <a:rPr lang="en-GB" sz="2800" dirty="0">
                <a:solidFill>
                  <a:srgbClr val="002060"/>
                </a:solidFill>
                <a:effectLst/>
              </a:rPr>
              <a:t>P</a:t>
            </a:r>
            <a:r>
              <a:rPr lang="en-GB" sz="2800" dirty="0" smtClean="0">
                <a:solidFill>
                  <a:srgbClr val="002060"/>
                </a:solidFill>
                <a:effectLst/>
              </a:rPr>
              <a:t>lan and Mentor Feedback Form in your pack. </a:t>
            </a:r>
          </a:p>
          <a:p>
            <a:pPr>
              <a:defRPr/>
            </a:pPr>
            <a:r>
              <a:rPr lang="en-GB" sz="2800" dirty="0" smtClean="0">
                <a:solidFill>
                  <a:srgbClr val="002060"/>
                </a:solidFill>
                <a:effectLst/>
              </a:rPr>
              <a:t>What would comments would you like to make about the Lesson Plan? </a:t>
            </a:r>
          </a:p>
          <a:p>
            <a:pPr>
              <a:defRPr/>
            </a:pPr>
            <a:r>
              <a:rPr lang="en-GB" sz="2800" dirty="0" smtClean="0">
                <a:solidFill>
                  <a:srgbClr val="002060"/>
                </a:solidFill>
                <a:effectLst/>
              </a:rPr>
              <a:t>What do you notice about the mentor comments?</a:t>
            </a:r>
          </a:p>
          <a:p>
            <a:pPr>
              <a:defRPr/>
            </a:pPr>
            <a:r>
              <a:rPr lang="en-GB" sz="2800" dirty="0" smtClean="0">
                <a:solidFill>
                  <a:srgbClr val="002060"/>
                </a:solidFill>
                <a:effectLst/>
              </a:rPr>
              <a:t>How were they helpful?</a:t>
            </a:r>
          </a:p>
          <a:p>
            <a:pPr>
              <a:defRPr/>
            </a:pPr>
            <a:r>
              <a:rPr lang="en-GB" sz="2800" dirty="0" smtClean="0">
                <a:solidFill>
                  <a:srgbClr val="002060"/>
                </a:solidFill>
                <a:effectLst/>
              </a:rPr>
              <a:t>Would the student know: </a:t>
            </a:r>
          </a:p>
          <a:p>
            <a:pPr marL="819150" indent="-457200">
              <a:buFont typeface="Wingdings" panose="05000000000000000000" pitchFamily="2" charset="2"/>
              <a:buChar char="Ø"/>
              <a:defRPr/>
            </a:pPr>
            <a:r>
              <a:rPr lang="en-GB" sz="2800" dirty="0" smtClean="0">
                <a:solidFill>
                  <a:srgbClr val="002060"/>
                </a:solidFill>
                <a:effectLst/>
              </a:rPr>
              <a:t>what he/she had done well?</a:t>
            </a:r>
          </a:p>
          <a:p>
            <a:pPr marL="361950" indent="0">
              <a:buNone/>
              <a:defRPr/>
            </a:pPr>
            <a:r>
              <a:rPr lang="en-GB" sz="2800" dirty="0">
                <a:solidFill>
                  <a:srgbClr val="002060"/>
                </a:solidFill>
                <a:effectLst/>
              </a:rPr>
              <a:t>o</a:t>
            </a:r>
            <a:r>
              <a:rPr lang="en-GB" sz="2800" dirty="0" smtClean="0">
                <a:solidFill>
                  <a:srgbClr val="002060"/>
                </a:solidFill>
                <a:effectLst/>
              </a:rPr>
              <a:t>r </a:t>
            </a:r>
          </a:p>
          <a:p>
            <a:pPr marL="819150" indent="-457200">
              <a:buFont typeface="Wingdings" panose="05000000000000000000" pitchFamily="2" charset="2"/>
              <a:buChar char="Ø"/>
              <a:defRPr/>
            </a:pPr>
            <a:r>
              <a:rPr lang="en-GB" sz="2800" dirty="0" smtClean="0">
                <a:solidFill>
                  <a:srgbClr val="002060"/>
                </a:solidFill>
                <a:effectLst/>
              </a:rPr>
              <a:t>what to focus on in the next lesson?</a:t>
            </a:r>
          </a:p>
          <a:p>
            <a:pPr marL="0" indent="0">
              <a:buFont typeface="Wingdings" pitchFamily="2" charset="2"/>
              <a:buNone/>
              <a:defRPr/>
            </a:pPr>
            <a:endParaRPr lang="en-GB" dirty="0">
              <a:solidFill>
                <a:srgbClr val="FF000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99728"/>
          </a:xfrm>
        </p:spPr>
        <p:txBody>
          <a:bodyPr/>
          <a:lstStyle/>
          <a:p>
            <a:r>
              <a:rPr lang="en-GB" sz="4000" b="1" dirty="0">
                <a:effectLst/>
              </a:rPr>
              <a:t>Observation and Feedback</a:t>
            </a:r>
            <a:endParaRPr lang="en-GB" sz="4000" dirty="0"/>
          </a:p>
        </p:txBody>
      </p:sp>
      <p:sp>
        <p:nvSpPr>
          <p:cNvPr id="3" name="Content Placeholder 2"/>
          <p:cNvSpPr>
            <a:spLocks noGrp="1"/>
          </p:cNvSpPr>
          <p:nvPr>
            <p:ph idx="1"/>
          </p:nvPr>
        </p:nvSpPr>
        <p:spPr>
          <a:xfrm>
            <a:off x="467544" y="1052736"/>
            <a:ext cx="8229600" cy="5544616"/>
          </a:xfrm>
        </p:spPr>
        <p:txBody>
          <a:bodyPr/>
          <a:lstStyle/>
          <a:p>
            <a:pPr>
              <a:spcAft>
                <a:spcPts val="1200"/>
              </a:spcAft>
              <a:defRPr/>
            </a:pPr>
            <a:r>
              <a:rPr lang="en-GB" sz="2000" dirty="0">
                <a:effectLst/>
              </a:rPr>
              <a:t>During TE1 you should observe </a:t>
            </a:r>
            <a:r>
              <a:rPr lang="en-GB" sz="2000" dirty="0" smtClean="0">
                <a:effectLst/>
              </a:rPr>
              <a:t>your </a:t>
            </a:r>
            <a:r>
              <a:rPr lang="en-GB" sz="2000" dirty="0">
                <a:effectLst/>
              </a:rPr>
              <a:t>student/s at least 6 times (once </a:t>
            </a:r>
            <a:r>
              <a:rPr lang="en-GB" sz="2000" dirty="0" smtClean="0">
                <a:effectLst/>
              </a:rPr>
              <a:t>a </a:t>
            </a:r>
            <a:r>
              <a:rPr lang="en-GB" sz="2000" dirty="0">
                <a:effectLst/>
              </a:rPr>
              <a:t>week minimum) and complete a </a:t>
            </a:r>
            <a:r>
              <a:rPr lang="en-GB" sz="2000" dirty="0" smtClean="0">
                <a:effectLst/>
              </a:rPr>
              <a:t>Mentor </a:t>
            </a:r>
            <a:r>
              <a:rPr lang="en-GB" sz="2000" dirty="0">
                <a:effectLst/>
              </a:rPr>
              <a:t>Feedback Form for each </a:t>
            </a:r>
            <a:r>
              <a:rPr lang="en-GB" sz="2000" dirty="0" smtClean="0">
                <a:effectLst/>
              </a:rPr>
              <a:t>of </a:t>
            </a:r>
            <a:r>
              <a:rPr lang="en-GB" sz="2000" dirty="0">
                <a:effectLst/>
              </a:rPr>
              <a:t>these. </a:t>
            </a:r>
          </a:p>
          <a:p>
            <a:pPr>
              <a:spcAft>
                <a:spcPts val="1200"/>
              </a:spcAft>
              <a:defRPr/>
            </a:pPr>
            <a:r>
              <a:rPr lang="en-GB" sz="2000" dirty="0">
                <a:effectLst/>
              </a:rPr>
              <a:t>At least one of these must be </a:t>
            </a:r>
            <a:r>
              <a:rPr lang="en-GB" sz="2000" dirty="0" smtClean="0">
                <a:effectLst/>
              </a:rPr>
              <a:t>a phonics session and </a:t>
            </a:r>
            <a:r>
              <a:rPr lang="en-GB" sz="2000" dirty="0">
                <a:effectLst/>
              </a:rPr>
              <a:t>one a </a:t>
            </a:r>
            <a:r>
              <a:rPr lang="en-GB" sz="2000" dirty="0" smtClean="0">
                <a:effectLst/>
              </a:rPr>
              <a:t>maths lesson or activity.  </a:t>
            </a:r>
            <a:r>
              <a:rPr lang="en-GB" sz="2000" dirty="0">
                <a:effectLst/>
              </a:rPr>
              <a:t>If at all possible the </a:t>
            </a:r>
            <a:r>
              <a:rPr lang="en-GB" sz="2000" dirty="0" smtClean="0">
                <a:effectLst/>
              </a:rPr>
              <a:t>student/s should </a:t>
            </a:r>
            <a:r>
              <a:rPr lang="en-GB" sz="2000" dirty="0">
                <a:effectLst/>
              </a:rPr>
              <a:t>be observed by the </a:t>
            </a:r>
            <a:r>
              <a:rPr lang="en-GB" sz="2000" dirty="0" smtClean="0">
                <a:effectLst/>
              </a:rPr>
              <a:t>Literacy </a:t>
            </a:r>
            <a:r>
              <a:rPr lang="en-GB" sz="2000" dirty="0">
                <a:effectLst/>
              </a:rPr>
              <a:t>and Numeracy </a:t>
            </a:r>
            <a:r>
              <a:rPr lang="en-GB" sz="2000" dirty="0" smtClean="0">
                <a:effectLst/>
              </a:rPr>
              <a:t>coordinators/experts</a:t>
            </a:r>
          </a:p>
          <a:p>
            <a:pPr>
              <a:spcAft>
                <a:spcPts val="1200"/>
              </a:spcAft>
              <a:defRPr/>
            </a:pPr>
            <a:r>
              <a:rPr lang="en-GB" sz="2000" dirty="0" smtClean="0">
                <a:effectLst/>
              </a:rPr>
              <a:t>For </a:t>
            </a:r>
            <a:r>
              <a:rPr lang="en-GB" sz="2000" b="1" dirty="0">
                <a:effectLst/>
              </a:rPr>
              <a:t>U</a:t>
            </a:r>
            <a:r>
              <a:rPr lang="en-GB" sz="2000" b="1" dirty="0" smtClean="0">
                <a:effectLst/>
              </a:rPr>
              <a:t>L </a:t>
            </a:r>
            <a:r>
              <a:rPr lang="en-GB" sz="2000" dirty="0">
                <a:effectLst/>
              </a:rPr>
              <a:t>students, two </a:t>
            </a:r>
            <a:r>
              <a:rPr lang="en-GB" sz="2000" dirty="0" smtClean="0">
                <a:effectLst/>
              </a:rPr>
              <a:t>of these of </a:t>
            </a:r>
            <a:r>
              <a:rPr lang="en-GB" sz="2000" dirty="0">
                <a:effectLst/>
              </a:rPr>
              <a:t>these observations (usually in </a:t>
            </a:r>
            <a:r>
              <a:rPr lang="en-GB" sz="2000" dirty="0" smtClean="0">
                <a:effectLst/>
              </a:rPr>
              <a:t> Weeks </a:t>
            </a:r>
            <a:r>
              <a:rPr lang="en-GB" sz="2000" dirty="0">
                <a:effectLst/>
              </a:rPr>
              <a:t>2, 5 ) should be joint with </a:t>
            </a:r>
            <a:r>
              <a:rPr lang="en-GB" sz="2000" dirty="0" smtClean="0">
                <a:effectLst/>
              </a:rPr>
              <a:t>the Visiting </a:t>
            </a:r>
            <a:r>
              <a:rPr lang="en-GB" sz="2000" dirty="0">
                <a:effectLst/>
              </a:rPr>
              <a:t>Tutor. </a:t>
            </a:r>
            <a:r>
              <a:rPr lang="en-GB" sz="2000" i="1" dirty="0">
                <a:effectLst/>
              </a:rPr>
              <a:t>These visits </a:t>
            </a:r>
            <a:r>
              <a:rPr lang="en-GB" sz="2000" i="1" dirty="0" smtClean="0">
                <a:effectLst/>
              </a:rPr>
              <a:t>will  </a:t>
            </a:r>
            <a:r>
              <a:rPr lang="en-GB" sz="2000" i="1" dirty="0">
                <a:effectLst/>
              </a:rPr>
              <a:t>also involve a joint file </a:t>
            </a:r>
            <a:r>
              <a:rPr lang="en-GB" sz="2000" i="1" dirty="0" smtClean="0">
                <a:effectLst/>
              </a:rPr>
              <a:t>scrutiny.</a:t>
            </a:r>
          </a:p>
          <a:p>
            <a:pPr>
              <a:spcAft>
                <a:spcPts val="1200"/>
              </a:spcAft>
              <a:defRPr/>
            </a:pPr>
            <a:r>
              <a:rPr lang="en-GB" sz="2000" i="1" dirty="0">
                <a:effectLst/>
              </a:rPr>
              <a:t> </a:t>
            </a:r>
            <a:r>
              <a:rPr lang="en-GB" sz="2000" dirty="0" smtClean="0">
                <a:effectLst/>
              </a:rPr>
              <a:t>For </a:t>
            </a:r>
            <a:r>
              <a:rPr lang="en-GB" sz="2000" b="1" dirty="0" smtClean="0">
                <a:effectLst/>
              </a:rPr>
              <a:t>SD </a:t>
            </a:r>
            <a:r>
              <a:rPr lang="en-GB" sz="2000" dirty="0" smtClean="0">
                <a:effectLst/>
              </a:rPr>
              <a:t>students one observation will be joint with the QA tutor and one must be joint with the ITE coordinator   </a:t>
            </a:r>
            <a:endParaRPr lang="en-GB" sz="2000" dirty="0">
              <a:effectLst/>
            </a:endParaRPr>
          </a:p>
          <a:p>
            <a:pPr>
              <a:spcAft>
                <a:spcPts val="1200"/>
              </a:spcAft>
              <a:defRPr/>
            </a:pPr>
            <a:r>
              <a:rPr lang="en-GB" sz="2000" dirty="0">
                <a:effectLst/>
              </a:rPr>
              <a:t>Every observation must include </a:t>
            </a:r>
            <a:r>
              <a:rPr lang="en-GB" sz="2000" dirty="0" smtClean="0">
                <a:effectLst/>
              </a:rPr>
              <a:t>feedback </a:t>
            </a:r>
            <a:r>
              <a:rPr lang="en-GB" sz="2000" dirty="0">
                <a:effectLst/>
              </a:rPr>
              <a:t>on the student’s </a:t>
            </a:r>
            <a:r>
              <a:rPr lang="en-GB" sz="2000" dirty="0" smtClean="0">
                <a:effectLst/>
              </a:rPr>
              <a:t>PDF(Professional </a:t>
            </a:r>
            <a:r>
              <a:rPr lang="en-GB" sz="2000" dirty="0">
                <a:effectLst/>
              </a:rPr>
              <a:t>Development </a:t>
            </a:r>
            <a:r>
              <a:rPr lang="en-GB" sz="2000" dirty="0" smtClean="0">
                <a:effectLst/>
              </a:rPr>
              <a:t>Focus)which </a:t>
            </a:r>
            <a:r>
              <a:rPr lang="en-GB" sz="2000" dirty="0">
                <a:effectLst/>
              </a:rPr>
              <a:t>has been identified from </a:t>
            </a:r>
            <a:r>
              <a:rPr lang="en-GB" sz="2000" dirty="0" smtClean="0">
                <a:effectLst/>
              </a:rPr>
              <a:t>either </a:t>
            </a:r>
            <a:r>
              <a:rPr lang="en-GB" sz="2000" dirty="0">
                <a:effectLst/>
              </a:rPr>
              <a:t>PAP (Professional Action </a:t>
            </a:r>
            <a:r>
              <a:rPr lang="en-GB" sz="2000" dirty="0" smtClean="0">
                <a:effectLst/>
              </a:rPr>
              <a:t>Plan</a:t>
            </a:r>
            <a:r>
              <a:rPr lang="en-GB" sz="2000" dirty="0">
                <a:effectLst/>
              </a:rPr>
              <a:t>) or Weekly Review Form.</a:t>
            </a:r>
          </a:p>
          <a:p>
            <a:pPr>
              <a:spcAft>
                <a:spcPts val="1200"/>
              </a:spcAft>
              <a:defRPr/>
            </a:pPr>
            <a:endParaRPr lang="en-GB" sz="2400" dirty="0" smtClean="0">
              <a:effectLst/>
            </a:endParaRPr>
          </a:p>
          <a:p>
            <a:pPr marL="0" indent="0">
              <a:spcAft>
                <a:spcPts val="1200"/>
              </a:spcAft>
              <a:buNone/>
              <a:defRPr/>
            </a:pPr>
            <a:endParaRPr lang="en-GB" sz="2400" dirty="0">
              <a:effectLst/>
            </a:endParaRPr>
          </a:p>
        </p:txBody>
      </p:sp>
    </p:spTree>
    <p:extLst>
      <p:ext uri="{BB962C8B-B14F-4D97-AF65-F5344CB8AC3E}">
        <p14:creationId xmlns:p14="http://schemas.microsoft.com/office/powerpoint/2010/main" val="402671011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1340768"/>
            <a:ext cx="7772400" cy="1223962"/>
          </a:xfrm>
        </p:spPr>
        <p:txBody>
          <a:bodyPr/>
          <a:lstStyle/>
          <a:p>
            <a:pPr>
              <a:defRPr/>
            </a:pPr>
            <a:r>
              <a:rPr lang="en-GB" sz="3600" b="1" dirty="0" smtClean="0">
                <a:effectLst/>
              </a:rPr>
              <a:t>Discuss the </a:t>
            </a:r>
            <a:r>
              <a:rPr lang="en-GB" sz="3600" b="1" dirty="0">
                <a:effectLst/>
              </a:rPr>
              <a:t>s</a:t>
            </a:r>
            <a:r>
              <a:rPr lang="en-GB" sz="3600" b="1" dirty="0" smtClean="0">
                <a:effectLst/>
              </a:rPr>
              <a:t>cenarios about feedback on your table</a:t>
            </a:r>
            <a:endParaRPr lang="en-GB" sz="3600" b="1" dirty="0">
              <a:effectLst/>
            </a:endParaRPr>
          </a:p>
        </p:txBody>
      </p:sp>
      <p:sp>
        <p:nvSpPr>
          <p:cNvPr id="4" name="Subtitle 3"/>
          <p:cNvSpPr>
            <a:spLocks noGrp="1"/>
          </p:cNvSpPr>
          <p:nvPr>
            <p:ph type="subTitle" sz="quarter" idx="1"/>
          </p:nvPr>
        </p:nvSpPr>
        <p:spPr>
          <a:xfrm>
            <a:off x="684213" y="2060575"/>
            <a:ext cx="7775575" cy="3384550"/>
          </a:xfrm>
        </p:spPr>
        <p:txBody>
          <a:bodyPr/>
          <a:lstStyle/>
          <a:p>
            <a:pPr>
              <a:defRPr/>
            </a:pPr>
            <a:r>
              <a:rPr lang="en-GB" sz="3600"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b="1" dirty="0" smtClean="0">
                <a:effectLst/>
              </a:rPr>
              <a:t>Just to let you know…</a:t>
            </a:r>
            <a:endParaRPr lang="en-GB" b="1" dirty="0">
              <a:effectLst/>
            </a:endParaRPr>
          </a:p>
        </p:txBody>
      </p:sp>
      <p:sp>
        <p:nvSpPr>
          <p:cNvPr id="3" name="Content Placeholder 2"/>
          <p:cNvSpPr>
            <a:spLocks noGrp="1"/>
          </p:cNvSpPr>
          <p:nvPr>
            <p:ph idx="1"/>
          </p:nvPr>
        </p:nvSpPr>
        <p:spPr>
          <a:xfrm>
            <a:off x="539552" y="1916832"/>
            <a:ext cx="8229600" cy="4608512"/>
          </a:xfrm>
        </p:spPr>
        <p:txBody>
          <a:bodyPr/>
          <a:lstStyle/>
          <a:p>
            <a:pPr>
              <a:spcAft>
                <a:spcPts val="1200"/>
              </a:spcAft>
              <a:defRPr/>
            </a:pPr>
            <a:r>
              <a:rPr lang="en-GB" dirty="0" smtClean="0">
                <a:effectLst/>
              </a:rPr>
              <a:t>The majority of students on the course are part of the University Led (UL) PGCE.</a:t>
            </a:r>
          </a:p>
          <a:p>
            <a:pPr>
              <a:spcAft>
                <a:spcPts val="1200"/>
              </a:spcAft>
              <a:defRPr/>
            </a:pPr>
            <a:r>
              <a:rPr lang="en-GB" dirty="0" smtClean="0">
                <a:effectLst/>
              </a:rPr>
              <a:t>Some students are part of the School Direct (SD) route</a:t>
            </a:r>
            <a:endParaRPr lang="en-GB" dirty="0">
              <a:effectLst/>
            </a:endParaRPr>
          </a:p>
          <a:p>
            <a:pPr>
              <a:spcAft>
                <a:spcPts val="1200"/>
              </a:spcAft>
              <a:defRPr/>
            </a:pPr>
            <a:r>
              <a:rPr lang="en-GB" dirty="0" smtClean="0">
                <a:effectLst/>
              </a:rPr>
              <a:t>Some students are following the </a:t>
            </a:r>
            <a:r>
              <a:rPr lang="en-GB" b="1" dirty="0" smtClean="0">
                <a:effectLst/>
              </a:rPr>
              <a:t>Primary with Maths </a:t>
            </a:r>
            <a:r>
              <a:rPr lang="en-GB" dirty="0">
                <a:effectLst/>
              </a:rPr>
              <a:t>r</a:t>
            </a:r>
            <a:r>
              <a:rPr lang="en-GB" dirty="0" smtClean="0">
                <a:effectLst/>
              </a:rPr>
              <a:t>outes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743712"/>
            <a:ext cx="8229600" cy="1247800"/>
          </a:xfrm>
        </p:spPr>
        <p:txBody>
          <a:bodyPr/>
          <a:lstStyle/>
          <a:p>
            <a:r>
              <a:rPr lang="en-GB" sz="4000" b="1" dirty="0">
                <a:solidFill>
                  <a:srgbClr val="002060"/>
                </a:solidFill>
                <a:effectLst/>
              </a:rPr>
              <a:t>Preliminary Days </a:t>
            </a:r>
            <a:br>
              <a:rPr lang="en-GB" sz="4000" b="1" dirty="0">
                <a:solidFill>
                  <a:srgbClr val="002060"/>
                </a:solidFill>
                <a:effectLst/>
              </a:rPr>
            </a:br>
            <a:r>
              <a:rPr lang="en-GB" sz="4000" b="1" dirty="0" smtClean="0">
                <a:solidFill>
                  <a:srgbClr val="002060"/>
                </a:solidFill>
                <a:effectLst/>
              </a:rPr>
              <a:t>(11</a:t>
            </a:r>
            <a:r>
              <a:rPr lang="en-GB" sz="4000" b="1" baseline="30000" dirty="0" smtClean="0">
                <a:solidFill>
                  <a:srgbClr val="002060"/>
                </a:solidFill>
                <a:effectLst/>
              </a:rPr>
              <a:t>th</a:t>
            </a:r>
            <a:r>
              <a:rPr lang="en-GB" sz="4000" b="1" dirty="0" smtClean="0">
                <a:solidFill>
                  <a:srgbClr val="002060"/>
                </a:solidFill>
                <a:effectLst/>
              </a:rPr>
              <a:t> </a:t>
            </a:r>
            <a:r>
              <a:rPr lang="en-GB" sz="4000" b="1" dirty="0">
                <a:solidFill>
                  <a:srgbClr val="002060"/>
                </a:solidFill>
                <a:effectLst/>
              </a:rPr>
              <a:t>&amp; </a:t>
            </a:r>
            <a:r>
              <a:rPr lang="en-GB" sz="4000" b="1" dirty="0" smtClean="0">
                <a:solidFill>
                  <a:srgbClr val="002060"/>
                </a:solidFill>
                <a:effectLst/>
              </a:rPr>
              <a:t>12</a:t>
            </a:r>
            <a:r>
              <a:rPr lang="en-GB" sz="4000" b="1" baseline="30000" dirty="0" smtClean="0">
                <a:solidFill>
                  <a:srgbClr val="002060"/>
                </a:solidFill>
                <a:effectLst/>
              </a:rPr>
              <a:t>th</a:t>
            </a:r>
            <a:r>
              <a:rPr lang="en-GB" sz="4000" b="1" dirty="0" smtClean="0">
                <a:solidFill>
                  <a:srgbClr val="002060"/>
                </a:solidFill>
                <a:effectLst/>
              </a:rPr>
              <a:t> </a:t>
            </a:r>
            <a:r>
              <a:rPr lang="en-GB" sz="4000" b="1" dirty="0">
                <a:solidFill>
                  <a:srgbClr val="002060"/>
                </a:solidFill>
                <a:effectLst/>
              </a:rPr>
              <a:t>October </a:t>
            </a:r>
            <a:r>
              <a:rPr lang="en-GB" sz="4000" b="1" dirty="0" smtClean="0">
                <a:solidFill>
                  <a:srgbClr val="002060"/>
                </a:solidFill>
                <a:effectLst/>
              </a:rPr>
              <a:t>2017</a:t>
            </a:r>
            <a:r>
              <a:rPr lang="en-GB" b="1" dirty="0" smtClean="0">
                <a:solidFill>
                  <a:srgbClr val="002060"/>
                </a:solidFill>
                <a:effectLst/>
              </a:rPr>
              <a:t>)</a:t>
            </a:r>
            <a:r>
              <a:rPr lang="en-GB" b="1" dirty="0">
                <a:solidFill>
                  <a:srgbClr val="002060"/>
                </a:solidFill>
              </a:rPr>
              <a:t/>
            </a:r>
            <a:br>
              <a:rPr lang="en-GB" b="1" dirty="0">
                <a:solidFill>
                  <a:srgbClr val="002060"/>
                </a:solidFill>
              </a:rPr>
            </a:br>
            <a:endParaRPr lang="en-GB" dirty="0"/>
          </a:p>
        </p:txBody>
      </p:sp>
      <p:sp>
        <p:nvSpPr>
          <p:cNvPr id="3" name="Content Placeholder 2"/>
          <p:cNvSpPr>
            <a:spLocks noGrp="1"/>
          </p:cNvSpPr>
          <p:nvPr>
            <p:ph idx="1"/>
          </p:nvPr>
        </p:nvSpPr>
        <p:spPr>
          <a:xfrm>
            <a:off x="611560" y="1981200"/>
            <a:ext cx="7920880" cy="4114800"/>
          </a:xfrm>
        </p:spPr>
        <p:txBody>
          <a:bodyPr/>
          <a:lstStyle/>
          <a:p>
            <a:pPr algn="ctr"/>
            <a:endParaRPr lang="en-GB" b="1" dirty="0">
              <a:solidFill>
                <a:srgbClr val="002060"/>
              </a:solidFill>
            </a:endParaRPr>
          </a:p>
          <a:p>
            <a:pPr marL="0" indent="0" algn="ctr">
              <a:buNone/>
            </a:pPr>
            <a:r>
              <a:rPr lang="en-GB" dirty="0">
                <a:solidFill>
                  <a:srgbClr val="002060"/>
                </a:solidFill>
                <a:effectLst/>
              </a:rPr>
              <a:t>Clear guidance is provided in the White Section of the TE Handbook which details  expectations for both students and mentors </a:t>
            </a:r>
          </a:p>
          <a:p>
            <a:endParaRPr lang="en-GB" dirty="0"/>
          </a:p>
        </p:txBody>
      </p:sp>
    </p:spTree>
    <p:extLst>
      <p:ext uri="{BB962C8B-B14F-4D97-AF65-F5344CB8AC3E}">
        <p14:creationId xmlns:p14="http://schemas.microsoft.com/office/powerpoint/2010/main" val="394473197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effectLst/>
              </a:rPr>
              <a:t>Assignment data collection</a:t>
            </a:r>
            <a:endParaRPr lang="en-GB" dirty="0">
              <a:effectLst/>
            </a:endParaRPr>
          </a:p>
        </p:txBody>
      </p:sp>
      <p:sp>
        <p:nvSpPr>
          <p:cNvPr id="3" name="Content Placeholder 2"/>
          <p:cNvSpPr>
            <a:spLocks noGrp="1"/>
          </p:cNvSpPr>
          <p:nvPr>
            <p:ph idx="1"/>
          </p:nvPr>
        </p:nvSpPr>
        <p:spPr/>
        <p:txBody>
          <a:bodyPr/>
          <a:lstStyle/>
          <a:p>
            <a:r>
              <a:rPr lang="en-GB" dirty="0" smtClean="0">
                <a:effectLst/>
              </a:rPr>
              <a:t>Ethical Approval</a:t>
            </a:r>
          </a:p>
          <a:p>
            <a:r>
              <a:rPr lang="en-GB" dirty="0" smtClean="0">
                <a:effectLst/>
              </a:rPr>
              <a:t>Sign letter on Preliminary </a:t>
            </a:r>
            <a:r>
              <a:rPr lang="en-GB" dirty="0">
                <a:effectLst/>
              </a:rPr>
              <a:t>D</a:t>
            </a:r>
            <a:r>
              <a:rPr lang="en-GB" dirty="0" smtClean="0">
                <a:effectLst/>
              </a:rPr>
              <a:t>ay</a:t>
            </a:r>
          </a:p>
        </p:txBody>
      </p:sp>
    </p:spTree>
    <p:extLst>
      <p:ext uri="{BB962C8B-B14F-4D97-AF65-F5344CB8AC3E}">
        <p14:creationId xmlns:p14="http://schemas.microsoft.com/office/powerpoint/2010/main" val="167747348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0648"/>
            <a:ext cx="8229600" cy="1031776"/>
          </a:xfrm>
        </p:spPr>
        <p:txBody>
          <a:bodyPr/>
          <a:lstStyle/>
          <a:p>
            <a:r>
              <a:rPr lang="en-GB" b="1" dirty="0" smtClean="0">
                <a:effectLst/>
              </a:rPr>
              <a:t>External Examiner comments 2016</a:t>
            </a:r>
            <a:endParaRPr lang="en-GB" b="1" dirty="0">
              <a:effectLst/>
            </a:endParaRPr>
          </a:p>
        </p:txBody>
      </p:sp>
      <p:sp>
        <p:nvSpPr>
          <p:cNvPr id="3" name="Content Placeholder 2"/>
          <p:cNvSpPr>
            <a:spLocks noGrp="1"/>
          </p:cNvSpPr>
          <p:nvPr>
            <p:ph idx="1"/>
          </p:nvPr>
        </p:nvSpPr>
        <p:spPr>
          <a:xfrm>
            <a:off x="467544" y="1668880"/>
            <a:ext cx="8229600" cy="5184576"/>
          </a:xfrm>
        </p:spPr>
        <p:txBody>
          <a:bodyPr/>
          <a:lstStyle/>
          <a:p>
            <a:pPr marL="0" indent="0">
              <a:buNone/>
            </a:pPr>
            <a:r>
              <a:rPr lang="en-GB" sz="2400" dirty="0" smtClean="0">
                <a:effectLst/>
              </a:rPr>
              <a:t>“The strong relationship across the Partnership ensures that almost all Mentors engage positively with the rigorous training programme. Previous Mentors are used to deliver this programme which ensures that training remains up to date and relevant to those working in classrooms. Many more Mentors attend the training provided by the University of Leicester than by other providers I have been involved with .”</a:t>
            </a:r>
          </a:p>
          <a:p>
            <a:pPr marL="0" indent="0">
              <a:buNone/>
            </a:pPr>
            <a:endParaRPr lang="en-GB" sz="2400" dirty="0" smtClean="0">
              <a:effectLst/>
            </a:endParaRPr>
          </a:p>
          <a:p>
            <a:pPr marL="0" indent="0">
              <a:buNone/>
            </a:pPr>
            <a:r>
              <a:rPr lang="en-GB" sz="2400" dirty="0" smtClean="0">
                <a:effectLst/>
              </a:rPr>
              <a:t>“…the strength of the Partnership was clearly evident. Schools are heavily involved throughout the programmes from selection and recruitment, school led teaching, through to involvement in the Steering Groups.”</a:t>
            </a:r>
            <a:endParaRPr lang="en-GB" sz="2400" dirty="0">
              <a:effectLst/>
            </a:endParaRPr>
          </a:p>
        </p:txBody>
      </p:sp>
    </p:spTree>
    <p:extLst>
      <p:ext uri="{BB962C8B-B14F-4D97-AF65-F5344CB8AC3E}">
        <p14:creationId xmlns:p14="http://schemas.microsoft.com/office/powerpoint/2010/main" val="148411436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effectLst/>
              </a:rPr>
              <a:t>External Examiner comments </a:t>
            </a:r>
            <a:r>
              <a:rPr lang="en-GB" b="1" dirty="0" smtClean="0">
                <a:effectLst/>
              </a:rPr>
              <a:t>2017</a:t>
            </a:r>
            <a:endParaRPr lang="en-GB" dirty="0"/>
          </a:p>
        </p:txBody>
      </p:sp>
      <p:sp>
        <p:nvSpPr>
          <p:cNvPr id="3" name="Content Placeholder 2"/>
          <p:cNvSpPr>
            <a:spLocks noGrp="1"/>
          </p:cNvSpPr>
          <p:nvPr>
            <p:ph idx="1"/>
          </p:nvPr>
        </p:nvSpPr>
        <p:spPr/>
        <p:txBody>
          <a:bodyPr/>
          <a:lstStyle/>
          <a:p>
            <a:pPr marL="0" indent="0">
              <a:buNone/>
            </a:pPr>
            <a:r>
              <a:rPr lang="en-GB" dirty="0" smtClean="0">
                <a:effectLst/>
              </a:rPr>
              <a:t>“</a:t>
            </a:r>
            <a:r>
              <a:rPr lang="en-GB" sz="2400" dirty="0">
                <a:effectLst/>
              </a:rPr>
              <a:t>One further strength of this programme is the close relationship they have with their partnership schools. Every mentor that I met had been through the training, and I know from my own experience of working in initial teacher education, that it is not easy to ensure full engagement with all mentors, so it is very impressive that Leicester manage this. All mentors and head teachers that I spoke to mentioned the high quality training that they received through their mentoring role and it was evident that the students are benefitting from their mentors’ commitment to professional development</a:t>
            </a:r>
            <a:r>
              <a:rPr lang="en-GB" sz="2400" dirty="0" smtClean="0">
                <a:effectLst/>
              </a:rPr>
              <a:t>.”</a:t>
            </a:r>
            <a:endParaRPr lang="en-GB" sz="2400" dirty="0">
              <a:effectLst/>
            </a:endParaRPr>
          </a:p>
        </p:txBody>
      </p:sp>
    </p:spTree>
    <p:extLst>
      <p:ext uri="{BB962C8B-B14F-4D97-AF65-F5344CB8AC3E}">
        <p14:creationId xmlns:p14="http://schemas.microsoft.com/office/powerpoint/2010/main" val="358092103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4213" y="620713"/>
            <a:ext cx="7772400" cy="1223962"/>
          </a:xfrm>
        </p:spPr>
        <p:txBody>
          <a:bodyPr/>
          <a:lstStyle/>
          <a:p>
            <a:pPr>
              <a:defRPr/>
            </a:pPr>
            <a:r>
              <a:rPr lang="en-GB" sz="3600" dirty="0" smtClean="0"/>
              <a:t> </a:t>
            </a:r>
            <a:endParaRPr lang="en-GB" sz="3600" dirty="0"/>
          </a:p>
        </p:txBody>
      </p:sp>
      <p:sp>
        <p:nvSpPr>
          <p:cNvPr id="4" name="Subtitle 3"/>
          <p:cNvSpPr>
            <a:spLocks noGrp="1"/>
          </p:cNvSpPr>
          <p:nvPr>
            <p:ph type="subTitle" sz="quarter" idx="1"/>
          </p:nvPr>
        </p:nvSpPr>
        <p:spPr>
          <a:xfrm>
            <a:off x="684213" y="908050"/>
            <a:ext cx="7776219" cy="3817094"/>
          </a:xfrm>
        </p:spPr>
        <p:txBody>
          <a:bodyPr/>
          <a:lstStyle/>
          <a:p>
            <a:pPr>
              <a:defRPr/>
            </a:pPr>
            <a:r>
              <a:rPr lang="en-GB" sz="3600" b="1" dirty="0" smtClean="0">
                <a:effectLst/>
              </a:rPr>
              <a:t>Any questions?</a:t>
            </a:r>
          </a:p>
          <a:p>
            <a:pPr>
              <a:defRPr/>
            </a:pPr>
            <a:endParaRPr lang="en-GB" sz="36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31875"/>
          </a:xfrm>
        </p:spPr>
        <p:txBody>
          <a:bodyPr/>
          <a:lstStyle/>
          <a:p>
            <a:pPr>
              <a:defRPr/>
            </a:pPr>
            <a:r>
              <a:rPr lang="en-GB" dirty="0" smtClean="0"/>
              <a:t> </a:t>
            </a:r>
            <a:r>
              <a:rPr lang="en-GB" b="1" dirty="0" smtClean="0">
                <a:effectLst/>
              </a:rPr>
              <a:t>Before you go</a:t>
            </a:r>
            <a:r>
              <a:rPr lang="en-GB" dirty="0" smtClean="0">
                <a:effectLst/>
              </a:rPr>
              <a:t> </a:t>
            </a:r>
            <a:endParaRPr lang="en-GB" dirty="0">
              <a:effectLst/>
            </a:endParaRPr>
          </a:p>
        </p:txBody>
      </p:sp>
      <p:sp>
        <p:nvSpPr>
          <p:cNvPr id="3" name="Content Placeholder 2"/>
          <p:cNvSpPr>
            <a:spLocks noGrp="1"/>
          </p:cNvSpPr>
          <p:nvPr>
            <p:ph idx="1"/>
          </p:nvPr>
        </p:nvSpPr>
        <p:spPr>
          <a:xfrm>
            <a:off x="457200" y="1773238"/>
            <a:ext cx="8229600" cy="4322762"/>
          </a:xfrm>
        </p:spPr>
        <p:txBody>
          <a:bodyPr/>
          <a:lstStyle/>
          <a:p>
            <a:pPr marL="0" indent="0">
              <a:spcAft>
                <a:spcPts val="1200"/>
              </a:spcAft>
              <a:buFont typeface="Wingdings" pitchFamily="2" charset="2"/>
              <a:buNone/>
              <a:defRPr/>
            </a:pPr>
            <a:r>
              <a:rPr lang="en-GB" sz="3600" dirty="0" smtClean="0">
                <a:effectLst/>
              </a:rPr>
              <a:t>Please complete</a:t>
            </a:r>
          </a:p>
          <a:p>
            <a:pPr>
              <a:defRPr/>
            </a:pPr>
            <a:r>
              <a:rPr lang="en-GB" sz="3600" dirty="0" smtClean="0">
                <a:effectLst/>
              </a:rPr>
              <a:t>the </a:t>
            </a:r>
            <a:r>
              <a:rPr lang="en-GB" sz="3600" dirty="0" smtClean="0">
                <a:solidFill>
                  <a:srgbClr val="7030A0"/>
                </a:solidFill>
                <a:effectLst/>
              </a:rPr>
              <a:t>evaluation form</a:t>
            </a:r>
          </a:p>
          <a:p>
            <a:pPr marL="0" indent="0">
              <a:buFont typeface="Wingdings" pitchFamily="2" charset="2"/>
              <a:buNone/>
              <a:defRPr/>
            </a:pPr>
            <a:endParaRPr lang="en-GB" sz="3600" dirty="0" smtClean="0">
              <a:effectLst/>
            </a:endParaRPr>
          </a:p>
          <a:p>
            <a:pPr marL="0" indent="0">
              <a:buFont typeface="Wingdings" pitchFamily="2" charset="2"/>
              <a:buNone/>
              <a:defRPr/>
            </a:pPr>
            <a:r>
              <a:rPr lang="en-GB" sz="3600" dirty="0" smtClean="0">
                <a:effectLst/>
              </a:rPr>
              <a:t>Leave on your tables for collection</a:t>
            </a:r>
          </a:p>
          <a:p>
            <a:pPr marL="0" indent="0">
              <a:buFont typeface="Wingdings" pitchFamily="2" charset="2"/>
              <a:buNone/>
              <a:defRPr/>
            </a:pPr>
            <a:endParaRPr lang="en-GB" sz="3600" smtClean="0">
              <a:effectLst/>
            </a:endParaRPr>
          </a:p>
          <a:p>
            <a:pPr marL="0" indent="0">
              <a:buFont typeface="Wingdings" pitchFamily="2" charset="2"/>
              <a:buNone/>
              <a:defRPr/>
            </a:pPr>
            <a:r>
              <a:rPr lang="en-GB" sz="3600" smtClean="0">
                <a:effectLst/>
              </a:rPr>
              <a:t>Thank </a:t>
            </a:r>
            <a:r>
              <a:rPr lang="en-GB" sz="3600" dirty="0" smtClean="0">
                <a:effectLst/>
              </a:rPr>
              <a:t>you</a:t>
            </a:r>
            <a:endParaRPr lang="en-GB" sz="3600" dirty="0">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247800"/>
          </a:xfrm>
        </p:spPr>
        <p:txBody>
          <a:bodyPr/>
          <a:lstStyle/>
          <a:p>
            <a:pPr>
              <a:defRPr/>
            </a:pPr>
            <a:r>
              <a:rPr lang="en-GB" b="1" dirty="0" smtClean="0">
                <a:effectLst/>
              </a:rPr>
              <a:t>Talk for learning </a:t>
            </a:r>
            <a:r>
              <a:rPr lang="en-GB" b="1" dirty="0" smtClean="0">
                <a:effectLst/>
                <a:sym typeface="Wingdings" panose="05000000000000000000" pitchFamily="2" charset="2"/>
              </a:rPr>
              <a:t></a:t>
            </a:r>
            <a:endParaRPr lang="en-GB" b="1" i="1" dirty="0">
              <a:solidFill>
                <a:srgbClr val="FF0000"/>
              </a:solidFill>
              <a:effectLst/>
            </a:endParaRPr>
          </a:p>
        </p:txBody>
      </p:sp>
      <p:sp>
        <p:nvSpPr>
          <p:cNvPr id="3" name="Content Placeholder 2"/>
          <p:cNvSpPr>
            <a:spLocks noGrp="1"/>
          </p:cNvSpPr>
          <p:nvPr>
            <p:ph idx="1"/>
          </p:nvPr>
        </p:nvSpPr>
        <p:spPr>
          <a:xfrm>
            <a:off x="539552" y="1916832"/>
            <a:ext cx="8229600" cy="4114800"/>
          </a:xfrm>
        </p:spPr>
        <p:txBody>
          <a:bodyPr/>
          <a:lstStyle/>
          <a:p>
            <a:pPr>
              <a:defRPr/>
            </a:pPr>
            <a:r>
              <a:rPr lang="en-GB" dirty="0" smtClean="0">
                <a:effectLst/>
              </a:rPr>
              <a:t>On your table, please discuss any </a:t>
            </a:r>
            <a:r>
              <a:rPr lang="en-GB" dirty="0">
                <a:effectLst/>
              </a:rPr>
              <a:t>queries, </a:t>
            </a:r>
            <a:r>
              <a:rPr lang="en-GB" dirty="0" smtClean="0">
                <a:effectLst/>
              </a:rPr>
              <a:t>concerns or </a:t>
            </a:r>
            <a:r>
              <a:rPr lang="en-GB" dirty="0">
                <a:effectLst/>
              </a:rPr>
              <a:t>practicalities of </a:t>
            </a:r>
            <a:r>
              <a:rPr lang="en-GB" dirty="0" smtClean="0">
                <a:effectLst/>
              </a:rPr>
              <a:t>mentoring </a:t>
            </a:r>
            <a:r>
              <a:rPr lang="en-GB" dirty="0">
                <a:effectLst/>
              </a:rPr>
              <a:t>University of Leicester PGCE students</a:t>
            </a:r>
          </a:p>
          <a:p>
            <a:pPr marL="0" indent="0">
              <a:buFont typeface="Wingdings" pitchFamily="2" charset="2"/>
              <a:buNone/>
              <a:defRPr/>
            </a:pPr>
            <a:r>
              <a:rPr lang="en-GB" dirty="0" smtClean="0">
                <a:effectLst/>
              </a:rPr>
              <a:t> </a:t>
            </a:r>
          </a:p>
          <a:p>
            <a:pPr>
              <a:defRPr/>
            </a:pPr>
            <a:r>
              <a:rPr lang="en-GB" dirty="0" smtClean="0">
                <a:effectLst/>
              </a:rPr>
              <a:t>Experienced mentors or Visiting Tutors on your table may be able to help.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8229600" cy="815975"/>
          </a:xfrm>
        </p:spPr>
        <p:txBody>
          <a:bodyPr/>
          <a:lstStyle/>
          <a:p>
            <a:pPr>
              <a:defRPr/>
            </a:pPr>
            <a:r>
              <a:rPr lang="en-GB" b="1" dirty="0" smtClean="0"/>
              <a:t/>
            </a:r>
            <a:br>
              <a:rPr lang="en-GB" b="1" dirty="0" smtClean="0"/>
            </a:br>
            <a:r>
              <a:rPr lang="en-GB" b="1" dirty="0" smtClean="0">
                <a:effectLst/>
              </a:rPr>
              <a:t>Who is who?</a:t>
            </a:r>
            <a:r>
              <a:rPr lang="en-GB" b="1" dirty="0" smtClean="0"/>
              <a:t/>
            </a:r>
            <a:br>
              <a:rPr lang="en-GB" b="1" dirty="0" smtClean="0"/>
            </a:br>
            <a:endParaRPr lang="en-GB" b="1" dirty="0"/>
          </a:p>
        </p:txBody>
      </p:sp>
      <p:sp>
        <p:nvSpPr>
          <p:cNvPr id="3" name="Content Placeholder 2"/>
          <p:cNvSpPr>
            <a:spLocks noGrp="1"/>
          </p:cNvSpPr>
          <p:nvPr>
            <p:ph idx="1"/>
          </p:nvPr>
        </p:nvSpPr>
        <p:spPr>
          <a:xfrm>
            <a:off x="509093" y="1210874"/>
            <a:ext cx="8136904" cy="5616624"/>
          </a:xfrm>
        </p:spPr>
        <p:txBody>
          <a:bodyPr/>
          <a:lstStyle/>
          <a:p>
            <a:pPr>
              <a:spcBef>
                <a:spcPts val="1800"/>
              </a:spcBef>
              <a:spcAft>
                <a:spcPts val="1800"/>
              </a:spcAft>
              <a:buFont typeface="Wingdings" pitchFamily="2" charset="2"/>
              <a:buNone/>
              <a:defRPr/>
            </a:pPr>
            <a:r>
              <a:rPr lang="en-GB" sz="2800" b="1" dirty="0" smtClean="0">
                <a:effectLst/>
              </a:rPr>
              <a:t>Course Leader: </a:t>
            </a:r>
            <a:r>
              <a:rPr lang="en-GB" sz="2800" b="1" dirty="0" smtClean="0">
                <a:solidFill>
                  <a:srgbClr val="7030A0"/>
                </a:solidFill>
                <a:effectLst/>
              </a:rPr>
              <a:t>Jenny Bosworth</a:t>
            </a:r>
          </a:p>
          <a:p>
            <a:pPr>
              <a:spcAft>
                <a:spcPts val="1800"/>
              </a:spcAft>
              <a:buFont typeface="Wingdings" pitchFamily="2" charset="2"/>
              <a:buNone/>
              <a:defRPr/>
            </a:pPr>
            <a:r>
              <a:rPr lang="en-GB" sz="2800" b="1" dirty="0" smtClean="0">
                <a:effectLst/>
              </a:rPr>
              <a:t>Visiting/QA Tutors:</a:t>
            </a:r>
          </a:p>
          <a:p>
            <a:pPr>
              <a:spcAft>
                <a:spcPts val="1800"/>
              </a:spcAft>
              <a:buFont typeface="Wingdings" pitchFamily="2" charset="2"/>
              <a:buNone/>
              <a:defRPr/>
            </a:pPr>
            <a:r>
              <a:rPr lang="en-GB" sz="2800" b="1" dirty="0" smtClean="0">
                <a:effectLst/>
              </a:rPr>
              <a:t>Admin Team: </a:t>
            </a:r>
            <a:r>
              <a:rPr lang="en-GB" sz="2800" b="1" dirty="0" smtClean="0">
                <a:solidFill>
                  <a:srgbClr val="7030A0"/>
                </a:solidFill>
                <a:effectLst/>
              </a:rPr>
              <a:t>Belinda D’Sa, </a:t>
            </a:r>
            <a:r>
              <a:rPr lang="en-GB" sz="2800" b="1" dirty="0" err="1" smtClean="0">
                <a:solidFill>
                  <a:srgbClr val="7030A0"/>
                </a:solidFill>
                <a:effectLst/>
              </a:rPr>
              <a:t>Gurvinder</a:t>
            </a:r>
            <a:r>
              <a:rPr lang="en-GB" sz="2800" b="1" dirty="0" smtClean="0">
                <a:solidFill>
                  <a:srgbClr val="7030A0"/>
                </a:solidFill>
                <a:effectLst/>
              </a:rPr>
              <a:t> </a:t>
            </a:r>
            <a:r>
              <a:rPr lang="en-GB" sz="2800" b="1" dirty="0" err="1" smtClean="0">
                <a:solidFill>
                  <a:srgbClr val="7030A0"/>
                </a:solidFill>
                <a:effectLst/>
              </a:rPr>
              <a:t>Soor</a:t>
            </a:r>
            <a:endParaRPr lang="en-GB" sz="2800" b="1" dirty="0" smtClean="0">
              <a:solidFill>
                <a:srgbClr val="7030A0"/>
              </a:solidFill>
              <a:effectLst/>
            </a:endParaRPr>
          </a:p>
          <a:p>
            <a:pPr>
              <a:spcAft>
                <a:spcPts val="1800"/>
              </a:spcAft>
              <a:buFont typeface="Wingdings" pitchFamily="2" charset="2"/>
              <a:buNone/>
              <a:defRPr/>
            </a:pPr>
            <a:r>
              <a:rPr lang="en-GB" sz="2800" b="1" dirty="0" smtClean="0">
                <a:effectLst/>
              </a:rPr>
              <a:t>Partnership Manager: </a:t>
            </a:r>
            <a:r>
              <a:rPr lang="en-GB" sz="2800" b="1" dirty="0" smtClean="0">
                <a:solidFill>
                  <a:srgbClr val="7030A0"/>
                </a:solidFill>
                <a:effectLst/>
              </a:rPr>
              <a:t>Sue </a:t>
            </a:r>
            <a:r>
              <a:rPr lang="en-GB" sz="2800" b="1" dirty="0" err="1" smtClean="0">
                <a:solidFill>
                  <a:srgbClr val="7030A0"/>
                </a:solidFill>
                <a:effectLst/>
              </a:rPr>
              <a:t>Kelliher</a:t>
            </a:r>
            <a:endParaRPr lang="en-GB" sz="2800" b="1" dirty="0" smtClean="0">
              <a:solidFill>
                <a:srgbClr val="7030A0"/>
              </a:solidFill>
              <a:effectLst/>
            </a:endParaRPr>
          </a:p>
          <a:p>
            <a:pPr>
              <a:spcAft>
                <a:spcPts val="1800"/>
              </a:spcAft>
              <a:buFont typeface="Wingdings" pitchFamily="2" charset="2"/>
              <a:buNone/>
              <a:defRPr/>
            </a:pPr>
            <a:r>
              <a:rPr lang="en-GB" sz="2800" b="1" dirty="0" smtClean="0">
                <a:solidFill>
                  <a:schemeClr val="tx1">
                    <a:lumMod val="75000"/>
                  </a:schemeClr>
                </a:solidFill>
                <a:effectLst/>
              </a:rPr>
              <a:t>Partnership Coordinator:</a:t>
            </a:r>
            <a:r>
              <a:rPr lang="en-GB" sz="2800" b="1" dirty="0" smtClean="0">
                <a:solidFill>
                  <a:srgbClr val="7030A0"/>
                </a:solidFill>
                <a:effectLst/>
              </a:rPr>
              <a:t> Oli Moore </a:t>
            </a:r>
          </a:p>
          <a:p>
            <a:pPr>
              <a:spcAft>
                <a:spcPts val="1800"/>
              </a:spcAft>
              <a:buFont typeface="Wingdings" pitchFamily="2" charset="2"/>
              <a:buNone/>
              <a:defRPr/>
            </a:pPr>
            <a:r>
              <a:rPr lang="en-GB" sz="2800" b="1" dirty="0" smtClean="0">
                <a:solidFill>
                  <a:schemeClr val="accent6">
                    <a:lumMod val="50000"/>
                  </a:schemeClr>
                </a:solidFill>
                <a:effectLst/>
              </a:rPr>
              <a:t>Placements </a:t>
            </a:r>
            <a:r>
              <a:rPr lang="en-GB" sz="2800" b="1" dirty="0" err="1" smtClean="0">
                <a:solidFill>
                  <a:schemeClr val="accent6">
                    <a:lumMod val="50000"/>
                  </a:schemeClr>
                </a:solidFill>
                <a:effectLst/>
              </a:rPr>
              <a:t>Coodinator</a:t>
            </a:r>
            <a:r>
              <a:rPr lang="en-GB" sz="2800" b="1" dirty="0" smtClean="0">
                <a:solidFill>
                  <a:schemeClr val="accent6">
                    <a:lumMod val="50000"/>
                  </a:schemeClr>
                </a:solidFill>
                <a:effectLst/>
              </a:rPr>
              <a:t>: </a:t>
            </a:r>
            <a:r>
              <a:rPr lang="en-GB" sz="2800" b="1" dirty="0" smtClean="0">
                <a:solidFill>
                  <a:srgbClr val="7030A0"/>
                </a:solidFill>
                <a:effectLst/>
              </a:rPr>
              <a:t>Deepa Rughani</a:t>
            </a:r>
          </a:p>
          <a:p>
            <a:pPr>
              <a:buFont typeface="Wingdings" pitchFamily="2" charset="2"/>
              <a:buNone/>
              <a:defRPr/>
            </a:pPr>
            <a:r>
              <a:rPr lang="en-GB" sz="2400" i="1" dirty="0" smtClean="0">
                <a:effectLst/>
              </a:rPr>
              <a:t>Contact details at the start of the TE1 handbook</a:t>
            </a:r>
            <a:endParaRPr lang="en-GB" sz="2400" i="1" dirty="0">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936104"/>
          </a:xfrm>
        </p:spPr>
        <p:txBody>
          <a:bodyPr/>
          <a:lstStyle/>
          <a:p>
            <a:r>
              <a:rPr lang="en-GB" sz="4000" b="1" dirty="0" smtClean="0">
                <a:effectLst/>
              </a:rPr>
              <a:t>Ofsted</a:t>
            </a:r>
            <a:endParaRPr lang="en-GB" sz="1200" b="1" dirty="0">
              <a:solidFill>
                <a:srgbClr val="FF0000"/>
              </a:solidFill>
              <a:effectLst/>
            </a:endParaRPr>
          </a:p>
        </p:txBody>
      </p:sp>
      <p:sp>
        <p:nvSpPr>
          <p:cNvPr id="3" name="Content Placeholder 2"/>
          <p:cNvSpPr>
            <a:spLocks noGrp="1"/>
          </p:cNvSpPr>
          <p:nvPr>
            <p:ph idx="1"/>
          </p:nvPr>
        </p:nvSpPr>
        <p:spPr>
          <a:xfrm>
            <a:off x="467544" y="1124744"/>
            <a:ext cx="8229600" cy="5688632"/>
          </a:xfrm>
        </p:spPr>
        <p:txBody>
          <a:bodyPr/>
          <a:lstStyle/>
          <a:p>
            <a:pPr marL="0" indent="0">
              <a:buNone/>
            </a:pPr>
            <a:r>
              <a:rPr lang="en-GB" b="1" dirty="0" smtClean="0">
                <a:solidFill>
                  <a:srgbClr val="000000"/>
                </a:solidFill>
                <a:effectLst/>
                <a:latin typeface="Tahoma" panose="020B0604030504040204" pitchFamily="34" charset="0"/>
              </a:rPr>
              <a:t>Overall </a:t>
            </a:r>
            <a:r>
              <a:rPr lang="en-GB" b="1" dirty="0">
                <a:solidFill>
                  <a:srgbClr val="000000"/>
                </a:solidFill>
                <a:effectLst/>
                <a:latin typeface="Tahoma" panose="020B0604030504040204" pitchFamily="34" charset="0"/>
              </a:rPr>
              <a:t>effectiveness </a:t>
            </a:r>
            <a:endParaRPr lang="en-GB" dirty="0">
              <a:solidFill>
                <a:srgbClr val="000000"/>
              </a:solidFill>
              <a:effectLst/>
              <a:latin typeface="Tahoma" panose="020B0604030504040204" pitchFamily="34" charset="0"/>
            </a:endParaRPr>
          </a:p>
          <a:p>
            <a:pPr marL="0" indent="0">
              <a:buNone/>
            </a:pPr>
            <a:r>
              <a:rPr lang="en-GB" dirty="0">
                <a:solidFill>
                  <a:srgbClr val="000000"/>
                </a:solidFill>
                <a:effectLst/>
                <a:latin typeface="Tahoma" panose="020B0604030504040204" pitchFamily="34" charset="0"/>
              </a:rPr>
              <a:t>How well does the partnership secure consistently high quality outcomes for trainees? </a:t>
            </a:r>
            <a:r>
              <a:rPr lang="en-GB" dirty="0" smtClean="0">
                <a:solidFill>
                  <a:srgbClr val="000000"/>
                </a:solidFill>
                <a:effectLst/>
                <a:latin typeface="Tahoma" panose="020B0604030504040204" pitchFamily="34" charset="0"/>
              </a:rPr>
              <a:t>						</a:t>
            </a:r>
            <a:r>
              <a:rPr lang="en-GB" dirty="0">
                <a:solidFill>
                  <a:srgbClr val="000000"/>
                </a:solidFill>
                <a:effectLst/>
                <a:latin typeface="Tahoma" panose="020B0604030504040204" pitchFamily="34" charset="0"/>
              </a:rPr>
              <a:t>	1 </a:t>
            </a:r>
          </a:p>
          <a:p>
            <a:pPr marL="0" indent="0">
              <a:buNone/>
            </a:pPr>
            <a:r>
              <a:rPr lang="en-GB" dirty="0">
                <a:solidFill>
                  <a:srgbClr val="000000"/>
                </a:solidFill>
                <a:effectLst/>
                <a:latin typeface="Tahoma" panose="020B0604030504040204" pitchFamily="34" charset="0"/>
              </a:rPr>
              <a:t>The outcomes for trainees 	</a:t>
            </a:r>
            <a:r>
              <a:rPr lang="en-GB" dirty="0" smtClean="0">
                <a:solidFill>
                  <a:srgbClr val="000000"/>
                </a:solidFill>
                <a:effectLst/>
                <a:latin typeface="Tahoma" panose="020B0604030504040204" pitchFamily="34" charset="0"/>
              </a:rPr>
              <a:t>		1 </a:t>
            </a:r>
            <a:endParaRPr lang="en-GB" dirty="0">
              <a:solidFill>
                <a:srgbClr val="000000"/>
              </a:solidFill>
              <a:effectLst/>
              <a:latin typeface="Tahoma" panose="020B0604030504040204" pitchFamily="34" charset="0"/>
            </a:endParaRPr>
          </a:p>
          <a:p>
            <a:pPr marL="0" indent="0">
              <a:buNone/>
            </a:pPr>
            <a:r>
              <a:rPr lang="en-GB" dirty="0">
                <a:solidFill>
                  <a:srgbClr val="000000"/>
                </a:solidFill>
                <a:effectLst/>
                <a:latin typeface="Tahoma" panose="020B0604030504040204" pitchFamily="34" charset="0"/>
              </a:rPr>
              <a:t>The quality of training across the partnership 	</a:t>
            </a:r>
            <a:r>
              <a:rPr lang="en-GB" dirty="0" smtClean="0">
                <a:solidFill>
                  <a:srgbClr val="000000"/>
                </a:solidFill>
                <a:effectLst/>
                <a:latin typeface="Tahoma" panose="020B0604030504040204" pitchFamily="34" charset="0"/>
              </a:rPr>
              <a:t>					1 The </a:t>
            </a:r>
            <a:r>
              <a:rPr lang="en-GB" dirty="0">
                <a:solidFill>
                  <a:srgbClr val="000000"/>
                </a:solidFill>
                <a:effectLst/>
                <a:latin typeface="Tahoma" panose="020B0604030504040204" pitchFamily="34" charset="0"/>
              </a:rPr>
              <a:t>quality of leadership and management across the partnership 	</a:t>
            </a:r>
            <a:r>
              <a:rPr lang="en-GB" dirty="0" smtClean="0">
                <a:solidFill>
                  <a:srgbClr val="000000"/>
                </a:solidFill>
                <a:effectLst/>
                <a:latin typeface="Tahoma" panose="020B0604030504040204" pitchFamily="34" charset="0"/>
              </a:rPr>
              <a:t>			1 </a:t>
            </a:r>
            <a:r>
              <a:rPr lang="en-GB" dirty="0">
                <a:solidFill>
                  <a:srgbClr val="000000"/>
                </a:solidFill>
                <a:effectLst/>
                <a:latin typeface="Tahoma" panose="020B0604030504040204" pitchFamily="34" charset="0"/>
              </a:rPr>
              <a:t>	</a:t>
            </a:r>
          </a:p>
          <a:p>
            <a:pPr marL="0" indent="0">
              <a:buNone/>
            </a:pPr>
            <a:endParaRPr lang="en-GB" dirty="0"/>
          </a:p>
        </p:txBody>
      </p:sp>
    </p:spTree>
    <p:extLst>
      <p:ext uri="{BB962C8B-B14F-4D97-AF65-F5344CB8AC3E}">
        <p14:creationId xmlns:p14="http://schemas.microsoft.com/office/powerpoint/2010/main" val="33163755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43744"/>
          </a:xfrm>
        </p:spPr>
        <p:txBody>
          <a:bodyPr/>
          <a:lstStyle/>
          <a:p>
            <a:r>
              <a:rPr lang="en-GB" dirty="0" smtClean="0">
                <a:effectLst/>
              </a:rPr>
              <a:t>Strengths</a:t>
            </a:r>
            <a:endParaRPr lang="en-GB" dirty="0">
              <a:effectLst/>
            </a:endParaRPr>
          </a:p>
        </p:txBody>
      </p:sp>
      <p:sp>
        <p:nvSpPr>
          <p:cNvPr id="3" name="Content Placeholder 2"/>
          <p:cNvSpPr>
            <a:spLocks noGrp="1"/>
          </p:cNvSpPr>
          <p:nvPr>
            <p:ph idx="1"/>
          </p:nvPr>
        </p:nvSpPr>
        <p:spPr>
          <a:xfrm>
            <a:off x="456246" y="1157192"/>
            <a:ext cx="8230553" cy="5008111"/>
          </a:xfrm>
        </p:spPr>
        <p:txBody>
          <a:bodyPr/>
          <a:lstStyle/>
          <a:p>
            <a:r>
              <a:rPr lang="en-GB" dirty="0" smtClean="0">
                <a:effectLst/>
              </a:rPr>
              <a:t>The </a:t>
            </a:r>
            <a:r>
              <a:rPr lang="en-GB" dirty="0">
                <a:effectLst/>
              </a:rPr>
              <a:t>high quality university-based training that links academic rigour with practical approaches to teaching in the classroom.</a:t>
            </a:r>
          </a:p>
          <a:p>
            <a:r>
              <a:rPr lang="en-GB" dirty="0" smtClean="0">
                <a:effectLst/>
              </a:rPr>
              <a:t>Trainees</a:t>
            </a:r>
            <a:r>
              <a:rPr lang="en-GB" dirty="0">
                <a:effectLst/>
              </a:rPr>
              <a:t>’ and former trainees’ confidence in the classroom. Their ability to reflect critically on their teaching and set high expectations for the progress of their pupils.</a:t>
            </a:r>
          </a:p>
        </p:txBody>
      </p:sp>
    </p:spTree>
    <p:extLst>
      <p:ext uri="{BB962C8B-B14F-4D97-AF65-F5344CB8AC3E}">
        <p14:creationId xmlns:p14="http://schemas.microsoft.com/office/powerpoint/2010/main" val="11992480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43744"/>
          </a:xfrm>
        </p:spPr>
        <p:txBody>
          <a:bodyPr/>
          <a:lstStyle/>
          <a:p>
            <a:r>
              <a:rPr lang="en-GB" dirty="0" smtClean="0">
                <a:effectLst/>
              </a:rPr>
              <a:t>Strengths (</a:t>
            </a:r>
            <a:r>
              <a:rPr lang="en-GB" dirty="0" err="1" smtClean="0">
                <a:effectLst/>
              </a:rPr>
              <a:t>cont</a:t>
            </a:r>
            <a:r>
              <a:rPr lang="en-GB" dirty="0" smtClean="0">
                <a:effectLst/>
              </a:rPr>
              <a:t>)</a:t>
            </a:r>
            <a:endParaRPr lang="en-GB" dirty="0">
              <a:effectLst/>
            </a:endParaRPr>
          </a:p>
        </p:txBody>
      </p:sp>
      <p:sp>
        <p:nvSpPr>
          <p:cNvPr id="3" name="Content Placeholder 2"/>
          <p:cNvSpPr>
            <a:spLocks noGrp="1"/>
          </p:cNvSpPr>
          <p:nvPr>
            <p:ph idx="1"/>
          </p:nvPr>
        </p:nvSpPr>
        <p:spPr>
          <a:xfrm>
            <a:off x="456246" y="1157192"/>
            <a:ext cx="8230553" cy="5008111"/>
          </a:xfrm>
        </p:spPr>
        <p:txBody>
          <a:bodyPr/>
          <a:lstStyle/>
          <a:p>
            <a:r>
              <a:rPr lang="en-GB" dirty="0" smtClean="0">
                <a:effectLst/>
              </a:rPr>
              <a:t>Strong </a:t>
            </a:r>
            <a:r>
              <a:rPr lang="en-GB" dirty="0">
                <a:effectLst/>
              </a:rPr>
              <a:t>communication within the partnership, meaning everyone knows and understands what is expected of them. Systems to quality assure the work of the partnership are effective in holding partners to account for their work</a:t>
            </a:r>
            <a:r>
              <a:rPr lang="en-GB" dirty="0" smtClean="0">
                <a:effectLst/>
              </a:rPr>
              <a:t>.</a:t>
            </a:r>
          </a:p>
          <a:p>
            <a:r>
              <a:rPr lang="en-GB" dirty="0">
                <a:effectLst/>
              </a:rPr>
              <a:t>Trainees’ and former trainees’ behaviour management, meaning pupils are well supported to learn.</a:t>
            </a:r>
          </a:p>
        </p:txBody>
      </p:sp>
    </p:spTree>
    <p:extLst>
      <p:ext uri="{BB962C8B-B14F-4D97-AF65-F5344CB8AC3E}">
        <p14:creationId xmlns:p14="http://schemas.microsoft.com/office/powerpoint/2010/main" val="21106544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Tahoma"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8342</TotalTime>
  <Words>2143</Words>
  <Application>Microsoft Office PowerPoint</Application>
  <PresentationFormat>On-screen Show (4:3)</PresentationFormat>
  <Paragraphs>251</Paragraphs>
  <Slides>45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Arial</vt:lpstr>
      <vt:lpstr>Tahoma</vt:lpstr>
      <vt:lpstr>Times New Roman</vt:lpstr>
      <vt:lpstr>Wingdings</vt:lpstr>
      <vt:lpstr>Textured</vt:lpstr>
      <vt:lpstr>Please sit at the table with your Visiting Tutor.  (Tutor names are on the tables!)</vt:lpstr>
      <vt:lpstr>University of Leicester Primary PGCE Partnership Mentor Training  6th October 2017 pm </vt:lpstr>
      <vt:lpstr>Outline of this afternoon </vt:lpstr>
      <vt:lpstr>Just to let you know…</vt:lpstr>
      <vt:lpstr>Talk for learning </vt:lpstr>
      <vt:lpstr> Who is who? </vt:lpstr>
      <vt:lpstr>Ofsted</vt:lpstr>
      <vt:lpstr>Strengths</vt:lpstr>
      <vt:lpstr>Strengths (cont)</vt:lpstr>
      <vt:lpstr>To improve further:</vt:lpstr>
      <vt:lpstr>University of Leicester Primary PGCE Key Priorities </vt:lpstr>
      <vt:lpstr>Key priority 1  To manage and develop the course by acting on internal and external feedback and evaluation (i.e. External Examiner reports; Ofsted report; Student evaluations; Previous PIP.) </vt:lpstr>
      <vt:lpstr>Key priority 2  To manage and develop student experience &amp; outcomes by acting on internal and external feedback and evaluation (i.e. External Examiner reports; Ofsted report; Student evaluations; Previous PIP.) </vt:lpstr>
      <vt:lpstr>Key Priority 3 To maintain high quality student experience and outcomes by ensuring that all involved in their progress receive appropriate and current training and opportunities to develop their skills</vt:lpstr>
      <vt:lpstr>Key Priority 4 Improve the quality of communication to ensure a deeper understanding across the partnership and wider community about the course and variety of routes available within it</vt:lpstr>
      <vt:lpstr>   National ITE Key Priorities include:   </vt:lpstr>
      <vt:lpstr>Mentor Standards</vt:lpstr>
      <vt:lpstr>Standard 1 – Personal qualities</vt:lpstr>
      <vt:lpstr>Support for you </vt:lpstr>
      <vt:lpstr>Visiting Tutor Support (UL students) </vt:lpstr>
      <vt:lpstr>QA Tutor Visit Support (SD students)</vt:lpstr>
      <vt:lpstr>Students’ Professional  Development </vt:lpstr>
      <vt:lpstr>Students’  PGCE experience</vt:lpstr>
      <vt:lpstr>Weekly Reflections </vt:lpstr>
      <vt:lpstr>PowerPoint Presentation</vt:lpstr>
      <vt:lpstr> Weekly Review in Practice </vt:lpstr>
      <vt:lpstr>PowerPoint Presentation</vt:lpstr>
      <vt:lpstr>PowerPoint Presentation</vt:lpstr>
      <vt:lpstr>PowerPoint Presentation</vt:lpstr>
      <vt:lpstr> Week 4 and Week 6  Pupil Progress Meeting  </vt:lpstr>
      <vt:lpstr>Primary with Maths Students</vt:lpstr>
      <vt:lpstr> Lets take a short break! During the break please take time to browse through your TE1 handbook. Please also exchange contact details and arrange first visit with your Visiting Tutor if you have not yet done so…       Please be back in your seats by 3.00pm.</vt:lpstr>
      <vt:lpstr>University of Leicester Alumni?</vt:lpstr>
      <vt:lpstr> Expectations discussed with students  </vt:lpstr>
      <vt:lpstr>Importance of observations from the start </vt:lpstr>
      <vt:lpstr>Support students’ professional development by: </vt:lpstr>
      <vt:lpstr>Mentor Observation</vt:lpstr>
      <vt:lpstr>Observation and Feedback</vt:lpstr>
      <vt:lpstr>Discuss the scenarios about feedback on your table</vt:lpstr>
      <vt:lpstr>Preliminary Days  (11th &amp; 12th October 2017) </vt:lpstr>
      <vt:lpstr>Assignment data collection</vt:lpstr>
      <vt:lpstr>External Examiner comments 2016</vt:lpstr>
      <vt:lpstr>External Examiner comments 2017</vt:lpstr>
      <vt:lpstr> </vt:lpstr>
      <vt:lpstr> Before you go </vt:lpstr>
    </vt:vector>
  </TitlesOfParts>
  <Company>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Leicester Primary PGCE  Partnership New Mentor Training</dc:title>
  <dc:creator>westacott</dc:creator>
  <cp:lastModifiedBy>Bosworth, Jennifer</cp:lastModifiedBy>
  <cp:revision>426</cp:revision>
  <cp:lastPrinted>2017-10-05T16:07:00Z</cp:lastPrinted>
  <dcterms:created xsi:type="dcterms:W3CDTF">2006-03-27T21:48:50Z</dcterms:created>
  <dcterms:modified xsi:type="dcterms:W3CDTF">2017-10-06T14:56:54Z</dcterms:modified>
</cp:coreProperties>
</file>