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797675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704" y="-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9DD7-9883-445A-8789-7E698B4B0215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95DE-DD6C-4054-8DC2-E4F2EDF089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266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9DD7-9883-445A-8789-7E698B4B0215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95DE-DD6C-4054-8DC2-E4F2EDF089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838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9DD7-9883-445A-8789-7E698B4B0215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95DE-DD6C-4054-8DC2-E4F2EDF089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8710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9DD7-9883-445A-8789-7E698B4B0215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95DE-DD6C-4054-8DC2-E4F2EDF089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1633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9DD7-9883-445A-8789-7E698B4B0215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95DE-DD6C-4054-8DC2-E4F2EDF089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128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9DD7-9883-445A-8789-7E698B4B0215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95DE-DD6C-4054-8DC2-E4F2EDF089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6581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9DD7-9883-445A-8789-7E698B4B0215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95DE-DD6C-4054-8DC2-E4F2EDF089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2911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9DD7-9883-445A-8789-7E698B4B0215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95DE-DD6C-4054-8DC2-E4F2EDF089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0657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9DD7-9883-445A-8789-7E698B4B0215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95DE-DD6C-4054-8DC2-E4F2EDF089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4069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9DD7-9883-445A-8789-7E698B4B0215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95DE-DD6C-4054-8DC2-E4F2EDF089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368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9DD7-9883-445A-8789-7E698B4B0215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95DE-DD6C-4054-8DC2-E4F2EDF089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0339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E9DD7-9883-445A-8789-7E698B4B0215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A95DE-DD6C-4054-8DC2-E4F2EDF089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2034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275350" y="267891"/>
            <a:ext cx="8473114" cy="928861"/>
          </a:xfrm>
          <a:prstGeom prst="rect">
            <a:avLst/>
          </a:prstGeom>
        </p:spPr>
        <p:txBody>
          <a:bodyPr lIns="64291" tIns="32146" rIns="64291" bIns="32146"/>
          <a:lstStyle>
            <a:lvl1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Zapf Humanist 601 BT"/>
                <a:ea typeface="+mj-ea"/>
                <a:cs typeface="Zapf Humanist 601 BT"/>
                <a:sym typeface="ZapfHumnst BT"/>
              </a:defRPr>
            </a:lvl1pPr>
            <a:lvl2pPr marL="0" marR="0" indent="228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2pPr>
            <a:lvl3pPr marL="0" marR="0" indent="457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3pPr>
            <a:lvl4pPr marL="0" marR="0" indent="685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4pPr>
            <a:lvl5pPr marL="0" marR="0" indent="9144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5pPr>
            <a:lvl6pPr marL="0" marR="0" indent="11430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6pPr>
            <a:lvl7pPr marL="0" marR="0" indent="1371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7pPr>
            <a:lvl8pPr marL="0" marR="0" indent="1600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8pPr>
            <a:lvl9pPr marL="0" marR="0" indent="1828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9pPr>
          </a:lstStyle>
          <a:p>
            <a:pPr hangingPunct="1"/>
            <a:r>
              <a:rPr lang="de-DE" sz="3200" b="1" dirty="0">
                <a:latin typeface="Optima" panose="020B0502050508020304" pitchFamily="34" charset="0"/>
                <a:cs typeface="Arial" panose="020B0604020202020204" pitchFamily="34" charset="0"/>
              </a:rPr>
              <a:t>Projects </a:t>
            </a:r>
            <a:r>
              <a:rPr lang="de-DE" sz="3200" b="1" dirty="0" err="1">
                <a:latin typeface="Optima" panose="020B0502050508020304" pitchFamily="34" charset="0"/>
              </a:rPr>
              <a:t>to</a:t>
            </a:r>
            <a:r>
              <a:rPr lang="de-DE" sz="3200" b="1" dirty="0">
                <a:latin typeface="Optima" panose="020B0502050508020304" pitchFamily="34" charset="0"/>
              </a:rPr>
              <a:t> </a:t>
            </a:r>
            <a:r>
              <a:rPr lang="de-DE" sz="3200" b="1" dirty="0" err="1">
                <a:latin typeface="Optima" panose="020B0502050508020304" pitchFamily="34" charset="0"/>
              </a:rPr>
              <a:t>develope</a:t>
            </a:r>
            <a:r>
              <a:rPr lang="de-DE" sz="3200" b="1" dirty="0">
                <a:latin typeface="Optima" panose="020B0502050508020304" pitchFamily="34" charset="0"/>
              </a:rPr>
              <a:t> modern </a:t>
            </a:r>
            <a:r>
              <a:rPr lang="de-DE" sz="3200" b="1" dirty="0" err="1">
                <a:latin typeface="Optima" panose="020B0502050508020304" pitchFamily="34" charset="0"/>
              </a:rPr>
              <a:t>teaching</a:t>
            </a:r>
            <a:r>
              <a:rPr lang="de-DE" sz="3200" b="1" dirty="0">
                <a:latin typeface="Optima" panose="020B0502050508020304" pitchFamily="34" charset="0"/>
              </a:rPr>
              <a:t> </a:t>
            </a:r>
            <a:r>
              <a:rPr lang="de-DE" sz="3200" b="1" dirty="0" err="1">
                <a:latin typeface="Optima" panose="020B0502050508020304" pitchFamily="34" charset="0"/>
              </a:rPr>
              <a:t>skills</a:t>
            </a:r>
            <a:r>
              <a:rPr lang="de-DE" sz="3200" b="1" dirty="0">
                <a:latin typeface="Optima" panose="020B0502050508020304" pitchFamily="34" charset="0"/>
              </a:rPr>
              <a:t> </a:t>
            </a:r>
            <a:endParaRPr lang="de-DE" sz="3200" b="1" dirty="0">
              <a:latin typeface="Optima" panose="020B05020505080203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 txBox="1">
            <a:spLocks/>
          </p:cNvSpPr>
          <p:nvPr/>
        </p:nvSpPr>
        <p:spPr>
          <a:xfrm>
            <a:off x="323528" y="1220784"/>
            <a:ext cx="8491651" cy="5400600"/>
          </a:xfrm>
          <a:prstGeom prst="rect">
            <a:avLst/>
          </a:prstGeom>
        </p:spPr>
        <p:txBody>
          <a:bodyPr lIns="64291" tIns="32146" rIns="64291" bIns="32146"/>
          <a:lstStyle>
            <a:lvl1pPr marL="592666" marR="0" indent="-592666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Zapf Humanist 601 BT"/>
                <a:ea typeface="+mj-ea"/>
                <a:cs typeface="Zapf Humanist 601 BT"/>
                <a:sym typeface="ZapfHumnst BT"/>
              </a:defRPr>
            </a:lvl1pPr>
            <a:lvl2pPr marL="1037166" marR="0" indent="-592666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Zapf Humanist 601 BT"/>
                <a:ea typeface="+mj-ea"/>
                <a:cs typeface="Zapf Humanist 601 BT"/>
                <a:sym typeface="ZapfHumnst BT"/>
              </a:defRPr>
            </a:lvl2pPr>
            <a:lvl3pPr marL="1481666" marR="0" indent="-592666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Zapf Humanist 601 BT"/>
                <a:ea typeface="+mj-ea"/>
                <a:cs typeface="Zapf Humanist 601 BT"/>
                <a:sym typeface="ZapfHumnst BT"/>
              </a:defRPr>
            </a:lvl3pPr>
            <a:lvl4pPr marL="1926166" marR="0" indent="-592666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Zapf Humanist 601 BT"/>
                <a:ea typeface="+mj-ea"/>
                <a:cs typeface="Zapf Humanist 601 BT"/>
                <a:sym typeface="ZapfHumnst BT"/>
              </a:defRPr>
            </a:lvl4pPr>
            <a:lvl5pPr marL="2370666" marR="0" indent="-592666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Zapf Humanist 601 BT"/>
                <a:ea typeface="+mj-ea"/>
                <a:cs typeface="Zapf Humanist 601 BT"/>
                <a:sym typeface="ZapfHumnst BT"/>
              </a:defRPr>
            </a:lvl5pPr>
            <a:lvl6pPr marL="2815166" marR="0" indent="-592666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6pPr>
            <a:lvl7pPr marL="3259666" marR="0" indent="-592666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7pPr>
            <a:lvl8pPr marL="3704166" marR="0" indent="-592666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8pPr>
            <a:lvl9pPr marL="4148666" marR="0" indent="-592666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9pPr>
          </a:lstStyle>
          <a:p>
            <a:pPr marL="0" indent="0">
              <a:buNone/>
            </a:pPr>
            <a:r>
              <a:rPr lang="en-GB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1800" dirty="0" smtClean="0">
                <a:latin typeface="Optima" panose="020B0502050508020304" pitchFamily="34" charset="0"/>
                <a:cs typeface="Arial" panose="020B0604020202020204" pitchFamily="34" charset="0"/>
              </a:rPr>
              <a:t>projects are financed by the Higher Education Pact of the government</a:t>
            </a:r>
          </a:p>
          <a:p>
            <a:pPr marL="0" indent="0">
              <a:buNone/>
            </a:pPr>
            <a:r>
              <a:rPr lang="en-GB" sz="1800" dirty="0" smtClean="0">
                <a:latin typeface="Optima" panose="020B0502050508020304" pitchFamily="34" charset="0"/>
                <a:cs typeface="Arial" panose="020B0604020202020204" pitchFamily="34" charset="0"/>
              </a:rPr>
              <a:t>	</a:t>
            </a:r>
            <a:r>
              <a:rPr lang="en-GB" sz="1800" dirty="0" smtClean="0">
                <a:solidFill>
                  <a:schemeClr val="tx1"/>
                </a:solidFill>
                <a:latin typeface="Optima" panose="020B0502050508020304" pitchFamily="34" charset="0"/>
                <a:cs typeface="Arial" panose="020B0604020202020204" pitchFamily="34" charset="0"/>
              </a:rPr>
              <a:t>in addition to </a:t>
            </a:r>
            <a:r>
              <a:rPr lang="en-GB" sz="1800" dirty="0" smtClean="0">
                <a:latin typeface="Optima" panose="020B0502050508020304" pitchFamily="34" charset="0"/>
                <a:cs typeface="Arial" panose="020B0604020202020204" pitchFamily="34" charset="0"/>
              </a:rPr>
              <a:t>general education to improve the education of teacher trainees</a:t>
            </a:r>
          </a:p>
          <a:p>
            <a:pPr marL="0" indent="0">
              <a:buNone/>
            </a:pPr>
            <a:r>
              <a:rPr lang="en-GB" sz="1800" dirty="0" smtClean="0">
                <a:latin typeface="Optima" panose="020B0502050508020304" pitchFamily="34" charset="0"/>
                <a:cs typeface="Arial" panose="020B0604020202020204" pitchFamily="34" charset="0"/>
              </a:rPr>
              <a:t>	at the moment three different projects until 2020 </a:t>
            </a:r>
          </a:p>
          <a:p>
            <a:pPr marL="0" indent="0">
              <a:buNone/>
            </a:pPr>
            <a:r>
              <a:rPr lang="en-GB" sz="1800" dirty="0" smtClean="0">
                <a:latin typeface="Optima" panose="020B0502050508020304" pitchFamily="34" charset="0"/>
                <a:cs typeface="Arial" panose="020B0604020202020204" pitchFamily="34" charset="0"/>
              </a:rPr>
              <a:t>	their purpose is to support students in different fields of studies</a:t>
            </a:r>
          </a:p>
          <a:p>
            <a:pPr marL="0" indent="0">
              <a:buNone/>
            </a:pPr>
            <a:r>
              <a:rPr lang="en-GB" sz="1800" dirty="0" smtClean="0">
                <a:latin typeface="Optima" panose="020B0502050508020304" pitchFamily="34" charset="0"/>
                <a:cs typeface="Arial" panose="020B0604020202020204" pitchFamily="34" charset="0"/>
              </a:rPr>
              <a:t>	the three projects are:</a:t>
            </a:r>
          </a:p>
          <a:p>
            <a:pPr marL="0" indent="0">
              <a:buNone/>
            </a:pPr>
            <a:r>
              <a:rPr lang="en-GB" sz="1800" dirty="0" smtClean="0">
                <a:latin typeface="Optima" panose="020B0502050508020304" pitchFamily="34" charset="0"/>
                <a:cs typeface="Arial" panose="020B0604020202020204" pitchFamily="34" charset="0"/>
              </a:rPr>
              <a:t>		- building capacity in the field of voice, body, attitude</a:t>
            </a:r>
          </a:p>
          <a:p>
            <a:pPr marL="0" indent="0">
              <a:buNone/>
            </a:pPr>
            <a:r>
              <a:rPr lang="en-GB" sz="1800" dirty="0" smtClean="0">
                <a:latin typeface="Optima" panose="020B0502050508020304" pitchFamily="34" charset="0"/>
                <a:cs typeface="Arial" panose="020B0604020202020204" pitchFamily="34" charset="0"/>
              </a:rPr>
              <a:t>		- work against doubts concerning their studies or </a:t>
            </a:r>
            <a:r>
              <a:rPr lang="en-GB" sz="1800" dirty="0" smtClean="0">
                <a:solidFill>
                  <a:schemeClr val="tx1"/>
                </a:solidFill>
                <a:latin typeface="Optima" panose="020B0502050508020304" pitchFamily="34" charset="0"/>
                <a:cs typeface="Arial" panose="020B0604020202020204" pitchFamily="34" charset="0"/>
              </a:rPr>
              <a:t>working</a:t>
            </a:r>
            <a:r>
              <a:rPr lang="en-GB" sz="1800" dirty="0" smtClean="0">
                <a:latin typeface="Optima" panose="020B0502050508020304" pitchFamily="34" charset="0"/>
                <a:cs typeface="Arial" panose="020B0604020202020204" pitchFamily="34" charset="0"/>
              </a:rPr>
              <a:t> as a teacher</a:t>
            </a:r>
          </a:p>
          <a:p>
            <a:pPr marL="0" indent="0">
              <a:buNone/>
            </a:pPr>
            <a:r>
              <a:rPr lang="en-GB" sz="1800" dirty="0" smtClean="0">
                <a:latin typeface="Optima" panose="020B0502050508020304" pitchFamily="34" charset="0"/>
                <a:cs typeface="Arial" panose="020B0604020202020204" pitchFamily="34" charset="0"/>
              </a:rPr>
              <a:t>		- digitization of teacher training </a:t>
            </a:r>
            <a:r>
              <a:rPr lang="en-GB" sz="1800" dirty="0" smtClean="0">
                <a:solidFill>
                  <a:schemeClr val="tx1"/>
                </a:solidFill>
                <a:latin typeface="Optima" panose="020B0502050508020304" pitchFamily="34" charset="0"/>
                <a:cs typeface="Arial" panose="020B0604020202020204" pitchFamily="34" charset="0"/>
              </a:rPr>
              <a:t>and digital competence of future 			    teachers</a:t>
            </a:r>
          </a:p>
          <a:p>
            <a:pPr marL="0" indent="0">
              <a:lnSpc>
                <a:spcPct val="150000"/>
              </a:lnSpc>
              <a:buNone/>
            </a:pPr>
            <a:endParaRPr lang="en-GB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GB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1">
              <a:lnSpc>
                <a:spcPct val="150000"/>
              </a:lnSpc>
            </a:pPr>
            <a:endParaRPr lang="en-GB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133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267890" y="267891"/>
            <a:ext cx="6771869" cy="537816"/>
          </a:xfrm>
          <a:prstGeom prst="rect">
            <a:avLst/>
          </a:prstGeom>
        </p:spPr>
        <p:txBody>
          <a:bodyPr lIns="64291" tIns="32146" rIns="64291" bIns="32146"/>
          <a:lstStyle>
            <a:lvl1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Zapf Humanist 601 BT"/>
                <a:ea typeface="+mj-ea"/>
                <a:cs typeface="Zapf Humanist 601 BT"/>
                <a:sym typeface="ZapfHumnst BT"/>
              </a:defRPr>
            </a:lvl1pPr>
            <a:lvl2pPr marL="0" marR="0" indent="228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2pPr>
            <a:lvl3pPr marL="0" marR="0" indent="457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3pPr>
            <a:lvl4pPr marL="0" marR="0" indent="685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4pPr>
            <a:lvl5pPr marL="0" marR="0" indent="9144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5pPr>
            <a:lvl6pPr marL="0" marR="0" indent="11430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6pPr>
            <a:lvl7pPr marL="0" marR="0" indent="1371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7pPr>
            <a:lvl8pPr marL="0" marR="0" indent="1600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8pPr>
            <a:lvl9pPr marL="0" marR="0" indent="1828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9pPr>
          </a:lstStyle>
          <a:p>
            <a:pPr hangingPunct="1"/>
            <a:r>
              <a:rPr lang="de-DE" sz="3200" b="1" dirty="0">
                <a:latin typeface="Optima" panose="020B0502050508020304" pitchFamily="34" charset="0"/>
                <a:cs typeface="Arial" panose="020B0604020202020204" pitchFamily="34" charset="0"/>
              </a:rPr>
              <a:t>Project „Voice, Body, Attitude“</a:t>
            </a:r>
          </a:p>
        </p:txBody>
      </p:sp>
      <p:pic>
        <p:nvPicPr>
          <p:cNvPr id="3" name="Picture 8" descr="A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77789" y="1430019"/>
            <a:ext cx="2579514" cy="1434716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Inhaltsplatzhalter 2"/>
          <p:cNvSpPr txBox="1">
            <a:spLocks/>
          </p:cNvSpPr>
          <p:nvPr/>
        </p:nvSpPr>
        <p:spPr>
          <a:xfrm>
            <a:off x="227480" y="1043988"/>
            <a:ext cx="5950309" cy="2168987"/>
          </a:xfrm>
          <a:prstGeom prst="rect">
            <a:avLst/>
          </a:prstGeom>
        </p:spPr>
        <p:txBody>
          <a:bodyPr lIns="64291" tIns="32146" rIns="64291" bIns="32146"/>
          <a:lstStyle>
            <a:lvl1pPr marL="592666" marR="0" indent="-592666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Zapf Humanist 601 BT"/>
                <a:ea typeface="+mj-ea"/>
                <a:cs typeface="Zapf Humanist 601 BT"/>
                <a:sym typeface="ZapfHumnst BT"/>
              </a:defRPr>
            </a:lvl1pPr>
            <a:lvl2pPr marL="1037166" marR="0" indent="-592666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Zapf Humanist 601 BT"/>
                <a:ea typeface="+mj-ea"/>
                <a:cs typeface="Zapf Humanist 601 BT"/>
                <a:sym typeface="ZapfHumnst BT"/>
              </a:defRPr>
            </a:lvl2pPr>
            <a:lvl3pPr marL="1481666" marR="0" indent="-592666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Zapf Humanist 601 BT"/>
                <a:ea typeface="+mj-ea"/>
                <a:cs typeface="Zapf Humanist 601 BT"/>
                <a:sym typeface="ZapfHumnst BT"/>
              </a:defRPr>
            </a:lvl3pPr>
            <a:lvl4pPr marL="1926166" marR="0" indent="-592666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Zapf Humanist 601 BT"/>
                <a:ea typeface="+mj-ea"/>
                <a:cs typeface="Zapf Humanist 601 BT"/>
                <a:sym typeface="ZapfHumnst BT"/>
              </a:defRPr>
            </a:lvl4pPr>
            <a:lvl5pPr marL="2370666" marR="0" indent="-592666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Zapf Humanist 601 BT"/>
                <a:ea typeface="+mj-ea"/>
                <a:cs typeface="Zapf Humanist 601 BT"/>
                <a:sym typeface="ZapfHumnst BT"/>
              </a:defRPr>
            </a:lvl5pPr>
            <a:lvl6pPr marL="2815166" marR="0" indent="-592666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6pPr>
            <a:lvl7pPr marL="3259666" marR="0" indent="-592666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7pPr>
            <a:lvl8pPr marL="3704166" marR="0" indent="-592666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8pPr>
            <a:lvl9pPr marL="4148666" marR="0" indent="-592666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4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GB" sz="2400" dirty="0" smtClean="0">
                <a:latin typeface="Optima" panose="020B0502050508020304" pitchFamily="34" charset="0"/>
                <a:cs typeface="Arial" panose="020B0604020202020204" pitchFamily="34" charset="0"/>
              </a:rPr>
              <a:t>Production of films </a:t>
            </a:r>
            <a:r>
              <a:rPr lang="en-GB" sz="2400" dirty="0" smtClean="0">
                <a:solidFill>
                  <a:schemeClr val="tx1"/>
                </a:solidFill>
                <a:latin typeface="Optima" panose="020B0502050508020304" pitchFamily="34" charset="0"/>
                <a:cs typeface="Arial" panose="020B0604020202020204" pitchFamily="34" charset="0"/>
              </a:rPr>
              <a:t>and online lectures </a:t>
            </a:r>
            <a:r>
              <a:rPr lang="en-GB" sz="2400" dirty="0" smtClean="0">
                <a:latin typeface="Optima" panose="020B0502050508020304" pitchFamily="34" charset="0"/>
                <a:cs typeface="Arial" panose="020B0604020202020204" pitchFamily="34" charset="0"/>
              </a:rPr>
              <a:t>concer</a:t>
            </a:r>
            <a:r>
              <a:rPr lang="en-GB" sz="2400" dirty="0" smtClean="0">
                <a:solidFill>
                  <a:schemeClr val="tx1"/>
                </a:solidFill>
                <a:latin typeface="Optima" panose="020B0502050508020304" pitchFamily="34" charset="0"/>
                <a:cs typeface="Arial" panose="020B0604020202020204" pitchFamily="34" charset="0"/>
              </a:rPr>
              <a:t>n</a:t>
            </a:r>
            <a:r>
              <a:rPr lang="en-GB" sz="2400" dirty="0" smtClean="0">
                <a:latin typeface="Optima" panose="020B0502050508020304" pitchFamily="34" charset="0"/>
                <a:cs typeface="Arial" panose="020B0604020202020204" pitchFamily="34" charset="0"/>
              </a:rPr>
              <a:t>ing the purpos</a:t>
            </a:r>
            <a:r>
              <a:rPr lang="en-GB" sz="2400" dirty="0" smtClean="0">
                <a:solidFill>
                  <a:schemeClr val="tx1"/>
                </a:solidFill>
                <a:latin typeface="Optima" panose="020B0502050508020304" pitchFamily="34" charset="0"/>
                <a:cs typeface="Arial" panose="020B0604020202020204" pitchFamily="34" charset="0"/>
              </a:rPr>
              <a:t>e</a:t>
            </a:r>
            <a:r>
              <a:rPr lang="en-GB" sz="2400" dirty="0" smtClean="0">
                <a:latin typeface="Optima" panose="020B0502050508020304" pitchFamily="34" charset="0"/>
                <a:cs typeface="Arial" panose="020B0604020202020204" pitchFamily="34" charset="0"/>
              </a:rPr>
              <a:t>ful use of voice, body and attitude in the classroom.</a:t>
            </a:r>
          </a:p>
          <a:p>
            <a:pPr marL="0" indent="0">
              <a:lnSpc>
                <a:spcPct val="150000"/>
              </a:lnSpc>
              <a:buNone/>
            </a:pP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1">
              <a:lnSpc>
                <a:spcPct val="150000"/>
              </a:lnSpc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6" descr="A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292" y="3340522"/>
            <a:ext cx="3060938" cy="1973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813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267891" y="267890"/>
            <a:ext cx="7904509" cy="784845"/>
          </a:xfrm>
          <a:prstGeom prst="rect">
            <a:avLst/>
          </a:prstGeom>
        </p:spPr>
        <p:txBody>
          <a:bodyPr lIns="64291" tIns="32146" rIns="64291" bIns="32146"/>
          <a:lstStyle>
            <a:lvl1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Zapf Humanist 601 BT"/>
                <a:ea typeface="+mj-ea"/>
                <a:cs typeface="Zapf Humanist 601 BT"/>
                <a:sym typeface="ZapfHumnst BT"/>
              </a:defRPr>
            </a:lvl1pPr>
            <a:lvl2pPr marL="0" marR="0" indent="228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2pPr>
            <a:lvl3pPr marL="0" marR="0" indent="457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3pPr>
            <a:lvl4pPr marL="0" marR="0" indent="685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4pPr>
            <a:lvl5pPr marL="0" marR="0" indent="9144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5pPr>
            <a:lvl6pPr marL="0" marR="0" indent="11430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6pPr>
            <a:lvl7pPr marL="0" marR="0" indent="1371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7pPr>
            <a:lvl8pPr marL="0" marR="0" indent="1600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8pPr>
            <a:lvl9pPr marL="0" marR="0" indent="1828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ZapfHumnst BT"/>
              </a:defRPr>
            </a:lvl9pPr>
          </a:lstStyle>
          <a:p>
            <a:pPr algn="l" hangingPunct="1"/>
            <a:r>
              <a:rPr lang="de-DE" sz="3200" b="1" dirty="0">
                <a:latin typeface="Optima" panose="020B0502050508020304" pitchFamily="34" charset="0"/>
                <a:cs typeface="Arial" panose="020B0604020202020204" pitchFamily="34" charset="0"/>
              </a:rPr>
              <a:t>Project </a:t>
            </a:r>
            <a:r>
              <a:rPr lang="de-DE" sz="3200" b="1" dirty="0" smtClean="0">
                <a:solidFill>
                  <a:schemeClr val="tx1"/>
                </a:solidFill>
                <a:latin typeface="Optima" panose="020B0502050508020304" pitchFamily="34" charset="0"/>
                <a:cs typeface="Arial" panose="020B0604020202020204" pitchFamily="34" charset="0"/>
              </a:rPr>
              <a:t>„</a:t>
            </a:r>
            <a:r>
              <a:rPr lang="de-DE" sz="3200" b="1" dirty="0" err="1" smtClean="0">
                <a:latin typeface="Optima" panose="020B0502050508020304" pitchFamily="34" charset="0"/>
                <a:cs typeface="Arial" panose="020B0604020202020204" pitchFamily="34" charset="0"/>
              </a:rPr>
              <a:t>Digitization</a:t>
            </a:r>
            <a:r>
              <a:rPr lang="de-DE" sz="3200" b="1" dirty="0" smtClean="0">
                <a:latin typeface="Optima" panose="020B0502050508020304" pitchFamily="34" charset="0"/>
                <a:cs typeface="Arial" panose="020B0604020202020204" pitchFamily="34" charset="0"/>
              </a:rPr>
              <a:t> </a:t>
            </a:r>
            <a:r>
              <a:rPr lang="de-DE" sz="3200" b="1" dirty="0" err="1">
                <a:latin typeface="Optima" panose="020B0502050508020304" pitchFamily="34" charset="0"/>
                <a:cs typeface="Arial" panose="020B0604020202020204" pitchFamily="34" charset="0"/>
              </a:rPr>
              <a:t>of</a:t>
            </a:r>
            <a:r>
              <a:rPr lang="de-DE" sz="3200" b="1" dirty="0">
                <a:latin typeface="Optima" panose="020B0502050508020304" pitchFamily="34" charset="0"/>
                <a:cs typeface="Arial" panose="020B0604020202020204" pitchFamily="34" charset="0"/>
              </a:rPr>
              <a:t> </a:t>
            </a:r>
            <a:r>
              <a:rPr lang="de-DE" sz="3200" b="1" dirty="0" err="1">
                <a:latin typeface="Optima" panose="020B0502050508020304" pitchFamily="34" charset="0"/>
                <a:cs typeface="Arial" panose="020B0604020202020204" pitchFamily="34" charset="0"/>
              </a:rPr>
              <a:t>Teacher</a:t>
            </a:r>
            <a:r>
              <a:rPr lang="de-DE" sz="3200" b="1" dirty="0">
                <a:latin typeface="Optima" panose="020B0502050508020304" pitchFamily="34" charset="0"/>
                <a:cs typeface="Arial" panose="020B0604020202020204" pitchFamily="34" charset="0"/>
              </a:rPr>
              <a:t> </a:t>
            </a:r>
            <a:r>
              <a:rPr lang="de-DE" sz="3200" b="1" dirty="0" smtClean="0">
                <a:latin typeface="Optima" panose="020B0502050508020304" pitchFamily="34" charset="0"/>
                <a:cs typeface="Arial" panose="020B0604020202020204" pitchFamily="34" charset="0"/>
              </a:rPr>
              <a:t>Training</a:t>
            </a:r>
            <a:r>
              <a:rPr lang="de-DE" sz="3200" b="1" dirty="0" smtClean="0">
                <a:solidFill>
                  <a:schemeClr val="tx1"/>
                </a:solidFill>
                <a:latin typeface="Optima" panose="020B0502050508020304" pitchFamily="34" charset="0"/>
                <a:cs typeface="Arial" panose="020B0604020202020204" pitchFamily="34" charset="0"/>
              </a:rPr>
              <a:t>“</a:t>
            </a:r>
            <a:endParaRPr lang="de-DE" sz="3200" b="1" dirty="0">
              <a:solidFill>
                <a:schemeClr val="tx1"/>
              </a:solidFill>
              <a:latin typeface="Optima" panose="020B05020505080203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406923" y="908720"/>
            <a:ext cx="5245198" cy="50581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26788" rtlCol="0" anchor="ctr">
            <a:spAutoFit/>
          </a:bodyPr>
          <a:lstStyle/>
          <a:p>
            <a:pPr defTabSz="410751" hangingPunct="0"/>
            <a:endParaRPr lang="en-GB" sz="2200" dirty="0" smtClean="0">
              <a:solidFill>
                <a:srgbClr val="000000"/>
              </a:solidFill>
              <a:latin typeface="Optima" panose="020B0502050508020304" pitchFamily="34" charset="0"/>
              <a:sym typeface="ZapfHumnst BT"/>
            </a:endParaRPr>
          </a:p>
          <a:p>
            <a:pPr defTabSz="410751" hangingPunct="0"/>
            <a:r>
              <a:rPr lang="en-GB" sz="2200" dirty="0" smtClean="0">
                <a:solidFill>
                  <a:srgbClr val="000000"/>
                </a:solidFill>
                <a:latin typeface="Optima" panose="020B0502050508020304" pitchFamily="34" charset="0"/>
                <a:sym typeface="ZapfHumnst BT"/>
              </a:rPr>
              <a:t>develop a concept for the digitization of teacher training</a:t>
            </a:r>
          </a:p>
          <a:p>
            <a:pPr defTabSz="410751" hangingPunct="0"/>
            <a:endParaRPr lang="en-GB" sz="2200" dirty="0" smtClean="0">
              <a:latin typeface="Optima" panose="020B0502050508020304" pitchFamily="34" charset="0"/>
            </a:endParaRPr>
          </a:p>
          <a:p>
            <a:pPr defTabSz="410751" hangingPunct="0"/>
            <a:r>
              <a:rPr lang="en-GB" sz="2200" dirty="0" smtClean="0">
                <a:solidFill>
                  <a:srgbClr val="000000"/>
                </a:solidFill>
                <a:latin typeface="Optima" panose="020B0502050508020304" pitchFamily="34" charset="0"/>
                <a:sym typeface="ZapfHumnst BT"/>
              </a:rPr>
              <a:t>develop courses for students and teachers at the university </a:t>
            </a:r>
            <a:r>
              <a:rPr lang="en-GB" sz="2200" dirty="0" smtClean="0">
                <a:latin typeface="Optima" panose="020B0502050508020304" pitchFamily="34" charset="0"/>
                <a:sym typeface="ZapfHumnst BT"/>
              </a:rPr>
              <a:t>to enhance digital competence of current and future teachers</a:t>
            </a:r>
          </a:p>
          <a:p>
            <a:pPr defTabSz="410751" hangingPunct="0"/>
            <a:endParaRPr lang="en-GB" sz="2200" dirty="0" smtClean="0">
              <a:solidFill>
                <a:srgbClr val="000000"/>
              </a:solidFill>
              <a:latin typeface="Optima" panose="020B0502050508020304" pitchFamily="34" charset="0"/>
              <a:sym typeface="ZapfHumnst BT"/>
            </a:endParaRPr>
          </a:p>
          <a:p>
            <a:pPr defTabSz="410751" hangingPunct="0"/>
            <a:r>
              <a:rPr lang="en-GB" sz="2200" dirty="0" smtClean="0">
                <a:solidFill>
                  <a:srgbClr val="000000"/>
                </a:solidFill>
                <a:latin typeface="Optima" panose="020B0502050508020304" pitchFamily="34" charset="0"/>
                <a:sym typeface="ZapfHumnst BT"/>
              </a:rPr>
              <a:t>using modern technology students learn how to use laptops, smartphones in class and create awareness  for children’s ability to learn with the help of digital media</a:t>
            </a:r>
          </a:p>
          <a:p>
            <a:pPr defTabSz="410751" hangingPunct="0"/>
            <a:endParaRPr lang="en-GB" sz="2000" dirty="0" smtClean="0">
              <a:latin typeface="Optima" panose="020B0502050508020304" pitchFamily="34" charset="0"/>
            </a:endParaRPr>
          </a:p>
          <a:p>
            <a:pPr algn="ctr" defTabSz="410751" hangingPunct="0"/>
            <a:endParaRPr lang="en-GB" sz="2000" dirty="0" smtClean="0">
              <a:solidFill>
                <a:srgbClr val="000000"/>
              </a:solidFill>
              <a:latin typeface="Optima" panose="020B0502050508020304" pitchFamily="34" charset="0"/>
              <a:sym typeface="ZapfHumnst BT"/>
            </a:endParaRPr>
          </a:p>
          <a:p>
            <a:pPr algn="ctr" defTabSz="410751" hangingPunct="0"/>
            <a:r>
              <a:rPr lang="en-GB" sz="2000" dirty="0" smtClean="0">
                <a:solidFill>
                  <a:srgbClr val="000000"/>
                </a:solidFill>
                <a:latin typeface="Optima" panose="020B0502050508020304" pitchFamily="34" charset="0"/>
                <a:sym typeface="ZapfHumnst BT"/>
              </a:rPr>
              <a:t> </a:t>
            </a:r>
            <a:endParaRPr lang="en-GB" sz="2000" dirty="0">
              <a:solidFill>
                <a:srgbClr val="000000"/>
              </a:solidFill>
              <a:latin typeface="Optima" panose="020B0502050508020304" pitchFamily="34" charset="0"/>
              <a:sym typeface="ZapfHumnst BT"/>
            </a:endParaRPr>
          </a:p>
        </p:txBody>
      </p:sp>
      <p:pic>
        <p:nvPicPr>
          <p:cNvPr id="5" name="Bild 1" descr="Bildergebnis für digitalisierung in der schul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556792"/>
            <a:ext cx="2882518" cy="157861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rafik 5" descr="Bildergebnis für digitalisierung in der schul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155" y="3861048"/>
            <a:ext cx="2863850" cy="191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4190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Larissa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Heider</dc:creator>
  <cp:lastModifiedBy>Sherine</cp:lastModifiedBy>
  <cp:revision>12</cp:revision>
  <cp:lastPrinted>2017-11-07T09:47:47Z</cp:lastPrinted>
  <dcterms:created xsi:type="dcterms:W3CDTF">2017-11-07T08:41:41Z</dcterms:created>
  <dcterms:modified xsi:type="dcterms:W3CDTF">2018-07-16T13:02:22Z</dcterms:modified>
</cp:coreProperties>
</file>