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7"/>
    <p:restoredTop sz="94663"/>
  </p:normalViewPr>
  <p:slideViewPr>
    <p:cSldViewPr snapToGrid="0" snapToObjects="1">
      <p:cViewPr>
        <p:scale>
          <a:sx n="94" d="100"/>
          <a:sy n="94" d="100"/>
        </p:scale>
        <p:origin x="-116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1" name="Shape 4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154536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iegel links schwarz mit Text.jpeg" descr="Siegel links schwarz mit Text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6149" y="6044581"/>
            <a:ext cx="3218702" cy="616739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iteltext"/>
          <p:cNvSpPr txBox="1">
            <a:spLocks noGrp="1"/>
          </p:cNvSpPr>
          <p:nvPr>
            <p:ph type="title"/>
          </p:nvPr>
        </p:nvSpPr>
        <p:spPr>
          <a:xfrm>
            <a:off x="399509" y="1175741"/>
            <a:ext cx="8344981" cy="4735109"/>
          </a:xfrm>
          <a:prstGeom prst="rect">
            <a:avLst/>
          </a:prstGeom>
        </p:spPr>
        <p:txBody>
          <a:bodyPr lIns="0" tIns="0" rIns="0" bIns="0"/>
          <a:lstStyle>
            <a:lvl1pPr>
              <a:defRPr sz="50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r>
              <a:t>Titeltext</a:t>
            </a:r>
          </a:p>
        </p:txBody>
      </p:sp>
      <p:pic>
        <p:nvPicPr>
          <p:cNvPr id="20" name="ZLB-Logo_schmal.jpg" descr="ZLB-Logo_schmal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077308" y="5958949"/>
            <a:ext cx="1607652" cy="69021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42928" y="6309165"/>
            <a:ext cx="258624" cy="24830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5.jpeg" descr="image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14565" y="10377566"/>
            <a:ext cx="9144002" cy="571567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image1.jpeg" descr="image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46150" y="6044581"/>
            <a:ext cx="3218700" cy="6167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Linie"/>
          <p:cNvSpPr/>
          <p:nvPr/>
        </p:nvSpPr>
        <p:spPr>
          <a:xfrm>
            <a:off x="0" y="1056446"/>
            <a:ext cx="9144002" cy="1"/>
          </a:xfrm>
          <a:prstGeom prst="line">
            <a:avLst/>
          </a:prstGeom>
          <a:ln w="38100">
            <a:solidFill>
              <a:srgbClr val="91C352">
                <a:alpha val="70000"/>
              </a:srgbClr>
            </a:solidFill>
            <a:miter lim="400000"/>
          </a:ln>
        </p:spPr>
        <p:txBody>
          <a:bodyPr lIns="0" tIns="0" rIns="0" bIns="0"/>
          <a:lstStyle/>
          <a:p>
            <a:pPr defTabSz="321468">
              <a:defRPr sz="8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pic>
        <p:nvPicPr>
          <p:cNvPr id="31" name="image2.jpeg" descr="image2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77307" y="5958949"/>
            <a:ext cx="1607652" cy="690211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Titeltext"/>
          <p:cNvSpPr txBox="1">
            <a:spLocks noGrp="1"/>
          </p:cNvSpPr>
          <p:nvPr>
            <p:ph type="title"/>
          </p:nvPr>
        </p:nvSpPr>
        <p:spPr>
          <a:xfrm>
            <a:off x="401777" y="4359"/>
            <a:ext cx="8288496" cy="1034450"/>
          </a:xfrm>
          <a:prstGeom prst="rect">
            <a:avLst/>
          </a:prstGeom>
        </p:spPr>
        <p:txBody>
          <a:bodyPr lIns="35718" tIns="35718" rIns="35718" bIns="35718"/>
          <a:lstStyle>
            <a:lvl1pPr defTabSz="410765">
              <a:defRPr sz="50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r>
              <a:t>Titeltext</a:t>
            </a:r>
          </a:p>
        </p:txBody>
      </p:sp>
      <p:sp>
        <p:nvSpPr>
          <p:cNvPr id="33" name="Textebene 1…"/>
          <p:cNvSpPr txBox="1">
            <a:spLocks noGrp="1"/>
          </p:cNvSpPr>
          <p:nvPr>
            <p:ph type="body" idx="1"/>
          </p:nvPr>
        </p:nvSpPr>
        <p:spPr>
          <a:xfrm>
            <a:off x="401777" y="1178334"/>
            <a:ext cx="8288495" cy="4710653"/>
          </a:xfrm>
          <a:prstGeom prst="rect">
            <a:avLst/>
          </a:prstGeom>
        </p:spPr>
        <p:txBody>
          <a:bodyPr lIns="35718" tIns="35718" rIns="35718" bIns="35718" anchor="ctr"/>
          <a:lstStyle>
            <a:lvl1pPr marL="296332" indent="-296332" defTabSz="410765">
              <a:spcBef>
                <a:spcPts val="1900"/>
              </a:spcBef>
              <a:buSzPct val="75000"/>
              <a:buFontTx/>
              <a:defRPr sz="2400">
                <a:latin typeface="Optima"/>
                <a:ea typeface="Optima"/>
                <a:cs typeface="Optima"/>
                <a:sym typeface="Optima"/>
              </a:defRPr>
            </a:lvl1pPr>
            <a:lvl2pPr marL="740833" indent="-296333" defTabSz="410765">
              <a:spcBef>
                <a:spcPts val="1900"/>
              </a:spcBef>
              <a:buSzPct val="75000"/>
              <a:buFontTx/>
              <a:buChar char="•"/>
              <a:defRPr sz="2400">
                <a:latin typeface="Optima"/>
                <a:ea typeface="Optima"/>
                <a:cs typeface="Optima"/>
                <a:sym typeface="Optima"/>
              </a:defRPr>
            </a:lvl2pPr>
            <a:lvl3pPr marL="1185333" indent="-296333" defTabSz="410765">
              <a:spcBef>
                <a:spcPts val="1900"/>
              </a:spcBef>
              <a:buSzPct val="75000"/>
              <a:buFontTx/>
              <a:defRPr sz="2400">
                <a:latin typeface="Optima"/>
                <a:ea typeface="Optima"/>
                <a:cs typeface="Optima"/>
                <a:sym typeface="Optima"/>
              </a:defRPr>
            </a:lvl3pPr>
            <a:lvl4pPr marL="1629833" indent="-296333" defTabSz="410765">
              <a:spcBef>
                <a:spcPts val="1900"/>
              </a:spcBef>
              <a:buSzPct val="75000"/>
              <a:buFontTx/>
              <a:buChar char="•"/>
              <a:defRPr sz="2400">
                <a:latin typeface="Optima"/>
                <a:ea typeface="Optima"/>
                <a:cs typeface="Optima"/>
                <a:sym typeface="Optima"/>
              </a:defRPr>
            </a:lvl4pPr>
            <a:lvl5pPr marL="2074333" indent="-296333" defTabSz="410765">
              <a:spcBef>
                <a:spcPts val="1900"/>
              </a:spcBef>
              <a:buSzPct val="75000"/>
              <a:buFontTx/>
              <a:buChar char="•"/>
              <a:defRPr sz="2400">
                <a:latin typeface="Optima"/>
                <a:ea typeface="Optima"/>
                <a:cs typeface="Optima"/>
                <a:sym typeface="Optima"/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45196" y="6335944"/>
            <a:ext cx="253608" cy="245429"/>
          </a:xfrm>
          <a:prstGeom prst="rect">
            <a:avLst/>
          </a:prstGeom>
        </p:spPr>
        <p:txBody>
          <a:bodyPr lIns="35718" tIns="35718" rIns="35718" bIns="35718" anchor="t"/>
          <a:lstStyle>
            <a:lvl1pPr algn="ctr" defTabSz="410765">
              <a:defRPr>
                <a:solidFill>
                  <a:srgbClr val="000000"/>
                </a:solidFill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zlb@uni-halle.de" TargetMode="External"/><Relationship Id="rId2" Type="http://schemas.openxmlformats.org/officeDocument/2006/relationships/hyperlink" Target="http://www.zlb.uni-halle.de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acher Training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Teacher Training</a:t>
            </a:r>
          </a:p>
          <a:p>
            <a:pPr>
              <a:defRPr sz="3600"/>
            </a:pPr>
            <a:r>
              <a:t>at Martin-Luther-University</a:t>
            </a:r>
          </a:p>
          <a:p>
            <a:pPr>
              <a:defRPr sz="3600"/>
            </a:pPr>
            <a:r>
              <a:t>Halle-Wittenberg</a:t>
            </a:r>
          </a:p>
        </p:txBody>
      </p:sp>
      <p:pic>
        <p:nvPicPr>
          <p:cNvPr id="44" name="image3.jpeg" descr="image3.jpeg"/>
          <p:cNvPicPr>
            <a:picLocks noChangeAspect="1"/>
          </p:cNvPicPr>
          <p:nvPr/>
        </p:nvPicPr>
        <p:blipFill>
          <a:blip r:embed="rId2">
            <a:extLst/>
          </a:blip>
          <a:srcRect r="37583"/>
          <a:stretch>
            <a:fillRect/>
          </a:stretch>
        </p:blipFill>
        <p:spPr>
          <a:xfrm>
            <a:off x="-1460" y="0"/>
            <a:ext cx="9143529" cy="19540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Presantations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follow </a:t>
            </a:r>
            <a:r>
              <a:rPr lang="de-DE" dirty="0" err="1" smtClean="0"/>
              <a:t>rooms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b="1" dirty="0" smtClean="0"/>
              <a:t>202</a:t>
            </a:r>
            <a:r>
              <a:rPr lang="de-DE" dirty="0" smtClean="0"/>
              <a:t> </a:t>
            </a:r>
            <a:r>
              <a:rPr lang="de-DE" dirty="0"/>
              <a:t>- Susanne: "New </a:t>
            </a:r>
            <a:r>
              <a:rPr lang="de-DE" dirty="0" err="1"/>
              <a:t>approaches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teacher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: The </a:t>
            </a:r>
            <a:r>
              <a:rPr lang="de-DE" dirty="0" err="1"/>
              <a:t>programme</a:t>
            </a:r>
            <a:r>
              <a:rPr lang="de-DE" dirty="0"/>
              <a:t> ‘Qualitätsoffensive </a:t>
            </a:r>
            <a:r>
              <a:rPr lang="de-DE" dirty="0" smtClean="0"/>
              <a:t>				  Lehrerbildung</a:t>
            </a:r>
            <a:r>
              <a:rPr lang="de-DE" dirty="0"/>
              <a:t>’"</a:t>
            </a:r>
          </a:p>
          <a:p>
            <a:pPr marL="0" indent="0">
              <a:buNone/>
            </a:pPr>
            <a:r>
              <a:rPr lang="de-DE" b="1" dirty="0" smtClean="0"/>
              <a:t>	207 </a:t>
            </a:r>
            <a:r>
              <a:rPr lang="de-DE" dirty="0"/>
              <a:t>- Peter: International </a:t>
            </a:r>
            <a:r>
              <a:rPr lang="de-DE" dirty="0" err="1"/>
              <a:t>Cooperations</a:t>
            </a:r>
            <a:r>
              <a:rPr lang="de-DE" dirty="0"/>
              <a:t> / Field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abroad</a:t>
            </a:r>
            <a:r>
              <a:rPr lang="de-DE" dirty="0"/>
              <a:t> 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b="1" dirty="0" smtClean="0"/>
              <a:t>	208</a:t>
            </a:r>
            <a:r>
              <a:rPr lang="de-DE" dirty="0" smtClean="0"/>
              <a:t> </a:t>
            </a:r>
            <a:r>
              <a:rPr lang="de-DE" dirty="0"/>
              <a:t>- Anne: </a:t>
            </a:r>
            <a:r>
              <a:rPr lang="de-DE" dirty="0" err="1"/>
              <a:t>Intercultural</a:t>
            </a:r>
            <a:r>
              <a:rPr lang="de-DE" dirty="0"/>
              <a:t> Communication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future</a:t>
            </a:r>
            <a:r>
              <a:rPr lang="de-DE" dirty="0"/>
              <a:t> </a:t>
            </a:r>
            <a:r>
              <a:rPr lang="de-DE" dirty="0" err="1"/>
              <a:t>teachers</a:t>
            </a:r>
            <a:endParaRPr lang="de-DE" dirty="0"/>
          </a:p>
          <a:p>
            <a:pPr marL="0" indent="0">
              <a:buNone/>
            </a:pPr>
            <a:r>
              <a:rPr lang="de-DE" b="1" dirty="0" smtClean="0"/>
              <a:t>	213</a:t>
            </a:r>
            <a:r>
              <a:rPr lang="de-DE" dirty="0" smtClean="0"/>
              <a:t> </a:t>
            </a:r>
            <a:r>
              <a:rPr lang="de-DE" dirty="0"/>
              <a:t>- Katharina: Special </a:t>
            </a:r>
            <a:r>
              <a:rPr lang="de-DE" dirty="0" err="1"/>
              <a:t>projects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develope</a:t>
            </a:r>
            <a:r>
              <a:rPr lang="de-DE" dirty="0"/>
              <a:t> modern </a:t>
            </a:r>
            <a:r>
              <a:rPr lang="de-DE" dirty="0" err="1"/>
              <a:t>teaching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b="1" dirty="0" smtClean="0"/>
              <a:t>	215</a:t>
            </a:r>
            <a:r>
              <a:rPr lang="de-DE" dirty="0" smtClean="0"/>
              <a:t> </a:t>
            </a:r>
            <a:r>
              <a:rPr lang="de-DE" dirty="0"/>
              <a:t>- Max/Marek: </a:t>
            </a:r>
            <a:r>
              <a:rPr lang="de-DE" dirty="0" err="1"/>
              <a:t>Inclusion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multiprofessional</a:t>
            </a:r>
            <a:r>
              <a:rPr lang="de-DE" dirty="0"/>
              <a:t> </a:t>
            </a:r>
            <a:r>
              <a:rPr lang="de-DE" dirty="0" err="1"/>
              <a:t>teams</a:t>
            </a:r>
            <a:r>
              <a:rPr lang="de-DE" dirty="0"/>
              <a:t> in </a:t>
            </a:r>
            <a:r>
              <a:rPr lang="de-DE" dirty="0" err="1"/>
              <a:t>education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        </a:t>
            </a:r>
            <a:r>
              <a:rPr lang="de-DE" dirty="0" smtClean="0"/>
              <a:t>	- </a:t>
            </a:r>
            <a:r>
              <a:rPr lang="de-DE" dirty="0"/>
              <a:t>Alexander: Field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future</a:t>
            </a:r>
            <a:r>
              <a:rPr lang="de-DE" dirty="0"/>
              <a:t> </a:t>
            </a:r>
            <a:r>
              <a:rPr lang="de-DE" dirty="0" err="1"/>
              <a:t>teachers</a:t>
            </a:r>
            <a:r>
              <a:rPr lang="de-DE" dirty="0"/>
              <a:t> 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/>
            </a:r>
            <a:br>
              <a:rPr lang="de-DE" dirty="0"/>
            </a:b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706450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54855" y="-40931"/>
            <a:ext cx="5112467" cy="6939862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Titel 1"/>
          <p:cNvSpPr txBox="1">
            <a:spLocks noGrp="1"/>
          </p:cNvSpPr>
          <p:nvPr>
            <p:ph type="title" idx="4294967295"/>
          </p:nvPr>
        </p:nvSpPr>
        <p:spPr>
          <a:xfrm>
            <a:off x="543443" y="971067"/>
            <a:ext cx="2993254" cy="4735109"/>
          </a:xfrm>
          <a:prstGeom prst="rect">
            <a:avLst/>
          </a:prstGeom>
        </p:spPr>
        <p:txBody>
          <a:bodyPr lIns="0" tIns="0" rIns="0" bIns="0"/>
          <a:lstStyle/>
          <a:p>
            <a:pPr>
              <a:defRPr>
                <a:latin typeface="Optima"/>
                <a:ea typeface="Optima"/>
                <a:cs typeface="Optima"/>
                <a:sym typeface="Optima"/>
              </a:defRPr>
            </a:pPr>
            <a:r>
              <a:t>Education </a:t>
            </a:r>
            <a:br/>
            <a:r>
              <a:t>System in Germany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acher-Training Centre (ZLB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sz="4800" dirty="0"/>
              <a:t>Teacher-Training</a:t>
            </a:r>
            <a:r>
              <a:rPr dirty="0"/>
              <a:t> Centre (ZLB) </a:t>
            </a:r>
          </a:p>
        </p:txBody>
      </p:sp>
      <p:sp>
        <p:nvSpPr>
          <p:cNvPr id="50" name="The teacher-training centre is responsable for the coordination of all teacher training activities at MLU and serves as a central contact point for students of the teaching profession."/>
          <p:cNvSpPr txBox="1">
            <a:spLocks noGrp="1"/>
          </p:cNvSpPr>
          <p:nvPr>
            <p:ph type="body" sz="half" idx="1"/>
          </p:nvPr>
        </p:nvSpPr>
        <p:spPr>
          <a:xfrm>
            <a:off x="401777" y="1178334"/>
            <a:ext cx="5208249" cy="4710653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The teacher-training centre is responsable for the coordination of all teacher training activities at MLU and serves as a central contact point for students of the teaching profession.</a:t>
            </a:r>
          </a:p>
        </p:txBody>
      </p:sp>
      <p:sp>
        <p:nvSpPr>
          <p:cNvPr id="51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4"/>
            <a:ext cx="168872" cy="24542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pic>
        <p:nvPicPr>
          <p:cNvPr id="52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08367" y="1084355"/>
            <a:ext cx="3218700" cy="48280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tages of Teacher Train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Stages of Teacher Training</a:t>
            </a:r>
          </a:p>
        </p:txBody>
      </p:sp>
      <p:sp>
        <p:nvSpPr>
          <p:cNvPr id="5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4"/>
            <a:ext cx="168872" cy="24542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56" name="Text Box 9"/>
          <p:cNvSpPr txBox="1"/>
          <p:nvPr/>
        </p:nvSpPr>
        <p:spPr>
          <a:xfrm>
            <a:off x="673235" y="1464633"/>
            <a:ext cx="2152363" cy="3672999"/>
          </a:xfrm>
          <a:prstGeom prst="rect">
            <a:avLst/>
          </a:prstGeom>
          <a:solidFill>
            <a:srgbClr val="FFFDA9"/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t>1</a:t>
            </a:r>
            <a:r>
              <a:rPr baseline="30583"/>
              <a:t>st</a:t>
            </a:r>
            <a:r>
              <a:t> Stage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t>Studies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(Studium)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57" name="AutoShape 5"/>
          <p:cNvSpPr/>
          <p:nvPr/>
        </p:nvSpPr>
        <p:spPr>
          <a:xfrm rot="5400000">
            <a:off x="2938719" y="3205287"/>
            <a:ext cx="321470" cy="267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10800" y="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5400"/>
                </a:lnTo>
                <a:close/>
              </a:path>
            </a:pathLst>
          </a:custGeom>
          <a:solidFill>
            <a:schemeClr val="accent3">
              <a:satOff val="-6373"/>
              <a:lumOff val="-10823"/>
            </a:schemeClr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400">
                <a:latin typeface="Lucida Sans Unicode"/>
                <a:ea typeface="Lucida Sans Unicode"/>
                <a:cs typeface="Lucida Sans Unicode"/>
                <a:sym typeface="Lucida Sans Unicode"/>
              </a:defRPr>
            </a:pPr>
            <a:endParaRPr/>
          </a:p>
        </p:txBody>
      </p:sp>
      <p:sp>
        <p:nvSpPr>
          <p:cNvPr id="58" name="AutoShape 5"/>
          <p:cNvSpPr/>
          <p:nvPr/>
        </p:nvSpPr>
        <p:spPr>
          <a:xfrm rot="5400000">
            <a:off x="5783396" y="3205287"/>
            <a:ext cx="321470" cy="267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10800" y="0"/>
                </a:lnTo>
                <a:lnTo>
                  <a:pt x="21600" y="5400"/>
                </a:lnTo>
                <a:lnTo>
                  <a:pt x="16200" y="5400"/>
                </a:lnTo>
                <a:lnTo>
                  <a:pt x="16200" y="21600"/>
                </a:lnTo>
                <a:lnTo>
                  <a:pt x="5400" y="21600"/>
                </a:lnTo>
                <a:lnTo>
                  <a:pt x="5400" y="5400"/>
                </a:lnTo>
                <a:close/>
              </a:path>
            </a:pathLst>
          </a:custGeom>
          <a:solidFill>
            <a:schemeClr val="accent3">
              <a:satOff val="-6373"/>
              <a:lumOff val="-10823"/>
            </a:schemeClr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400">
                <a:latin typeface="Lucida Sans Unicode"/>
                <a:ea typeface="Lucida Sans Unicode"/>
                <a:cs typeface="Lucida Sans Unicode"/>
                <a:sym typeface="Lucida Sans Unicode"/>
              </a:defRPr>
            </a:pPr>
            <a:endParaRPr/>
          </a:p>
        </p:txBody>
      </p:sp>
      <p:sp>
        <p:nvSpPr>
          <p:cNvPr id="59" name="Text Box 10"/>
          <p:cNvSpPr txBox="1"/>
          <p:nvPr/>
        </p:nvSpPr>
        <p:spPr>
          <a:xfrm>
            <a:off x="3469843" y="1464633"/>
            <a:ext cx="2152364" cy="3965099"/>
          </a:xfrm>
          <a:prstGeom prst="rect">
            <a:avLst/>
          </a:prstGeom>
          <a:solidFill>
            <a:srgbClr val="FFA941"/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2</a:t>
            </a:r>
            <a:r>
              <a:rPr baseline="30583" dirty="0"/>
              <a:t>nd</a:t>
            </a:r>
            <a:r>
              <a:rPr dirty="0"/>
              <a:t> Stage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Traineeship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(Vorbereitungs-dienst)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60" name="Text Box 11"/>
          <p:cNvSpPr txBox="1"/>
          <p:nvPr/>
        </p:nvSpPr>
        <p:spPr>
          <a:xfrm>
            <a:off x="6266451" y="1464633"/>
            <a:ext cx="2152364" cy="4106069"/>
          </a:xfrm>
          <a:prstGeom prst="rect">
            <a:avLst/>
          </a:prstGeom>
          <a:solidFill>
            <a:srgbClr val="D5D341"/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t>3</a:t>
            </a:r>
            <a:r>
              <a:rPr baseline="30583"/>
              <a:t>rd</a:t>
            </a:r>
            <a:r>
              <a:t> Stage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t> Advanced Training &amp; Development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(Fort- und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Weiterbildung)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acher Training at ML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Teacher Training at MLU</a:t>
            </a:r>
          </a:p>
        </p:txBody>
      </p:sp>
      <p:sp>
        <p:nvSpPr>
          <p:cNvPr id="63" name="About 750 students every year, who enrol in one of the following courses:…"/>
          <p:cNvSpPr txBox="1">
            <a:spLocks noGrp="1"/>
          </p:cNvSpPr>
          <p:nvPr>
            <p:ph type="body" idx="1"/>
          </p:nvPr>
        </p:nvSpPr>
        <p:spPr>
          <a:xfrm>
            <a:off x="401777" y="1178334"/>
            <a:ext cx="5759905" cy="471065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About 750 students every year, who enrol in one of the following courses: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r>
              <a:t>teaching degree in primary schools </a:t>
            </a:r>
          </a:p>
          <a:p>
            <a:r>
              <a:t>teaching degree in secondary schools </a:t>
            </a:r>
          </a:p>
          <a:p>
            <a:r>
              <a:t>teaching degree in high schools</a:t>
            </a:r>
          </a:p>
          <a:p>
            <a:r>
              <a:t>teaching degree in special schools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4"/>
            <a:ext cx="168872" cy="24542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pic>
        <p:nvPicPr>
          <p:cNvPr id="65" name="Grafik 1" descr="Grafik 1"/>
          <p:cNvPicPr>
            <a:picLocks noChangeAspect="1"/>
          </p:cNvPicPr>
          <p:nvPr/>
        </p:nvPicPr>
        <p:blipFill>
          <a:blip r:embed="rId2">
            <a:extLst/>
          </a:blip>
          <a:srcRect l="23869" t="5461" r="13164" b="6848"/>
          <a:stretch>
            <a:fillRect/>
          </a:stretch>
        </p:blipFill>
        <p:spPr>
          <a:xfrm>
            <a:off x="6238864" y="1774655"/>
            <a:ext cx="3284669" cy="34484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rder of Study"/>
          <p:cNvSpPr txBox="1">
            <a:spLocks noGrp="1"/>
          </p:cNvSpPr>
          <p:nvPr>
            <p:ph type="title"/>
          </p:nvPr>
        </p:nvSpPr>
        <p:spPr>
          <a:xfrm>
            <a:off x="401777" y="4359"/>
            <a:ext cx="8288496" cy="1034450"/>
          </a:xfrm>
          <a:prstGeom prst="rect">
            <a:avLst/>
          </a:prstGeom>
        </p:spPr>
        <p:txBody>
          <a:bodyPr/>
          <a:lstStyle/>
          <a:p>
            <a:r>
              <a:t>Order of Study</a:t>
            </a:r>
          </a:p>
        </p:txBody>
      </p: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3"/>
            <a:ext cx="168872" cy="24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69" name="Text Box 5"/>
          <p:cNvSpPr txBox="1"/>
          <p:nvPr/>
        </p:nvSpPr>
        <p:spPr>
          <a:xfrm>
            <a:off x="650423" y="1410001"/>
            <a:ext cx="2142919" cy="2988469"/>
          </a:xfrm>
          <a:prstGeom prst="rect">
            <a:avLst/>
          </a:prstGeom>
          <a:solidFill>
            <a:schemeClr val="accent5">
              <a:lumOff val="23235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t>Core Studies for teachers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(Educational Sciences, Key Skills,Teaching Practice Placements)</a:t>
            </a:r>
          </a:p>
        </p:txBody>
      </p:sp>
      <p:sp>
        <p:nvSpPr>
          <p:cNvPr id="70" name="Text Box 6"/>
          <p:cNvSpPr txBox="1"/>
          <p:nvPr/>
        </p:nvSpPr>
        <p:spPr>
          <a:xfrm>
            <a:off x="3474565" y="1410001"/>
            <a:ext cx="2142920" cy="2988469"/>
          </a:xfrm>
          <a:prstGeom prst="rect">
            <a:avLst/>
          </a:prstGeom>
          <a:solidFill>
            <a:schemeClr val="accent3">
              <a:lumOff val="22941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Subject 1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Scientific Discipline 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+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Methodology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1" name="Text Box 7"/>
          <p:cNvSpPr txBox="1"/>
          <p:nvPr/>
        </p:nvSpPr>
        <p:spPr>
          <a:xfrm>
            <a:off x="6298708" y="1410001"/>
            <a:ext cx="2142919" cy="2988469"/>
          </a:xfrm>
          <a:prstGeom prst="rect">
            <a:avLst/>
          </a:prstGeom>
          <a:solidFill>
            <a:srgbClr val="FFFFCC"/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Subject 2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Scientific Discipline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+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Methodology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2" name="Text Box 8"/>
          <p:cNvSpPr txBox="1"/>
          <p:nvPr/>
        </p:nvSpPr>
        <p:spPr>
          <a:xfrm>
            <a:off x="637591" y="4898072"/>
            <a:ext cx="7816868" cy="651669"/>
          </a:xfrm>
          <a:prstGeom prst="rect">
            <a:avLst/>
          </a:prstGeom>
          <a:solidFill>
            <a:schemeClr val="accent2">
              <a:lumOff val="23627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State Examination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Scientific Paper + Final Examinations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Example: teaching degree in high schools"/>
          <p:cNvSpPr txBox="1">
            <a:spLocks noGrp="1"/>
          </p:cNvSpPr>
          <p:nvPr>
            <p:ph type="title"/>
          </p:nvPr>
        </p:nvSpPr>
        <p:spPr>
          <a:xfrm>
            <a:off x="401777" y="4359"/>
            <a:ext cx="8288496" cy="1034450"/>
          </a:xfrm>
          <a:prstGeom prst="rect">
            <a:avLst/>
          </a:prstGeom>
        </p:spPr>
        <p:txBody>
          <a:bodyPr/>
          <a:lstStyle>
            <a:lvl1pPr defTabSz="295751">
              <a:defRPr sz="3600"/>
            </a:lvl1pPr>
          </a:lstStyle>
          <a:p>
            <a:r>
              <a:t>Example: teaching degree in high schools</a:t>
            </a:r>
          </a:p>
        </p:txBody>
      </p:sp>
      <p:sp>
        <p:nvSpPr>
          <p:cNvPr id="7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3"/>
            <a:ext cx="168872" cy="24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76" name="Text Box 5"/>
          <p:cNvSpPr txBox="1"/>
          <p:nvPr/>
        </p:nvSpPr>
        <p:spPr>
          <a:xfrm>
            <a:off x="650423" y="1410001"/>
            <a:ext cx="2142919" cy="2988469"/>
          </a:xfrm>
          <a:prstGeom prst="rect">
            <a:avLst/>
          </a:prstGeom>
          <a:solidFill>
            <a:schemeClr val="accent5">
              <a:lumOff val="23235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t>Core Studies for teachers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60 ECTS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</p:txBody>
      </p:sp>
      <p:sp>
        <p:nvSpPr>
          <p:cNvPr id="77" name="Text Box 6"/>
          <p:cNvSpPr txBox="1"/>
          <p:nvPr/>
        </p:nvSpPr>
        <p:spPr>
          <a:xfrm>
            <a:off x="3474565" y="1410001"/>
            <a:ext cx="2142920" cy="2988469"/>
          </a:xfrm>
          <a:prstGeom prst="rect">
            <a:avLst/>
          </a:prstGeom>
          <a:solidFill>
            <a:schemeClr val="accent3">
              <a:lumOff val="22941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Subject 1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95 ECTS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8" name="Text Box 7"/>
          <p:cNvSpPr txBox="1"/>
          <p:nvPr/>
        </p:nvSpPr>
        <p:spPr>
          <a:xfrm>
            <a:off x="6298708" y="1410001"/>
            <a:ext cx="2142919" cy="2988469"/>
          </a:xfrm>
          <a:prstGeom prst="rect">
            <a:avLst/>
          </a:prstGeom>
          <a:solidFill>
            <a:srgbClr val="FFFFCC"/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t>Teaching Subject 2</a:t>
            </a: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t>90 ECTS</a:t>
            </a: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/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endParaRPr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9" name="Text Box 8"/>
          <p:cNvSpPr txBox="1"/>
          <p:nvPr/>
        </p:nvSpPr>
        <p:spPr>
          <a:xfrm>
            <a:off x="637591" y="4898072"/>
            <a:ext cx="7816868" cy="680471"/>
          </a:xfrm>
          <a:prstGeom prst="rect">
            <a:avLst/>
          </a:prstGeom>
          <a:solidFill>
            <a:schemeClr val="accent2">
              <a:lumOff val="23627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ctr">
              <a:defRPr sz="2000" b="1">
                <a:latin typeface="Optima"/>
                <a:ea typeface="Optima"/>
                <a:cs typeface="Optima"/>
                <a:sym typeface="Optima"/>
              </a:defRPr>
            </a:pPr>
            <a:r>
              <a:rPr dirty="0">
                <a:latin typeface="Optima" charset="0"/>
                <a:ea typeface="Optima" charset="0"/>
                <a:cs typeface="Optima" charset="0"/>
              </a:rPr>
              <a:t>State Examination</a:t>
            </a:r>
            <a:endParaRPr dirty="0">
              <a:latin typeface="Optima" charset="0"/>
              <a:ea typeface="Optima" charset="0"/>
              <a:cs typeface="Optima" charset="0"/>
              <a:sym typeface="Palatino Linotype"/>
            </a:endParaRPr>
          </a:p>
          <a:p>
            <a:pPr algn="ctr"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>
                <a:latin typeface="Optima" charset="0"/>
                <a:ea typeface="Optima" charset="0"/>
                <a:cs typeface="Optima" charset="0"/>
                <a:sym typeface="Palatino Linotype"/>
              </a:rPr>
              <a:t>25 ETCS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ield Experiences for Future Teacher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332720">
              <a:defRPr sz="4050"/>
            </a:lvl1pPr>
          </a:lstStyle>
          <a:p>
            <a:r>
              <a:rPr dirty="0"/>
              <a:t>Field Experiences for Future Teachers</a:t>
            </a:r>
          </a:p>
        </p:txBody>
      </p:sp>
      <p:sp>
        <p:nvSpPr>
          <p:cNvPr id="8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4"/>
            <a:ext cx="168872" cy="24542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pic>
        <p:nvPicPr>
          <p:cNvPr id="83" name="Picture 15" descr="Picture 15"/>
          <p:cNvPicPr>
            <a:picLocks noChangeAspect="1"/>
          </p:cNvPicPr>
          <p:nvPr/>
        </p:nvPicPr>
        <p:blipFill>
          <a:blip r:embed="rId2">
            <a:extLst/>
          </a:blip>
          <a:srcRect t="11374" b="3317"/>
          <a:stretch>
            <a:fillRect/>
          </a:stretch>
        </p:blipFill>
        <p:spPr>
          <a:xfrm>
            <a:off x="6333296" y="2614531"/>
            <a:ext cx="2822132" cy="1805431"/>
          </a:xfrm>
          <a:prstGeom prst="rect">
            <a:avLst/>
          </a:prstGeom>
          <a:ln w="12700">
            <a:miter lim="400000"/>
          </a:ln>
        </p:spPr>
      </p:pic>
      <p:sp>
        <p:nvSpPr>
          <p:cNvPr id="84" name="Text Box 8"/>
          <p:cNvSpPr txBox="1"/>
          <p:nvPr/>
        </p:nvSpPr>
        <p:spPr>
          <a:xfrm>
            <a:off x="544511" y="1214996"/>
            <a:ext cx="5485152" cy="727869"/>
          </a:xfrm>
          <a:prstGeom prst="rect">
            <a:avLst/>
          </a:prstGeom>
          <a:solidFill>
            <a:schemeClr val="accent3">
              <a:lumOff val="22941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Orientational School Placement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(Orientierungspraktikum)</a:t>
            </a:r>
          </a:p>
        </p:txBody>
      </p:sp>
      <p:sp>
        <p:nvSpPr>
          <p:cNvPr id="85" name="Text Box 12"/>
          <p:cNvSpPr txBox="1"/>
          <p:nvPr/>
        </p:nvSpPr>
        <p:spPr>
          <a:xfrm>
            <a:off x="544510" y="2156546"/>
            <a:ext cx="5485154" cy="727870"/>
          </a:xfrm>
          <a:prstGeom prst="rect">
            <a:avLst/>
          </a:prstGeom>
          <a:solidFill>
            <a:schemeClr val="accent2">
              <a:lumOff val="23627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Non-School Pedagogical Placement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(Außerunterrichtliches Pädagogisches Praktikum)</a:t>
            </a:r>
          </a:p>
        </p:txBody>
      </p:sp>
      <p:sp>
        <p:nvSpPr>
          <p:cNvPr id="86" name="Text Box 9"/>
          <p:cNvSpPr txBox="1"/>
          <p:nvPr/>
        </p:nvSpPr>
        <p:spPr>
          <a:xfrm>
            <a:off x="544510" y="3098097"/>
            <a:ext cx="5485154" cy="727869"/>
          </a:xfrm>
          <a:prstGeom prst="rect">
            <a:avLst/>
          </a:prstGeom>
          <a:solidFill>
            <a:schemeClr val="accent5">
              <a:lumOff val="23235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Initial Teaching Experience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(Schulpraktische Übungen)</a:t>
            </a:r>
          </a:p>
        </p:txBody>
      </p:sp>
      <p:sp>
        <p:nvSpPr>
          <p:cNvPr id="87" name="Text Box 10"/>
          <p:cNvSpPr txBox="1"/>
          <p:nvPr/>
        </p:nvSpPr>
        <p:spPr>
          <a:xfrm>
            <a:off x="544510" y="4039647"/>
            <a:ext cx="5485154" cy="727870"/>
          </a:xfrm>
          <a:prstGeom prst="rect">
            <a:avLst/>
          </a:prstGeom>
          <a:solidFill>
            <a:schemeClr val="accent6">
              <a:lumOff val="18921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Practice Placement at School I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(Schulpraktikum I)</a:t>
            </a:r>
          </a:p>
        </p:txBody>
      </p:sp>
      <p:sp>
        <p:nvSpPr>
          <p:cNvPr id="88" name="Text Box 10"/>
          <p:cNvSpPr txBox="1"/>
          <p:nvPr/>
        </p:nvSpPr>
        <p:spPr>
          <a:xfrm>
            <a:off x="544511" y="4981197"/>
            <a:ext cx="5485152" cy="727870"/>
          </a:xfrm>
          <a:prstGeom prst="rect">
            <a:avLst/>
          </a:prstGeom>
          <a:solidFill>
            <a:schemeClr val="accent6">
              <a:lumOff val="9460"/>
            </a:schemeClr>
          </a:solidFill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>
              <a:defRPr sz="24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Teaching Practice Placement at School II</a:t>
            </a:r>
            <a:endParaRPr dirty="0"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>
              <a:defRPr sz="2000">
                <a:latin typeface="Optima"/>
                <a:ea typeface="Optima"/>
                <a:cs typeface="Optima"/>
                <a:sym typeface="Optima"/>
              </a:defRPr>
            </a:pPr>
            <a:r>
              <a:rPr dirty="0"/>
              <a:t>(Schulpraktikum II)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ontac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Contact</a:t>
            </a:r>
          </a:p>
        </p:txBody>
      </p:sp>
      <p:sp>
        <p:nvSpPr>
          <p:cNvPr id="91" name="Martin-Luther-Universität Halle-Wittenberg Zentrum für Lehrerbildu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rPr dirty="0"/>
              <a:t>Martin-Luther-Universität Halle-Wittenberg</a:t>
            </a:r>
            <a:br>
              <a:rPr dirty="0"/>
            </a:br>
            <a:r>
              <a:rPr dirty="0"/>
              <a:t>Zentrum für </a:t>
            </a:r>
            <a:r>
              <a:rPr dirty="0" smtClean="0"/>
              <a:t>Lehrerbildung</a:t>
            </a:r>
          </a:p>
          <a:p>
            <a:pPr marL="0" indent="-215901">
              <a:buSzTx/>
              <a:buNone/>
            </a:pPr>
            <a:r>
              <a:rPr dirty="0" smtClean="0"/>
              <a:t>Dachritzstraße 12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dirty="0" smtClean="0"/>
              <a:t>06108 Halle</a:t>
            </a:r>
            <a:br>
              <a:rPr dirty="0" smtClean="0"/>
            </a:br>
            <a:r>
              <a:rPr dirty="0" smtClean="0"/>
              <a:t>Germany</a:t>
            </a:r>
          </a:p>
          <a:p>
            <a:pPr marL="0" indent="-215901">
              <a:buSzTx/>
              <a:buNone/>
            </a:pPr>
            <a:r>
              <a:rPr u="sng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</a:t>
            </a:r>
            <a:r>
              <a:rPr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://www.zlb.uni-halle.de</a:t>
            </a:r>
          </a:p>
          <a:p>
            <a:pPr marL="0" indent="-215901">
              <a:buSzTx/>
              <a:buNone/>
            </a:pPr>
            <a:r>
              <a:rPr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zlb@uni-halle.de</a:t>
            </a:r>
          </a:p>
        </p:txBody>
      </p:sp>
      <p:sp>
        <p:nvSpPr>
          <p:cNvPr id="9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4487564" y="6335944"/>
            <a:ext cx="168872" cy="24542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234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Larissa</vt:lpstr>
      <vt:lpstr>Teacher Training at Martin-Luther-University Halle-Wittenberg</vt:lpstr>
      <vt:lpstr>Education  System in Germany</vt:lpstr>
      <vt:lpstr>Teacher-Training Centre (ZLB) </vt:lpstr>
      <vt:lpstr>Stages of Teacher Training</vt:lpstr>
      <vt:lpstr>Teacher Training at MLU</vt:lpstr>
      <vt:lpstr>Order of Study</vt:lpstr>
      <vt:lpstr>Example: teaching degree in high schools</vt:lpstr>
      <vt:lpstr>Field Experiences for Future Teachers</vt:lpstr>
      <vt:lpstr>Contact</vt:lpstr>
      <vt:lpstr>Presantations in the follow rooms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Training at Martin-Luther-University Halle-Wittenberg</dc:title>
  <dc:creator>Heider</dc:creator>
  <cp:lastModifiedBy>Sherine</cp:lastModifiedBy>
  <cp:revision>2</cp:revision>
  <dcterms:modified xsi:type="dcterms:W3CDTF">2018-07-16T13:04:21Z</dcterms:modified>
</cp:coreProperties>
</file>