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90" r:id="rId3"/>
    <p:sldId id="285" r:id="rId4"/>
    <p:sldId id="258" r:id="rId5"/>
    <p:sldId id="259" r:id="rId6"/>
    <p:sldId id="260" r:id="rId7"/>
    <p:sldId id="276" r:id="rId8"/>
    <p:sldId id="283" r:id="rId9"/>
    <p:sldId id="286" r:id="rId10"/>
    <p:sldId id="257" r:id="rId11"/>
    <p:sldId id="287" r:id="rId12"/>
    <p:sldId id="277" r:id="rId13"/>
    <p:sldId id="279" r:id="rId14"/>
    <p:sldId id="261" r:id="rId15"/>
    <p:sldId id="280" r:id="rId16"/>
    <p:sldId id="281" r:id="rId17"/>
    <p:sldId id="265" r:id="rId18"/>
    <p:sldId id="267" r:id="rId19"/>
    <p:sldId id="269" r:id="rId20"/>
    <p:sldId id="282" r:id="rId21"/>
    <p:sldId id="295" r:id="rId22"/>
    <p:sldId id="292" r:id="rId23"/>
    <p:sldId id="293" r:id="rId24"/>
    <p:sldId id="289" r:id="rId25"/>
    <p:sldId id="294" r:id="rId26"/>
    <p:sldId id="284" r:id="rId27"/>
    <p:sldId id="272" r:id="rId28"/>
    <p:sldId id="278" r:id="rId2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1"/>
    <p:restoredTop sz="94635"/>
  </p:normalViewPr>
  <p:slideViewPr>
    <p:cSldViewPr snapToGrid="0" snapToObjects="1">
      <p:cViewPr>
        <p:scale>
          <a:sx n="94" d="100"/>
          <a:sy n="94" d="100"/>
        </p:scale>
        <p:origin x="-1260"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9479553903299"/>
          <c:y val="2.04460966542751E-2"/>
          <c:w val="0.65985130111524104"/>
          <c:h val="0.86059479553903295"/>
        </c:manualLayout>
      </c:layout>
      <c:barChart>
        <c:barDir val="bar"/>
        <c:grouping val="clustered"/>
        <c:varyColors val="0"/>
        <c:ser>
          <c:idx val="0"/>
          <c:order val="0"/>
          <c:tx>
            <c:strRef>
              <c:f>Tabelle1!$B$1</c:f>
              <c:strCache>
                <c:ptCount val="1"/>
                <c:pt idx="0">
                  <c:v>Jungen 1988</c:v>
                </c:pt>
              </c:strCache>
            </c:strRef>
          </c:tx>
          <c:spPr>
            <a:solidFill>
              <a:srgbClr val="0070C0"/>
            </a:solidFill>
            <a:ln w="20115">
              <a:noFill/>
            </a:ln>
          </c:spPr>
          <c:invertIfNegative val="0"/>
          <c:cat>
            <c:strRef>
              <c:f>Tabelle1!$A$2:$A$8</c:f>
              <c:strCache>
                <c:ptCount val="7"/>
                <c:pt idx="0">
                  <c:v>Deutsch</c:v>
                </c:pt>
                <c:pt idx="1">
                  <c:v>Englisch</c:v>
                </c:pt>
                <c:pt idx="2">
                  <c:v>Mathematik</c:v>
                </c:pt>
                <c:pt idx="3">
                  <c:v>Sport</c:v>
                </c:pt>
                <c:pt idx="4">
                  <c:v>Physik</c:v>
                </c:pt>
                <c:pt idx="5">
                  <c:v>Chemie</c:v>
                </c:pt>
                <c:pt idx="6">
                  <c:v>Biologie</c:v>
                </c:pt>
              </c:strCache>
            </c:strRef>
          </c:cat>
          <c:val>
            <c:numRef>
              <c:f>Tabelle1!$B$2:$B$8</c:f>
              <c:numCache>
                <c:formatCode>General</c:formatCode>
                <c:ptCount val="7"/>
                <c:pt idx="0">
                  <c:v>3.09</c:v>
                </c:pt>
                <c:pt idx="1">
                  <c:v>3.43</c:v>
                </c:pt>
                <c:pt idx="2">
                  <c:v>3.77</c:v>
                </c:pt>
                <c:pt idx="3">
                  <c:v>4.1499999999999986</c:v>
                </c:pt>
                <c:pt idx="4">
                  <c:v>3.61</c:v>
                </c:pt>
                <c:pt idx="5">
                  <c:v>3.43</c:v>
                </c:pt>
                <c:pt idx="6">
                  <c:v>3.58</c:v>
                </c:pt>
              </c:numCache>
            </c:numRef>
          </c:val>
        </c:ser>
        <c:ser>
          <c:idx val="1"/>
          <c:order val="1"/>
          <c:tx>
            <c:strRef>
              <c:f>Tabelle1!$C$1</c:f>
              <c:strCache>
                <c:ptCount val="1"/>
                <c:pt idx="0">
                  <c:v>Jungen 2007</c:v>
                </c:pt>
              </c:strCache>
            </c:strRef>
          </c:tx>
          <c:spPr>
            <a:solidFill>
              <a:srgbClr val="00B0F0"/>
            </a:solidFill>
            <a:ln w="20115">
              <a:noFill/>
            </a:ln>
          </c:spPr>
          <c:invertIfNegative val="0"/>
          <c:cat>
            <c:strRef>
              <c:f>Tabelle1!$A$2:$A$8</c:f>
              <c:strCache>
                <c:ptCount val="7"/>
                <c:pt idx="0">
                  <c:v>Deutsch</c:v>
                </c:pt>
                <c:pt idx="1">
                  <c:v>Englisch</c:v>
                </c:pt>
                <c:pt idx="2">
                  <c:v>Mathematik</c:v>
                </c:pt>
                <c:pt idx="3">
                  <c:v>Sport</c:v>
                </c:pt>
                <c:pt idx="4">
                  <c:v>Physik</c:v>
                </c:pt>
                <c:pt idx="5">
                  <c:v>Chemie</c:v>
                </c:pt>
                <c:pt idx="6">
                  <c:v>Biologie</c:v>
                </c:pt>
              </c:strCache>
            </c:strRef>
          </c:cat>
          <c:val>
            <c:numRef>
              <c:f>Tabelle1!$C$2:$C$8</c:f>
              <c:numCache>
                <c:formatCode>General</c:formatCode>
                <c:ptCount val="7"/>
                <c:pt idx="0">
                  <c:v>3.08</c:v>
                </c:pt>
                <c:pt idx="1">
                  <c:v>3.46</c:v>
                </c:pt>
                <c:pt idx="2">
                  <c:v>3.72</c:v>
                </c:pt>
                <c:pt idx="3">
                  <c:v>4.38</c:v>
                </c:pt>
                <c:pt idx="4">
                  <c:v>3.51</c:v>
                </c:pt>
                <c:pt idx="5">
                  <c:v>3.51</c:v>
                </c:pt>
                <c:pt idx="6">
                  <c:v>3.34</c:v>
                </c:pt>
              </c:numCache>
            </c:numRef>
          </c:val>
        </c:ser>
        <c:ser>
          <c:idx val="2"/>
          <c:order val="2"/>
          <c:tx>
            <c:strRef>
              <c:f>Tabelle1!$D$1</c:f>
              <c:strCache>
                <c:ptCount val="1"/>
                <c:pt idx="0">
                  <c:v>Mädchen 1988</c:v>
                </c:pt>
              </c:strCache>
            </c:strRef>
          </c:tx>
          <c:spPr>
            <a:solidFill>
              <a:srgbClr val="DD0806"/>
            </a:solidFill>
            <a:ln w="20115">
              <a:noFill/>
            </a:ln>
          </c:spPr>
          <c:invertIfNegative val="0"/>
          <c:cat>
            <c:strRef>
              <c:f>Tabelle1!$A$2:$A$8</c:f>
              <c:strCache>
                <c:ptCount val="7"/>
                <c:pt idx="0">
                  <c:v>Deutsch</c:v>
                </c:pt>
                <c:pt idx="1">
                  <c:v>Englisch</c:v>
                </c:pt>
                <c:pt idx="2">
                  <c:v>Mathematik</c:v>
                </c:pt>
                <c:pt idx="3">
                  <c:v>Sport</c:v>
                </c:pt>
                <c:pt idx="4">
                  <c:v>Physik</c:v>
                </c:pt>
                <c:pt idx="5">
                  <c:v>Chemie</c:v>
                </c:pt>
                <c:pt idx="6">
                  <c:v>Biologie</c:v>
                </c:pt>
              </c:strCache>
            </c:strRef>
          </c:cat>
          <c:val>
            <c:numRef>
              <c:f>Tabelle1!$D$2:$D$8</c:f>
              <c:numCache>
                <c:formatCode>General</c:formatCode>
                <c:ptCount val="7"/>
                <c:pt idx="0">
                  <c:v>3.44</c:v>
                </c:pt>
                <c:pt idx="1">
                  <c:v>3.69</c:v>
                </c:pt>
                <c:pt idx="2">
                  <c:v>3.46</c:v>
                </c:pt>
                <c:pt idx="3">
                  <c:v>3.88</c:v>
                </c:pt>
                <c:pt idx="4">
                  <c:v>2.87</c:v>
                </c:pt>
                <c:pt idx="5">
                  <c:v>3.06</c:v>
                </c:pt>
                <c:pt idx="6">
                  <c:v>3.84</c:v>
                </c:pt>
              </c:numCache>
            </c:numRef>
          </c:val>
        </c:ser>
        <c:ser>
          <c:idx val="3"/>
          <c:order val="3"/>
          <c:tx>
            <c:strRef>
              <c:f>Tabelle1!$E$1</c:f>
              <c:strCache>
                <c:ptCount val="1"/>
                <c:pt idx="0">
                  <c:v>Mädchen 2007</c:v>
                </c:pt>
              </c:strCache>
            </c:strRef>
          </c:tx>
          <c:spPr>
            <a:solidFill>
              <a:srgbClr val="FFCCCC"/>
            </a:solidFill>
            <a:ln w="20115">
              <a:noFill/>
            </a:ln>
          </c:spPr>
          <c:invertIfNegative val="0"/>
          <c:cat>
            <c:strRef>
              <c:f>Tabelle1!$A$2:$A$8</c:f>
              <c:strCache>
                <c:ptCount val="7"/>
                <c:pt idx="0">
                  <c:v>Deutsch</c:v>
                </c:pt>
                <c:pt idx="1">
                  <c:v>Englisch</c:v>
                </c:pt>
                <c:pt idx="2">
                  <c:v>Mathematik</c:v>
                </c:pt>
                <c:pt idx="3">
                  <c:v>Sport</c:v>
                </c:pt>
                <c:pt idx="4">
                  <c:v>Physik</c:v>
                </c:pt>
                <c:pt idx="5">
                  <c:v>Chemie</c:v>
                </c:pt>
                <c:pt idx="6">
                  <c:v>Biologie</c:v>
                </c:pt>
              </c:strCache>
            </c:strRef>
          </c:cat>
          <c:val>
            <c:numRef>
              <c:f>Tabelle1!$E$2:$E$8</c:f>
              <c:numCache>
                <c:formatCode>General</c:formatCode>
                <c:ptCount val="7"/>
                <c:pt idx="0">
                  <c:v>3.6</c:v>
                </c:pt>
                <c:pt idx="1">
                  <c:v>3.94</c:v>
                </c:pt>
                <c:pt idx="2">
                  <c:v>3.3</c:v>
                </c:pt>
                <c:pt idx="3">
                  <c:v>4.13</c:v>
                </c:pt>
                <c:pt idx="4">
                  <c:v>2.84</c:v>
                </c:pt>
                <c:pt idx="5">
                  <c:v>3.28</c:v>
                </c:pt>
                <c:pt idx="6">
                  <c:v>3.52</c:v>
                </c:pt>
              </c:numCache>
            </c:numRef>
          </c:val>
        </c:ser>
        <c:dLbls>
          <c:showLegendKey val="0"/>
          <c:showVal val="0"/>
          <c:showCatName val="0"/>
          <c:showSerName val="0"/>
          <c:showPercent val="0"/>
          <c:showBubbleSize val="0"/>
        </c:dLbls>
        <c:gapWidth val="150"/>
        <c:axId val="22921216"/>
        <c:axId val="22922752"/>
      </c:barChart>
      <c:catAx>
        <c:axId val="22921216"/>
        <c:scaling>
          <c:orientation val="minMax"/>
        </c:scaling>
        <c:delete val="0"/>
        <c:axPos val="l"/>
        <c:numFmt formatCode="General" sourceLinked="1"/>
        <c:majorTickMark val="out"/>
        <c:minorTickMark val="none"/>
        <c:tickLblPos val="nextTo"/>
        <c:spPr>
          <a:ln w="2514">
            <a:solidFill>
              <a:srgbClr val="808080"/>
            </a:solidFill>
            <a:prstDash val="solid"/>
          </a:ln>
        </c:spPr>
        <c:txPr>
          <a:bodyPr/>
          <a:lstStyle/>
          <a:p>
            <a:pPr>
              <a:defRPr lang="en-US"/>
            </a:pPr>
            <a:endParaRPr lang="en-US"/>
          </a:p>
        </c:txPr>
        <c:crossAx val="22922752"/>
        <c:crosses val="autoZero"/>
        <c:auto val="1"/>
        <c:lblAlgn val="ctr"/>
        <c:lblOffset val="100"/>
        <c:noMultiLvlLbl val="0"/>
      </c:catAx>
      <c:valAx>
        <c:axId val="22922752"/>
        <c:scaling>
          <c:orientation val="minMax"/>
        </c:scaling>
        <c:delete val="0"/>
        <c:axPos val="b"/>
        <c:majorGridlines>
          <c:spPr>
            <a:ln w="2514">
              <a:solidFill>
                <a:srgbClr val="808080"/>
              </a:solidFill>
              <a:prstDash val="solid"/>
            </a:ln>
          </c:spPr>
        </c:majorGridlines>
        <c:numFmt formatCode="General" sourceLinked="1"/>
        <c:majorTickMark val="out"/>
        <c:minorTickMark val="none"/>
        <c:tickLblPos val="nextTo"/>
        <c:spPr>
          <a:ln w="2514">
            <a:solidFill>
              <a:srgbClr val="808080"/>
            </a:solidFill>
            <a:prstDash val="solid"/>
          </a:ln>
        </c:spPr>
        <c:txPr>
          <a:bodyPr/>
          <a:lstStyle/>
          <a:p>
            <a:pPr>
              <a:defRPr lang="en-US"/>
            </a:pPr>
            <a:endParaRPr lang="en-US"/>
          </a:p>
        </c:txPr>
        <c:crossAx val="22921216"/>
        <c:crosses val="autoZero"/>
        <c:crossBetween val="between"/>
      </c:valAx>
      <c:spPr>
        <a:solidFill>
          <a:srgbClr val="FFFFFF"/>
        </a:solidFill>
        <a:ln w="20115">
          <a:noFill/>
        </a:ln>
      </c:spPr>
    </c:plotArea>
    <c:legend>
      <c:legendPos val="r"/>
      <c:layout>
        <c:manualLayout>
          <c:xMode val="edge"/>
          <c:yMode val="edge"/>
          <c:x val="0.792635966214573"/>
          <c:y val="9.9030858184214102E-2"/>
          <c:w val="0.207364033785427"/>
          <c:h val="0.64963235448455903"/>
        </c:manualLayout>
      </c:layout>
      <c:overlay val="0"/>
      <c:spPr>
        <a:noFill/>
        <a:ln w="20115">
          <a:noFill/>
        </a:ln>
      </c:spPr>
      <c:txPr>
        <a:bodyPr/>
        <a:lstStyle/>
        <a:p>
          <a:pPr>
            <a:defRPr lang="en-US" sz="2000"/>
          </a:pPr>
          <a:endParaRPr lang="en-US"/>
        </a:p>
      </c:txPr>
    </c:legend>
    <c:plotVisOnly val="1"/>
    <c:dispBlanksAs val="gap"/>
    <c:showDLblsOverMax val="0"/>
  </c:chart>
  <c:spPr>
    <a:solidFill>
      <a:srgbClr val="FFFFFF"/>
    </a:solidFill>
    <a:ln w="2514">
      <a:solidFill>
        <a:srgbClr val="808080"/>
      </a:solidFill>
      <a:prstDash val="solid"/>
    </a:ln>
  </c:spPr>
  <c:txPr>
    <a:bodyPr/>
    <a:lstStyle/>
    <a:p>
      <a:pPr>
        <a:defRPr sz="1426">
          <a:solidFill>
            <a:sysClr val="windowText" lastClr="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009661835749"/>
          <c:y val="2.1317829457364299E-2"/>
          <c:w val="0.69275362318840605"/>
          <c:h val="0.85658914728682201"/>
        </c:manualLayout>
      </c:layout>
      <c:barChart>
        <c:barDir val="bar"/>
        <c:grouping val="clustered"/>
        <c:varyColors val="0"/>
        <c:ser>
          <c:idx val="0"/>
          <c:order val="0"/>
          <c:tx>
            <c:strRef>
              <c:f>Tabelle1!$B$1</c:f>
              <c:strCache>
                <c:ptCount val="1"/>
                <c:pt idx="0">
                  <c:v>Jungen 2007</c:v>
                </c:pt>
              </c:strCache>
            </c:strRef>
          </c:tx>
          <c:spPr>
            <a:solidFill>
              <a:srgbClr val="00B0F0"/>
            </a:solidFill>
            <a:ln w="20115">
              <a:noFill/>
            </a:ln>
          </c:spPr>
          <c:invertIfNegative val="0"/>
          <c:cat>
            <c:strRef>
              <c:f>Tabelle1!$A$2:$A$9</c:f>
              <c:strCache>
                <c:ptCount val="8"/>
                <c:pt idx="0">
                  <c:v>Deutsch</c:v>
                </c:pt>
                <c:pt idx="1">
                  <c:v>Englisch</c:v>
                </c:pt>
                <c:pt idx="2">
                  <c:v>Mathematik</c:v>
                </c:pt>
                <c:pt idx="3">
                  <c:v>Sport</c:v>
                </c:pt>
                <c:pt idx="4">
                  <c:v>Technik</c:v>
                </c:pt>
                <c:pt idx="5">
                  <c:v>Physik</c:v>
                </c:pt>
                <c:pt idx="6">
                  <c:v>Chemie</c:v>
                </c:pt>
                <c:pt idx="7">
                  <c:v>Biologie</c:v>
                </c:pt>
              </c:strCache>
            </c:strRef>
          </c:cat>
          <c:val>
            <c:numRef>
              <c:f>Tabelle1!$B$2:$B$9</c:f>
              <c:numCache>
                <c:formatCode>General</c:formatCode>
                <c:ptCount val="8"/>
                <c:pt idx="0">
                  <c:v>33.1</c:v>
                </c:pt>
                <c:pt idx="1">
                  <c:v>52</c:v>
                </c:pt>
                <c:pt idx="2">
                  <c:v>62.4</c:v>
                </c:pt>
                <c:pt idx="3">
                  <c:v>85.3</c:v>
                </c:pt>
                <c:pt idx="4">
                  <c:v>68.2</c:v>
                </c:pt>
                <c:pt idx="5">
                  <c:v>56.6</c:v>
                </c:pt>
                <c:pt idx="6">
                  <c:v>56.3</c:v>
                </c:pt>
                <c:pt idx="7">
                  <c:v>52.5</c:v>
                </c:pt>
              </c:numCache>
            </c:numRef>
          </c:val>
        </c:ser>
        <c:ser>
          <c:idx val="1"/>
          <c:order val="1"/>
          <c:tx>
            <c:strRef>
              <c:f>Tabelle1!$C$1</c:f>
              <c:strCache>
                <c:ptCount val="1"/>
                <c:pt idx="0">
                  <c:v>Mädchen 2008</c:v>
                </c:pt>
              </c:strCache>
            </c:strRef>
          </c:tx>
          <c:spPr>
            <a:solidFill>
              <a:srgbClr val="FF0000"/>
            </a:solidFill>
            <a:ln w="20115">
              <a:noFill/>
            </a:ln>
          </c:spPr>
          <c:invertIfNegative val="0"/>
          <c:cat>
            <c:strRef>
              <c:f>Tabelle1!$A$2:$A$9</c:f>
              <c:strCache>
                <c:ptCount val="8"/>
                <c:pt idx="0">
                  <c:v>Deutsch</c:v>
                </c:pt>
                <c:pt idx="1">
                  <c:v>Englisch</c:v>
                </c:pt>
                <c:pt idx="2">
                  <c:v>Mathematik</c:v>
                </c:pt>
                <c:pt idx="3">
                  <c:v>Sport</c:v>
                </c:pt>
                <c:pt idx="4">
                  <c:v>Technik</c:v>
                </c:pt>
                <c:pt idx="5">
                  <c:v>Physik</c:v>
                </c:pt>
                <c:pt idx="6">
                  <c:v>Chemie</c:v>
                </c:pt>
                <c:pt idx="7">
                  <c:v>Biologie</c:v>
                </c:pt>
              </c:strCache>
            </c:strRef>
          </c:cat>
          <c:val>
            <c:numRef>
              <c:f>Tabelle1!$C$2:$C$9</c:f>
              <c:numCache>
                <c:formatCode>General</c:formatCode>
                <c:ptCount val="8"/>
                <c:pt idx="0">
                  <c:v>54.5</c:v>
                </c:pt>
                <c:pt idx="1">
                  <c:v>66</c:v>
                </c:pt>
                <c:pt idx="2">
                  <c:v>47.7</c:v>
                </c:pt>
                <c:pt idx="3">
                  <c:v>76.5</c:v>
                </c:pt>
                <c:pt idx="4">
                  <c:v>38.6</c:v>
                </c:pt>
                <c:pt idx="5">
                  <c:v>31.4</c:v>
                </c:pt>
                <c:pt idx="6">
                  <c:v>45.2</c:v>
                </c:pt>
                <c:pt idx="7">
                  <c:v>55.8</c:v>
                </c:pt>
              </c:numCache>
            </c:numRef>
          </c:val>
        </c:ser>
        <c:dLbls>
          <c:showLegendKey val="0"/>
          <c:showVal val="0"/>
          <c:showCatName val="0"/>
          <c:showSerName val="0"/>
          <c:showPercent val="0"/>
          <c:showBubbleSize val="0"/>
        </c:dLbls>
        <c:gapWidth val="150"/>
        <c:axId val="23326080"/>
        <c:axId val="23327872"/>
      </c:barChart>
      <c:catAx>
        <c:axId val="23326080"/>
        <c:scaling>
          <c:orientation val="minMax"/>
        </c:scaling>
        <c:delete val="0"/>
        <c:axPos val="l"/>
        <c:numFmt formatCode="General" sourceLinked="1"/>
        <c:majorTickMark val="out"/>
        <c:minorTickMark val="none"/>
        <c:tickLblPos val="nextTo"/>
        <c:spPr>
          <a:ln w="2514">
            <a:solidFill>
              <a:srgbClr val="808080"/>
            </a:solidFill>
            <a:prstDash val="solid"/>
          </a:ln>
        </c:spPr>
        <c:txPr>
          <a:bodyPr/>
          <a:lstStyle/>
          <a:p>
            <a:pPr>
              <a:defRPr lang="en-US"/>
            </a:pPr>
            <a:endParaRPr lang="en-US"/>
          </a:p>
        </c:txPr>
        <c:crossAx val="23327872"/>
        <c:crosses val="autoZero"/>
        <c:auto val="1"/>
        <c:lblAlgn val="ctr"/>
        <c:lblOffset val="100"/>
        <c:noMultiLvlLbl val="0"/>
      </c:catAx>
      <c:valAx>
        <c:axId val="23327872"/>
        <c:scaling>
          <c:orientation val="minMax"/>
        </c:scaling>
        <c:delete val="0"/>
        <c:axPos val="b"/>
        <c:majorGridlines>
          <c:spPr>
            <a:ln w="2514">
              <a:solidFill>
                <a:srgbClr val="808080"/>
              </a:solidFill>
              <a:prstDash val="solid"/>
            </a:ln>
          </c:spPr>
        </c:majorGridlines>
        <c:numFmt formatCode="General" sourceLinked="1"/>
        <c:majorTickMark val="out"/>
        <c:minorTickMark val="none"/>
        <c:tickLblPos val="nextTo"/>
        <c:spPr>
          <a:ln w="2514">
            <a:solidFill>
              <a:srgbClr val="808080"/>
            </a:solidFill>
            <a:prstDash val="solid"/>
          </a:ln>
        </c:spPr>
        <c:txPr>
          <a:bodyPr/>
          <a:lstStyle/>
          <a:p>
            <a:pPr>
              <a:defRPr lang="en-US"/>
            </a:pPr>
            <a:endParaRPr lang="en-US"/>
          </a:p>
        </c:txPr>
        <c:crossAx val="23326080"/>
        <c:crosses val="autoZero"/>
        <c:crossBetween val="between"/>
      </c:valAx>
      <c:spPr>
        <a:solidFill>
          <a:srgbClr val="FFFFFF"/>
        </a:solidFill>
        <a:ln w="20115">
          <a:noFill/>
        </a:ln>
      </c:spPr>
    </c:plotArea>
    <c:legend>
      <c:legendPos val="r"/>
      <c:layout>
        <c:manualLayout>
          <c:xMode val="edge"/>
          <c:yMode val="edge"/>
          <c:x val="0.82330011118660396"/>
          <c:y val="0.29184374684459402"/>
          <c:w val="0.17669988881339599"/>
          <c:h val="0.415943303115823"/>
        </c:manualLayout>
      </c:layout>
      <c:overlay val="0"/>
      <c:spPr>
        <a:noFill/>
        <a:ln w="20115">
          <a:noFill/>
        </a:ln>
      </c:spPr>
      <c:txPr>
        <a:bodyPr/>
        <a:lstStyle/>
        <a:p>
          <a:pPr>
            <a:defRPr lang="en-US"/>
          </a:pPr>
          <a:endParaRPr lang="en-US"/>
        </a:p>
      </c:txPr>
    </c:legend>
    <c:plotVisOnly val="1"/>
    <c:dispBlanksAs val="gap"/>
    <c:showDLblsOverMax val="0"/>
  </c:chart>
  <c:spPr>
    <a:solidFill>
      <a:srgbClr val="FFFFFF"/>
    </a:solidFill>
    <a:ln w="2514">
      <a:solidFill>
        <a:srgbClr val="808080"/>
      </a:solidFill>
      <a:prstDash val="solid"/>
    </a:ln>
  </c:spPr>
  <c:txPr>
    <a:bodyPr/>
    <a:lstStyle/>
    <a:p>
      <a:pPr>
        <a:defRPr sz="1426">
          <a:solidFill>
            <a:sysClr val="windowText" lastClr="000000"/>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4A89B0-DCF8-1B48-9363-287FC747A470}" type="datetimeFigureOut">
              <a:rPr lang="de-DE" smtClean="0"/>
              <a:pPr/>
              <a:t>16.07.2018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32979A-55C9-A94F-8CC5-7CFC09521085}" type="slidenum">
              <a:rPr lang="de-DE" smtClean="0"/>
              <a:pPr/>
              <a:t>‹#›</a:t>
            </a:fld>
            <a:endParaRPr lang="de-DE"/>
          </a:p>
        </p:txBody>
      </p:sp>
    </p:spTree>
    <p:extLst>
      <p:ext uri="{BB962C8B-B14F-4D97-AF65-F5344CB8AC3E}">
        <p14:creationId xmlns:p14="http://schemas.microsoft.com/office/powerpoint/2010/main" val="3997417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2A8314-EAB9-BD45-9A80-B98C40C8A73D}" type="datetimeFigureOut">
              <a:rPr lang="de-DE" smtClean="0"/>
              <a:pPr/>
              <a:t>16.07.2018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C0EF27-899E-F141-A92E-C82A4C4E85C1}" type="slidenum">
              <a:rPr lang="de-DE" smtClean="0"/>
              <a:pPr/>
              <a:t>‹#›</a:t>
            </a:fld>
            <a:endParaRPr lang="de-DE"/>
          </a:p>
        </p:txBody>
      </p:sp>
    </p:spTree>
    <p:extLst>
      <p:ext uri="{BB962C8B-B14F-4D97-AF65-F5344CB8AC3E}">
        <p14:creationId xmlns:p14="http://schemas.microsoft.com/office/powerpoint/2010/main" val="34649237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4C0EF27-899E-F141-A92E-C82A4C4E85C1}" type="slidenum">
              <a:rPr lang="de-DE" smtClean="0"/>
              <a:pPr/>
              <a:t>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a:bodyPr>
          <a:lstStyle/>
          <a:p>
            <a:pPr fontAlgn="auto" hangingPunct="0">
              <a:spcBef>
                <a:spcPts val="0"/>
              </a:spcBef>
              <a:spcAft>
                <a:spcPts val="0"/>
              </a:spcAft>
              <a:defRPr/>
            </a:pPr>
            <a:r>
              <a:rPr lang="de-DE" b="1" i="1" dirty="0" smtClean="0"/>
              <a:t>Interesse bezieht sich auf einen Gegenstand.</a:t>
            </a:r>
            <a:endParaRPr lang="de-DE" b="1" dirty="0" smtClean="0"/>
          </a:p>
          <a:p>
            <a:pPr fontAlgn="auto" hangingPunct="0">
              <a:spcBef>
                <a:spcPts val="0"/>
              </a:spcBef>
              <a:spcAft>
                <a:spcPts val="0"/>
              </a:spcAft>
              <a:defRPr/>
            </a:pPr>
            <a:r>
              <a:rPr lang="de-DE" b="1" i="1" dirty="0" smtClean="0"/>
              <a:t>Interesse äußert sich im Handeln.</a:t>
            </a:r>
            <a:r>
              <a:rPr lang="de-DE" dirty="0" smtClean="0"/>
              <a:t/>
            </a:r>
            <a:br>
              <a:rPr lang="de-DE" dirty="0" smtClean="0"/>
            </a:br>
            <a:r>
              <a:rPr lang="de-DE" dirty="0" smtClean="0"/>
              <a:t>Dies ist wohl ein ganz wichtiger Punkt. Interesse ist also keine Haltung oder Einstellung, sondern äußert sich in aktiver Auseinandersetzung mit dem Gegenstand. Das bedeutet nicht, dass man ununterbrochen mit dem Gegenstand befasst sein muss, um Interesse zu bekunden. Die Aktivität kann durchaus zwischenzeitlich ruhen, und das Interesse ist trotzdem latent vorhanden. Allerdings reicht ein allgemeines Bekenntnis, etwa im Sinne „das könnte mich schon interessieren" nicht aus.</a:t>
            </a:r>
          </a:p>
          <a:p>
            <a:pPr fontAlgn="auto" hangingPunct="0">
              <a:spcBef>
                <a:spcPts val="0"/>
              </a:spcBef>
              <a:spcAft>
                <a:spcPts val="0"/>
              </a:spcAft>
              <a:defRPr/>
            </a:pPr>
            <a:r>
              <a:rPr lang="de-DE" b="1" i="1" dirty="0" smtClean="0"/>
              <a:t>Interessenhandeln erschließt Gegenstände.</a:t>
            </a:r>
            <a:r>
              <a:rPr lang="de-DE" dirty="0" smtClean="0"/>
              <a:t/>
            </a:r>
            <a:br>
              <a:rPr lang="de-DE" dirty="0" smtClean="0"/>
            </a:br>
            <a:r>
              <a:rPr lang="de-DE" dirty="0" smtClean="0"/>
              <a:t>Dies deutet auf die kognitive Komponente des Interessehandelns, nicht alles, was man gern tut, geschieht aus Interesse an der Sache. Die "interessehandelnde" Person erwirbt neue Erfahrungen, Wissen und Kompetenz. Zu erwähnen ist noch, dass das aktive Auseinandersetzen auch ein geistiges Handeln sein kann.</a:t>
            </a:r>
          </a:p>
          <a:p>
            <a:pPr fontAlgn="auto" hangingPunct="0">
              <a:spcBef>
                <a:spcPts val="0"/>
              </a:spcBef>
              <a:spcAft>
                <a:spcPts val="0"/>
              </a:spcAft>
              <a:defRPr/>
            </a:pPr>
            <a:r>
              <a:rPr lang="de-DE" b="1" i="1" dirty="0" smtClean="0"/>
              <a:t>Interessenhandeln wird von angenehmen Gefühlen begleitet.</a:t>
            </a:r>
            <a:r>
              <a:rPr lang="de-DE" dirty="0" smtClean="0"/>
              <a:t/>
            </a:r>
            <a:br>
              <a:rPr lang="de-DE" dirty="0" smtClean="0"/>
            </a:br>
            <a:r>
              <a:rPr lang="de-DE" dirty="0" smtClean="0"/>
              <a:t>Das Handeln mit dem Interessengegenstand bereitet Spaß und Freude.</a:t>
            </a:r>
          </a:p>
          <a:p>
            <a:pPr fontAlgn="auto" hangingPunct="0">
              <a:spcBef>
                <a:spcPts val="0"/>
              </a:spcBef>
              <a:spcAft>
                <a:spcPts val="0"/>
              </a:spcAft>
              <a:defRPr/>
            </a:pPr>
            <a:r>
              <a:rPr lang="de-DE" b="1" i="1" dirty="0" smtClean="0"/>
              <a:t>Das Interessenhandeln genügt sich selbst.</a:t>
            </a:r>
            <a:r>
              <a:rPr lang="de-DE" dirty="0" smtClean="0"/>
              <a:t/>
            </a:r>
            <a:br>
              <a:rPr lang="de-DE" dirty="0" smtClean="0"/>
            </a:br>
            <a:r>
              <a:rPr lang="de-DE" dirty="0" smtClean="0"/>
              <a:t>Die Person muss also nicht durch sachfremde Anreize, etwa in Aussicht gestellte Belohnungen oder Bestrafungen, zur Aktivität veranlasst werden.</a:t>
            </a:r>
          </a:p>
          <a:p>
            <a:pPr fontAlgn="auto">
              <a:spcBef>
                <a:spcPts val="0"/>
              </a:spcBef>
              <a:spcAft>
                <a:spcPts val="0"/>
              </a:spcAft>
              <a:defRPr/>
            </a:pPr>
            <a:endParaRPr lang="de-DE" dirty="0"/>
          </a:p>
        </p:txBody>
      </p:sp>
      <p:sp>
        <p:nvSpPr>
          <p:cNvPr id="368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56FAAE-8DCE-4EB1-B6C0-C6A18FE8C02F}" type="slidenum">
              <a:rPr lang="de-DE"/>
              <a:pPr fontAlgn="base">
                <a:spcBef>
                  <a:spcPct val="0"/>
                </a:spcBef>
                <a:spcAft>
                  <a:spcPct val="0"/>
                </a:spcAft>
              </a:pPr>
              <a:t>5</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p:spPr>
      </p:sp>
      <p:sp>
        <p:nvSpPr>
          <p:cNvPr id="37891" name="Notizenplatzhalt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dirty="0" smtClean="0"/>
              <a:t>Krapp hat das Konstrukt Interesse über Individuelles Interesse, Interessantheit und aktualisiertes sowie </a:t>
            </a:r>
            <a:r>
              <a:rPr lang="de-DE" dirty="0" err="1" smtClean="0"/>
              <a:t>situationales</a:t>
            </a:r>
            <a:r>
              <a:rPr lang="de-DE" dirty="0" smtClean="0"/>
              <a:t> Interesse definiert.</a:t>
            </a:r>
          </a:p>
          <a:p>
            <a:pPr marL="0" marR="0" indent="0" algn="l" defTabSz="914400" rtl="0" eaLnBrk="1" fontAlgn="base" latinLnBrk="0" hangingPunct="1">
              <a:lnSpc>
                <a:spcPct val="100000"/>
              </a:lnSpc>
              <a:spcBef>
                <a:spcPct val="0"/>
              </a:spcBef>
              <a:spcAft>
                <a:spcPct val="0"/>
              </a:spcAft>
              <a:buClrTx/>
              <a:buSzTx/>
              <a:buFontTx/>
              <a:buNone/>
              <a:tabLst/>
              <a:defRPr/>
            </a:pPr>
            <a:r>
              <a:rPr lang="de-DE" dirty="0" smtClean="0"/>
              <a:t>Todt (1985) unterscheidet ebenfalls zwischen </a:t>
            </a:r>
            <a:r>
              <a:rPr lang="de-DE" dirty="0" err="1" smtClean="0"/>
              <a:t>dispositionalen</a:t>
            </a:r>
            <a:r>
              <a:rPr lang="de-DE" dirty="0" smtClean="0"/>
              <a:t> (allgemeines bzw. spezifisches Interesse) und situativen (Interessiertheit) Formen des Interesses. Er versteht unter der Interessiertheit am Unterricht einen Zustandsaspekt von Interesse, der verbunden ist mit positiver emotionaler Befindlichkeit, Aufmerksamkeit, </a:t>
            </a:r>
            <a:r>
              <a:rPr lang="de-DE" dirty="0" err="1" smtClean="0"/>
              <a:t>Aktiviertheit</a:t>
            </a:r>
            <a:r>
              <a:rPr lang="de-DE" dirty="0" smtClean="0"/>
              <a:t> und Erkenntnisgewinn. Hält diese Interessiertheit über einen längeren Zeitraum an, kann sich daraus ein überdauerndes Interesse am jeweiligen Fach entwickeln. Um mit </a:t>
            </a:r>
            <a:r>
              <a:rPr lang="de-DE" dirty="0" err="1" smtClean="0"/>
              <a:t>Schiefele</a:t>
            </a:r>
            <a:r>
              <a:rPr lang="de-DE" dirty="0" smtClean="0"/>
              <a:t> et al. zu sprechen, ergibt sich ein Interesse am Fach als kristallisierter Niederschlag wiederholt aktualisierter positiv erlebter Unterrichtssituationen.</a:t>
            </a:r>
          </a:p>
          <a:p>
            <a:pPr>
              <a:spcBef>
                <a:spcPct val="0"/>
              </a:spcBef>
            </a:pPr>
            <a:endParaRPr lang="de-DE" dirty="0" smtClean="0"/>
          </a:p>
        </p:txBody>
      </p:sp>
      <p:sp>
        <p:nvSpPr>
          <p:cNvPr id="378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809582-7402-451E-8E70-01114A3B7053}" type="slidenum">
              <a:rPr lang="de-DE"/>
              <a:pPr fontAlgn="base">
                <a:spcBef>
                  <a:spcPct val="0"/>
                </a:spcBef>
                <a:spcAft>
                  <a:spcPct val="0"/>
                </a:spcAft>
              </a:pPr>
              <a:t>6</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a:noFill/>
        </p:spPr>
        <p:txBody>
          <a:bodyPr wrap="square" numCol="1" anchor="t" anchorCtr="0" compatLnSpc="1">
            <a:prstTxWarp prst="textNoShape">
              <a:avLst/>
            </a:prstTxWarp>
          </a:bodyPr>
          <a:lstStyle/>
          <a:p>
            <a:pPr hangingPunct="0">
              <a:spcBef>
                <a:spcPct val="0"/>
              </a:spcBef>
            </a:pPr>
            <a:r>
              <a:rPr lang="de-DE" b="1" dirty="0" smtClean="0"/>
              <a:t>7. Der Fragebogen (Variablenplan)</a:t>
            </a:r>
            <a:endParaRPr lang="de-DE" dirty="0" smtClean="0"/>
          </a:p>
          <a:p>
            <a:pPr hangingPunct="0">
              <a:spcBef>
                <a:spcPct val="0"/>
              </a:spcBef>
            </a:pPr>
            <a:r>
              <a:rPr lang="de-DE" dirty="0" smtClean="0"/>
              <a:t>Interesse definieren wir mit Prenzel /16/ als einen überdauernden Bezug einer Person zu einem Gegenstand, der sich in der aktiven Auseinandersetzung mit diesem Gegenstand äußert. Als wichtige Bestimmungsstücke für das Interesse am Unterrichtsfach Chemie sehen wir das Interesse an der "Sache Chemie" an, weitere persönliche Merkmale - wie Alter, Geschlecht, Rollenverständnis und besonders das Selbstkonzept in bezug auf Chemie - und Klassenklimavariablen. Wir haben vor allem zwei Lehrervariablen analysiert, sachliche und soziale Kompe­tenz und mehrere Unterrichtsvariablen, wie Disziplin, Schwierig­keit, Einbeziehung von Experimenten oder Cliquenbildung. </a:t>
            </a:r>
          </a:p>
          <a:p>
            <a:pPr hangingPunct="0">
              <a:spcBef>
                <a:spcPct val="0"/>
              </a:spcBef>
            </a:pPr>
            <a:r>
              <a:rPr lang="de-DE" dirty="0" smtClean="0"/>
              <a:t>Todt (1985a, S. 370) schreibt dazu: "Interessiertheit im Unterricht kann wesentlich mit dem im Unterricht behandelten Thema zusammenhängen, sie kann aber auch völlig unabhängig davon vom sozial-emotionalen und vom methodischen Verhalten des Lehrers abhängen". Sie wird darüber hinaus durch weitere schulische und außerschulische Parameter </a:t>
            </a:r>
            <a:r>
              <a:rPr lang="de-DE" dirty="0" err="1" smtClean="0"/>
              <a:t>beeinflußt</a:t>
            </a:r>
            <a:r>
              <a:rPr lang="de-DE" dirty="0" smtClean="0"/>
              <a:t>. Zu den schulischen gehören z.B. ein allgemeines Schulklima, Ausstattung des Schulgebäudes oder Finanzrahmen der Schule. Zu den außerschulischen Parametern zählen Freizeitverhalten, </a:t>
            </a:r>
            <a:r>
              <a:rPr lang="de-DE" dirty="0" err="1" smtClean="0"/>
              <a:t>Einfluß</a:t>
            </a:r>
            <a:r>
              <a:rPr lang="de-DE" dirty="0" smtClean="0"/>
              <a:t> der Eltern oder Freunde. Todt stellt zusammenfassend die Bedingungen der Interessiertheit am Unterricht schematisch dar, und zwar das "allgemeine Interesse am Thema", das "spezifische Interesse am Thema" und das "Lehrerverhalten" (Todt 1985b, S. 61 Abb. 33). In Anlehnung daran ergibt sich das hier ersichtliche Bedingungsgefüge.</a:t>
            </a:r>
          </a:p>
          <a:p>
            <a:pPr>
              <a:spcBef>
                <a:spcPct val="0"/>
              </a:spcBef>
            </a:pPr>
            <a:endParaRPr lang="de-DE" dirty="0" smtClean="0"/>
          </a:p>
        </p:txBody>
      </p:sp>
      <p:sp>
        <p:nvSpPr>
          <p:cNvPr id="3891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2C5E83-329F-4DFC-B209-E91048F29919}" type="slidenum">
              <a:rPr lang="de-DE"/>
              <a:pPr fontAlgn="base">
                <a:spcBef>
                  <a:spcPct val="0"/>
                </a:spcBef>
                <a:spcAft>
                  <a:spcPct val="0"/>
                </a:spcAft>
              </a:pPr>
              <a:t>14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p:spPr>
      </p:sp>
      <p:sp>
        <p:nvSpPr>
          <p:cNvPr id="43011"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 Bei den Metallen ist das Interesse der Jungen noch weiter getsiegen. Dagegen bei Farbstoffen, Kohlenhydraten und Seifen, wo die Mädchen eh schon voraus waren noch weiter gesunken. Bemerkenswert für Jungen und Mädchen die Interessensteigerung im Bereich Säuren/ Basen, vielleicht greift hier schon ein stärker kontext-orientierter Unterricht, der sich gerade bei deisem Thema gut machen lässt.</a:t>
            </a:r>
          </a:p>
        </p:txBody>
      </p:sp>
      <p:sp>
        <p:nvSpPr>
          <p:cNvPr id="4301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9286CE-D883-43C3-BCE1-2A1EC84C8741}" type="slidenum">
              <a:rPr lang="de-DE"/>
              <a:pPr fontAlgn="base">
                <a:spcBef>
                  <a:spcPct val="0"/>
                </a:spcBef>
                <a:spcAft>
                  <a:spcPct val="0"/>
                </a:spcAft>
              </a:pPr>
              <a:t>17</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p:spPr>
      </p:sp>
      <p:sp>
        <p:nvSpPr>
          <p:cNvPr id="45059"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Bei den Kontexten ist auffällig, dass das Interesse der Mädchen in fast allen Bereichen rückgängig ist, Ausnahmen sind Freizeit und Berufe. Bei den Jungen beobachtet man, wie schon bei den Inhalten einen Rückgang beim Interesse an Chemie im Haushalt.</a:t>
            </a:r>
          </a:p>
        </p:txBody>
      </p:sp>
      <p:sp>
        <p:nvSpPr>
          <p:cNvPr id="4506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9922ED-68BF-49F0-9256-0C42C0DB808D}" type="slidenum">
              <a:rPr lang="de-DE"/>
              <a:pPr fontAlgn="base">
                <a:spcBef>
                  <a:spcPct val="0"/>
                </a:spcBef>
                <a:spcAft>
                  <a:spcPct val="0"/>
                </a:spcAft>
              </a:pPr>
              <a:t>18</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p:spPr>
      </p:sp>
      <p:sp>
        <p:nvSpPr>
          <p:cNvPr id="47107"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Bei den Tätigkeiten ist bei den Mädchen überall eine Zunahme zu erkennen. Besonders deutlich und erfreulich beim eigene Meinung formulieren und Modelle bauen sowie Experimente planen. In diesen theoretisch argumentativen Bereichen holen die Mädchen auf.</a:t>
            </a:r>
          </a:p>
        </p:txBody>
      </p:sp>
      <p:sp>
        <p:nvSpPr>
          <p:cNvPr id="471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9A0146-3FE6-48E6-996C-380BD20DEC3D}" type="slidenum">
              <a:rPr lang="de-DE"/>
              <a:pPr fontAlgn="base">
                <a:spcBef>
                  <a:spcPct val="0"/>
                </a:spcBef>
                <a:spcAft>
                  <a:spcPct val="0"/>
                </a:spcAft>
              </a:pPr>
              <a:t>19</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85000" lnSpcReduction="20000"/>
          </a:bodyPr>
          <a:lstStyle/>
          <a:p>
            <a:pPr fontAlgn="auto">
              <a:spcBef>
                <a:spcPts val="0"/>
              </a:spcBef>
              <a:spcAft>
                <a:spcPts val="0"/>
              </a:spcAft>
              <a:defRPr/>
            </a:pPr>
            <a:r>
              <a:rPr lang="de-DE" dirty="0" smtClean="0"/>
              <a:t>Mit diesen analytischen Arbeiten konnten wir mit dazu beitragen, Ursachen für einen nicht gelingenden Chemieunterricht aufzudecken. Eine Reihe von Empfehlungen für erfolgreichen Unterricht ließen sich daraus ableiten:</a:t>
            </a:r>
          </a:p>
          <a:p>
            <a:pPr fontAlgn="auto" hangingPunct="0">
              <a:spcBef>
                <a:spcPts val="0"/>
              </a:spcBef>
              <a:spcAft>
                <a:spcPts val="0"/>
              </a:spcAft>
              <a:defRPr/>
            </a:pPr>
            <a:r>
              <a:rPr lang="de-DE" dirty="0" smtClean="0"/>
              <a:t>Die Interpretation der Ergebnisse weist auf Interventionsmöglichkeiten vor allem in zwei Bereichen hin, zum einen im inhaltlichen und zum anderen im didaktisch-methodischen Bereich.</a:t>
            </a:r>
          </a:p>
          <a:p>
            <a:pPr fontAlgn="auto" hangingPunct="0">
              <a:spcBef>
                <a:spcPts val="0"/>
              </a:spcBef>
              <a:spcAft>
                <a:spcPts val="0"/>
              </a:spcAft>
              <a:defRPr/>
            </a:pPr>
            <a:r>
              <a:rPr lang="de-DE" dirty="0" smtClean="0"/>
              <a:t>Die Analyse des </a:t>
            </a:r>
            <a:r>
              <a:rPr lang="de-DE" b="1" dirty="0" smtClean="0"/>
              <a:t>Sachinteresses</a:t>
            </a:r>
            <a:r>
              <a:rPr lang="de-DE" dirty="0" smtClean="0"/>
              <a:t> hat gezeigt, dass es durchaus nötig war, ein derart differenziertes Modell anzuwenden. Es zeigt die für die Lernenden interessanten Inhalte, Kontexte und Tätigkeiten. Es hat speziell ermöglicht, die Unterschiede zwischen Jungen und Mädchen abzubilden. Die Studie gibt Aufschluss darüber, wie weniger attraktive Inhalte durch Einbettung in als interessant empfundene Kontexte oder durch Verbindung mit gern ausgeführten Aktivitäten aufgewertet werden können. </a:t>
            </a:r>
          </a:p>
          <a:p>
            <a:pPr fontAlgn="auto">
              <a:spcBef>
                <a:spcPts val="0"/>
              </a:spcBef>
              <a:spcAft>
                <a:spcPts val="0"/>
              </a:spcAft>
              <a:defRPr/>
            </a:pPr>
            <a:r>
              <a:rPr lang="de-DE" dirty="0" smtClean="0"/>
              <a:t>Die Pfadanalyse unterstreicht diese Ergebnisse noch dadurch, dass sie die Aufmerksamkeit auf die emotionale und die Werte-Komponente lenkt. Der Inhalt muss für die Schüler eine persönliche Relevanz besitzen, Inhalte müssen aus ihrer Lebenswelt stammen und durch naturwissenschaftliche Konzepte durchschaubar werden. Darüber hinaus müssen die Inhalte in eine persönliche Nähe zum Lernenden gebracht werden, durch das Einbeziehen von Phänomenen sowohl innerhalb wie außerhalb des Unterrichts kann eine emotionale Bindung zum Inhalt hergestellt werden.</a:t>
            </a:r>
          </a:p>
          <a:p>
            <a:pPr fontAlgn="auto">
              <a:spcBef>
                <a:spcPts val="0"/>
              </a:spcBef>
              <a:spcAft>
                <a:spcPts val="0"/>
              </a:spcAft>
              <a:defRPr/>
            </a:pPr>
            <a:r>
              <a:rPr lang="de-DE" dirty="0" smtClean="0"/>
              <a:t>Der wichtigste Aspekt scheint mir allerdings die </a:t>
            </a:r>
            <a:r>
              <a:rPr lang="de-DE" b="1" dirty="0" smtClean="0"/>
              <a:t>Förderung des Selbstkonzepts</a:t>
            </a:r>
            <a:r>
              <a:rPr lang="de-DE" dirty="0" smtClean="0"/>
              <a:t> zu sein. Die Daten weisen darauf hin, dass dieses subjektive Empfinden der eigenen Leistungsfähigkeit ein hochsignifikanter Erklärungsfaktor für interessiertes Handeln im Unterricht ist. „Verhalten ist eher eine Funktion wahrgenommener als tatsächlicher Ursachen“, findet man schon bei Bernard Weiner. Ich möchte hier nur kurz einige Maßnahmen nennen, mit denen man im Unterricht das Selbstkonzept fördern kann.</a:t>
            </a:r>
          </a:p>
          <a:p>
            <a:pPr fontAlgn="auto">
              <a:spcBef>
                <a:spcPts val="0"/>
              </a:spcBef>
              <a:spcAft>
                <a:spcPts val="0"/>
              </a:spcAft>
              <a:defRPr/>
            </a:pPr>
            <a:r>
              <a:rPr lang="de-DE" b="1" dirty="0" smtClean="0"/>
              <a:t>Ermöglichen von positiven Lernerfolgen</a:t>
            </a:r>
            <a:r>
              <a:rPr lang="de-DE" dirty="0" smtClean="0"/>
              <a:t/>
            </a:r>
            <a:br>
              <a:rPr lang="de-DE" dirty="0" smtClean="0"/>
            </a:br>
            <a:r>
              <a:rPr lang="de-DE" dirty="0" smtClean="0"/>
              <a:t>Diesem Ziel haben sich vor allem die Verfechter des </a:t>
            </a:r>
            <a:r>
              <a:rPr lang="de-DE" dirty="0" err="1" smtClean="0"/>
              <a:t>Mastery</a:t>
            </a:r>
            <a:r>
              <a:rPr lang="de-DE" dirty="0" smtClean="0"/>
              <a:t> </a:t>
            </a:r>
            <a:r>
              <a:rPr lang="de-DE" dirty="0" err="1" smtClean="0"/>
              <a:t>Learnings</a:t>
            </a:r>
            <a:r>
              <a:rPr lang="de-DE" dirty="0" smtClean="0"/>
              <a:t> verschrieben. </a:t>
            </a:r>
          </a:p>
          <a:p>
            <a:pPr fontAlgn="auto">
              <a:spcBef>
                <a:spcPts val="0"/>
              </a:spcBef>
              <a:spcAft>
                <a:spcPts val="0"/>
              </a:spcAft>
              <a:defRPr/>
            </a:pPr>
            <a:r>
              <a:rPr lang="de-DE" b="1" dirty="0" smtClean="0"/>
              <a:t>Wechsel der Bezugsgruppen</a:t>
            </a:r>
            <a:r>
              <a:rPr lang="de-DE" dirty="0" smtClean="0"/>
              <a:t/>
            </a:r>
            <a:br>
              <a:rPr lang="de-DE" dirty="0" smtClean="0"/>
            </a:br>
            <a:r>
              <a:rPr lang="de-DE" dirty="0" smtClean="0"/>
              <a:t>Diese Thematik wird häufig im Zusammenhang mit einem Schulwechsel diskutiert. Schüler richten ihr Selbstkonzept nach der Klassengemeinschaft aus, in der sie sich befinden.</a:t>
            </a:r>
          </a:p>
          <a:p>
            <a:pPr fontAlgn="auto">
              <a:spcBef>
                <a:spcPts val="0"/>
              </a:spcBef>
              <a:spcAft>
                <a:spcPts val="0"/>
              </a:spcAft>
              <a:defRPr/>
            </a:pPr>
            <a:r>
              <a:rPr lang="de-DE" b="1" dirty="0" err="1" smtClean="0"/>
              <a:t>Individuumsbezogene</a:t>
            </a:r>
            <a:r>
              <a:rPr lang="de-DE" b="1" dirty="0" smtClean="0"/>
              <a:t> Rückmeldungen</a:t>
            </a:r>
            <a:r>
              <a:rPr lang="de-DE" dirty="0" smtClean="0"/>
              <a:t/>
            </a:r>
            <a:br>
              <a:rPr lang="de-DE" dirty="0" smtClean="0"/>
            </a:br>
            <a:r>
              <a:rPr lang="de-DE" dirty="0" smtClean="0"/>
              <a:t>Die motivierende Wirkung von Rückmeldungen, die die Leistung von Schülern und Schülerinnen nicht nur am Klassendurchschnitt oder dem Lerninhalt messen, sondern sich am persönlichen Lernfortschritt orientieren ist seit langem bekannt. </a:t>
            </a:r>
          </a:p>
          <a:p>
            <a:pPr fontAlgn="auto">
              <a:spcBef>
                <a:spcPts val="0"/>
              </a:spcBef>
              <a:spcAft>
                <a:spcPts val="0"/>
              </a:spcAft>
              <a:defRPr/>
            </a:pPr>
            <a:r>
              <a:rPr lang="de-DE" b="1" dirty="0" smtClean="0"/>
              <a:t>Kooperatives Lernen</a:t>
            </a:r>
            <a:r>
              <a:rPr lang="de-DE" dirty="0" smtClean="0"/>
              <a:t> </a:t>
            </a:r>
          </a:p>
          <a:p>
            <a:pPr fontAlgn="auto">
              <a:spcBef>
                <a:spcPts val="0"/>
              </a:spcBef>
              <a:spcAft>
                <a:spcPts val="0"/>
              </a:spcAft>
              <a:defRPr/>
            </a:pPr>
            <a:endParaRPr lang="de-DE" dirty="0"/>
          </a:p>
        </p:txBody>
      </p:sp>
      <p:sp>
        <p:nvSpPr>
          <p:cNvPr id="522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EC58AD-864D-4D3C-B52C-A8562500B00F}" type="slidenum">
              <a:rPr lang="de-DE"/>
              <a:pPr fontAlgn="base">
                <a:spcBef>
                  <a:spcPct val="0"/>
                </a:spcBef>
                <a:spcAft>
                  <a:spcPct val="0"/>
                </a:spcAft>
              </a:pPr>
              <a:t>27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D00AAF63-0113-F142-8F03-035A1640785E}" type="datetime1">
              <a:rPr lang="de-DE" smtClean="0"/>
              <a:pPr/>
              <a:t>16.07.2018</a:t>
            </a:fld>
            <a:endParaRPr lang="de-DE"/>
          </a:p>
        </p:txBody>
      </p:sp>
      <p:sp>
        <p:nvSpPr>
          <p:cNvPr id="5" name="Fußzeilenplatzhalter 4"/>
          <p:cNvSpPr>
            <a:spLocks noGrp="1"/>
          </p:cNvSpPr>
          <p:nvPr>
            <p:ph type="ftr" sz="quarter" idx="11"/>
          </p:nvPr>
        </p:nvSpPr>
        <p:spPr/>
        <p:txBody>
          <a:bodyPr/>
          <a:lstStyle/>
          <a:p>
            <a:r>
              <a:rPr lang="de-DE" smtClean="0"/>
              <a:t>Wolfgang Gräber, IPN Leibniz-Institut für die Pädagogik der Naturwissenschaften</a:t>
            </a:r>
            <a:endParaRPr lang="de-DE"/>
          </a:p>
        </p:txBody>
      </p:sp>
      <p:sp>
        <p:nvSpPr>
          <p:cNvPr id="6" name="Foliennummernplatzhalter 5"/>
          <p:cNvSpPr>
            <a:spLocks noGrp="1"/>
          </p:cNvSpPr>
          <p:nvPr>
            <p:ph type="sldNum" sz="quarter" idx="12"/>
          </p:nvPr>
        </p:nvSpPr>
        <p:spPr/>
        <p:txBody>
          <a:bodyPr/>
          <a:lstStyle/>
          <a:p>
            <a:fld id="{38DD4FD6-7C79-C04A-8372-99C269BA6982}"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A975B76-BCA6-8A4D-B901-65B32A65B041}" type="datetime1">
              <a:rPr lang="de-DE" smtClean="0"/>
              <a:pPr/>
              <a:t>16.07.2018</a:t>
            </a:fld>
            <a:endParaRPr lang="de-DE"/>
          </a:p>
        </p:txBody>
      </p:sp>
      <p:sp>
        <p:nvSpPr>
          <p:cNvPr id="5" name="Fußzeilenplatzhalter 4"/>
          <p:cNvSpPr>
            <a:spLocks noGrp="1"/>
          </p:cNvSpPr>
          <p:nvPr>
            <p:ph type="ftr" sz="quarter" idx="11"/>
          </p:nvPr>
        </p:nvSpPr>
        <p:spPr/>
        <p:txBody>
          <a:bodyPr/>
          <a:lstStyle/>
          <a:p>
            <a:r>
              <a:rPr lang="de-DE" smtClean="0"/>
              <a:t>Wolfgang Gräber, IPN Leibniz-Institut für die Pädagogik der Naturwissenschaften</a:t>
            </a:r>
            <a:endParaRPr lang="de-DE"/>
          </a:p>
        </p:txBody>
      </p:sp>
      <p:sp>
        <p:nvSpPr>
          <p:cNvPr id="6" name="Foliennummernplatzhalter 5"/>
          <p:cNvSpPr>
            <a:spLocks noGrp="1"/>
          </p:cNvSpPr>
          <p:nvPr>
            <p:ph type="sldNum" sz="quarter" idx="12"/>
          </p:nvPr>
        </p:nvSpPr>
        <p:spPr/>
        <p:txBody>
          <a:bodyPr/>
          <a:lstStyle/>
          <a:p>
            <a:fld id="{38DD4FD6-7C79-C04A-8372-99C269BA6982}"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76EAABC-4F51-3041-BFA6-0762A63779DE}" type="datetime1">
              <a:rPr lang="de-DE" smtClean="0"/>
              <a:pPr/>
              <a:t>16.07.2018</a:t>
            </a:fld>
            <a:endParaRPr lang="de-DE"/>
          </a:p>
        </p:txBody>
      </p:sp>
      <p:sp>
        <p:nvSpPr>
          <p:cNvPr id="5" name="Fußzeilenplatzhalter 4"/>
          <p:cNvSpPr>
            <a:spLocks noGrp="1"/>
          </p:cNvSpPr>
          <p:nvPr>
            <p:ph type="ftr" sz="quarter" idx="11"/>
          </p:nvPr>
        </p:nvSpPr>
        <p:spPr/>
        <p:txBody>
          <a:bodyPr/>
          <a:lstStyle/>
          <a:p>
            <a:r>
              <a:rPr lang="de-DE" smtClean="0"/>
              <a:t>Wolfgang Gräber, IPN Leibniz-Institut für die Pädagogik der Naturwissenschaften</a:t>
            </a:r>
            <a:endParaRPr lang="de-DE"/>
          </a:p>
        </p:txBody>
      </p:sp>
      <p:sp>
        <p:nvSpPr>
          <p:cNvPr id="6" name="Foliennummernplatzhalter 5"/>
          <p:cNvSpPr>
            <a:spLocks noGrp="1"/>
          </p:cNvSpPr>
          <p:nvPr>
            <p:ph type="sldNum" sz="quarter" idx="12"/>
          </p:nvPr>
        </p:nvSpPr>
        <p:spPr/>
        <p:txBody>
          <a:bodyPr/>
          <a:lstStyle/>
          <a:p>
            <a:fld id="{38DD4FD6-7C79-C04A-8372-99C269BA6982}"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D32784-E310-8143-9D60-2E8BB5692E63}" type="datetime1">
              <a:rPr lang="de-DE" smtClean="0"/>
              <a:pPr/>
              <a:t>16.07.2018</a:t>
            </a:fld>
            <a:endParaRPr lang="de-DE"/>
          </a:p>
        </p:txBody>
      </p:sp>
      <p:sp>
        <p:nvSpPr>
          <p:cNvPr id="5" name="Fußzeilenplatzhalter 4"/>
          <p:cNvSpPr>
            <a:spLocks noGrp="1"/>
          </p:cNvSpPr>
          <p:nvPr>
            <p:ph type="ftr" sz="quarter" idx="11"/>
          </p:nvPr>
        </p:nvSpPr>
        <p:spPr/>
        <p:txBody>
          <a:bodyPr/>
          <a:lstStyle/>
          <a:p>
            <a:r>
              <a:rPr lang="de-DE" smtClean="0"/>
              <a:t>Wolfgang Gräber, IPN Leibniz-Institut für die Pädagogik der Naturwissenschaften</a:t>
            </a:r>
            <a:endParaRPr lang="de-DE"/>
          </a:p>
        </p:txBody>
      </p:sp>
      <p:sp>
        <p:nvSpPr>
          <p:cNvPr id="6" name="Foliennummernplatzhalter 5"/>
          <p:cNvSpPr>
            <a:spLocks noGrp="1"/>
          </p:cNvSpPr>
          <p:nvPr>
            <p:ph type="sldNum" sz="quarter" idx="12"/>
          </p:nvPr>
        </p:nvSpPr>
        <p:spPr/>
        <p:txBody>
          <a:bodyPr/>
          <a:lstStyle/>
          <a:p>
            <a:fld id="{38DD4FD6-7C79-C04A-8372-99C269BA6982}"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7856E748-4C27-0643-B059-952DCCEDF11C}" type="datetime1">
              <a:rPr lang="de-DE" smtClean="0"/>
              <a:pPr/>
              <a:t>16.07.2018</a:t>
            </a:fld>
            <a:endParaRPr lang="de-DE"/>
          </a:p>
        </p:txBody>
      </p:sp>
      <p:sp>
        <p:nvSpPr>
          <p:cNvPr id="5" name="Fußzeilenplatzhalter 4"/>
          <p:cNvSpPr>
            <a:spLocks noGrp="1"/>
          </p:cNvSpPr>
          <p:nvPr>
            <p:ph type="ftr" sz="quarter" idx="11"/>
          </p:nvPr>
        </p:nvSpPr>
        <p:spPr/>
        <p:txBody>
          <a:bodyPr/>
          <a:lstStyle/>
          <a:p>
            <a:r>
              <a:rPr lang="de-DE" smtClean="0"/>
              <a:t>Wolfgang Gräber, IPN Leibniz-Institut für die Pädagogik der Naturwissenschaften</a:t>
            </a:r>
            <a:endParaRPr lang="de-DE"/>
          </a:p>
        </p:txBody>
      </p:sp>
      <p:sp>
        <p:nvSpPr>
          <p:cNvPr id="6" name="Foliennummernplatzhalter 5"/>
          <p:cNvSpPr>
            <a:spLocks noGrp="1"/>
          </p:cNvSpPr>
          <p:nvPr>
            <p:ph type="sldNum" sz="quarter" idx="12"/>
          </p:nvPr>
        </p:nvSpPr>
        <p:spPr/>
        <p:txBody>
          <a:bodyPr/>
          <a:lstStyle/>
          <a:p>
            <a:fld id="{38DD4FD6-7C79-C04A-8372-99C269BA6982}"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B8B435D-4533-564B-A9D1-F3C77E6A23F1}" type="datetime1">
              <a:rPr lang="de-DE" smtClean="0"/>
              <a:pPr/>
              <a:t>16.07.2018</a:t>
            </a:fld>
            <a:endParaRPr lang="de-DE"/>
          </a:p>
        </p:txBody>
      </p:sp>
      <p:sp>
        <p:nvSpPr>
          <p:cNvPr id="6" name="Fußzeilenplatzhalter 5"/>
          <p:cNvSpPr>
            <a:spLocks noGrp="1"/>
          </p:cNvSpPr>
          <p:nvPr>
            <p:ph type="ftr" sz="quarter" idx="11"/>
          </p:nvPr>
        </p:nvSpPr>
        <p:spPr/>
        <p:txBody>
          <a:bodyPr/>
          <a:lstStyle/>
          <a:p>
            <a:r>
              <a:rPr lang="de-DE" smtClean="0"/>
              <a:t>Wolfgang Gräber, IPN Leibniz-Institut für die Pädagogik der Naturwissenschaften</a:t>
            </a:r>
            <a:endParaRPr lang="de-DE"/>
          </a:p>
        </p:txBody>
      </p:sp>
      <p:sp>
        <p:nvSpPr>
          <p:cNvPr id="7" name="Foliennummernplatzhalter 6"/>
          <p:cNvSpPr>
            <a:spLocks noGrp="1"/>
          </p:cNvSpPr>
          <p:nvPr>
            <p:ph type="sldNum" sz="quarter" idx="12"/>
          </p:nvPr>
        </p:nvSpPr>
        <p:spPr/>
        <p:txBody>
          <a:bodyPr/>
          <a:lstStyle/>
          <a:p>
            <a:fld id="{38DD4FD6-7C79-C04A-8372-99C269BA6982}"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D90C41B-105E-234F-8BA0-2EA267241266}" type="datetime1">
              <a:rPr lang="de-DE" smtClean="0"/>
              <a:pPr/>
              <a:t>16.07.2018</a:t>
            </a:fld>
            <a:endParaRPr lang="de-DE"/>
          </a:p>
        </p:txBody>
      </p:sp>
      <p:sp>
        <p:nvSpPr>
          <p:cNvPr id="8" name="Fußzeilenplatzhalter 7"/>
          <p:cNvSpPr>
            <a:spLocks noGrp="1"/>
          </p:cNvSpPr>
          <p:nvPr>
            <p:ph type="ftr" sz="quarter" idx="11"/>
          </p:nvPr>
        </p:nvSpPr>
        <p:spPr/>
        <p:txBody>
          <a:bodyPr/>
          <a:lstStyle/>
          <a:p>
            <a:r>
              <a:rPr lang="de-DE" smtClean="0"/>
              <a:t>Wolfgang Gräber, IPN Leibniz-Institut für die Pädagogik der Naturwissenschaften</a:t>
            </a:r>
            <a:endParaRPr lang="de-DE"/>
          </a:p>
        </p:txBody>
      </p:sp>
      <p:sp>
        <p:nvSpPr>
          <p:cNvPr id="9" name="Foliennummernplatzhalter 8"/>
          <p:cNvSpPr>
            <a:spLocks noGrp="1"/>
          </p:cNvSpPr>
          <p:nvPr>
            <p:ph type="sldNum" sz="quarter" idx="12"/>
          </p:nvPr>
        </p:nvSpPr>
        <p:spPr/>
        <p:txBody>
          <a:bodyPr/>
          <a:lstStyle/>
          <a:p>
            <a:fld id="{38DD4FD6-7C79-C04A-8372-99C269BA6982}"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AEDF3AB1-AFB0-4046-9BB9-3E404F23E52F}" type="datetime1">
              <a:rPr lang="de-DE" smtClean="0"/>
              <a:pPr/>
              <a:t>16.07.2018</a:t>
            </a:fld>
            <a:endParaRPr lang="de-DE"/>
          </a:p>
        </p:txBody>
      </p:sp>
      <p:sp>
        <p:nvSpPr>
          <p:cNvPr id="4" name="Fußzeilenplatzhalter 3"/>
          <p:cNvSpPr>
            <a:spLocks noGrp="1"/>
          </p:cNvSpPr>
          <p:nvPr>
            <p:ph type="ftr" sz="quarter" idx="11"/>
          </p:nvPr>
        </p:nvSpPr>
        <p:spPr/>
        <p:txBody>
          <a:bodyPr/>
          <a:lstStyle/>
          <a:p>
            <a:r>
              <a:rPr lang="de-DE" smtClean="0"/>
              <a:t>Wolfgang Gräber, IPN Leibniz-Institut für die Pädagogik der Naturwissenschaften</a:t>
            </a:r>
            <a:endParaRPr lang="de-DE"/>
          </a:p>
        </p:txBody>
      </p:sp>
      <p:sp>
        <p:nvSpPr>
          <p:cNvPr id="5" name="Foliennummernplatzhalter 4"/>
          <p:cNvSpPr>
            <a:spLocks noGrp="1"/>
          </p:cNvSpPr>
          <p:nvPr>
            <p:ph type="sldNum" sz="quarter" idx="12"/>
          </p:nvPr>
        </p:nvSpPr>
        <p:spPr/>
        <p:txBody>
          <a:bodyPr/>
          <a:lstStyle/>
          <a:p>
            <a:fld id="{38DD4FD6-7C79-C04A-8372-99C269BA6982}"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5581751-75AF-D94A-A9C5-89A15B70AE4C}" type="datetime1">
              <a:rPr lang="de-DE" smtClean="0"/>
              <a:pPr/>
              <a:t>16.07.2018</a:t>
            </a:fld>
            <a:endParaRPr lang="de-DE"/>
          </a:p>
        </p:txBody>
      </p:sp>
      <p:sp>
        <p:nvSpPr>
          <p:cNvPr id="3" name="Fußzeilenplatzhalter 2"/>
          <p:cNvSpPr>
            <a:spLocks noGrp="1"/>
          </p:cNvSpPr>
          <p:nvPr>
            <p:ph type="ftr" sz="quarter" idx="11"/>
          </p:nvPr>
        </p:nvSpPr>
        <p:spPr/>
        <p:txBody>
          <a:bodyPr/>
          <a:lstStyle/>
          <a:p>
            <a:r>
              <a:rPr lang="de-DE" smtClean="0"/>
              <a:t>Wolfgang Gräber, IPN Leibniz-Institut für die Pädagogik der Naturwissenschaften</a:t>
            </a:r>
            <a:endParaRPr lang="de-DE"/>
          </a:p>
        </p:txBody>
      </p:sp>
      <p:sp>
        <p:nvSpPr>
          <p:cNvPr id="4" name="Foliennummernplatzhalter 3"/>
          <p:cNvSpPr>
            <a:spLocks noGrp="1"/>
          </p:cNvSpPr>
          <p:nvPr>
            <p:ph type="sldNum" sz="quarter" idx="12"/>
          </p:nvPr>
        </p:nvSpPr>
        <p:spPr/>
        <p:txBody>
          <a:bodyPr/>
          <a:lstStyle/>
          <a:p>
            <a:fld id="{38DD4FD6-7C79-C04A-8372-99C269BA6982}"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1CC46B66-A17E-9048-B6CC-3C240A1DF62D}" type="datetime1">
              <a:rPr lang="de-DE" smtClean="0"/>
              <a:pPr/>
              <a:t>16.07.2018</a:t>
            </a:fld>
            <a:endParaRPr lang="de-DE"/>
          </a:p>
        </p:txBody>
      </p:sp>
      <p:sp>
        <p:nvSpPr>
          <p:cNvPr id="6" name="Fußzeilenplatzhalter 5"/>
          <p:cNvSpPr>
            <a:spLocks noGrp="1"/>
          </p:cNvSpPr>
          <p:nvPr>
            <p:ph type="ftr" sz="quarter" idx="11"/>
          </p:nvPr>
        </p:nvSpPr>
        <p:spPr/>
        <p:txBody>
          <a:bodyPr/>
          <a:lstStyle/>
          <a:p>
            <a:r>
              <a:rPr lang="de-DE" smtClean="0"/>
              <a:t>Wolfgang Gräber, IPN Leibniz-Institut für die Pädagogik der Naturwissenschaften</a:t>
            </a:r>
            <a:endParaRPr lang="de-DE"/>
          </a:p>
        </p:txBody>
      </p:sp>
      <p:sp>
        <p:nvSpPr>
          <p:cNvPr id="7" name="Foliennummernplatzhalter 6"/>
          <p:cNvSpPr>
            <a:spLocks noGrp="1"/>
          </p:cNvSpPr>
          <p:nvPr>
            <p:ph type="sldNum" sz="quarter" idx="12"/>
          </p:nvPr>
        </p:nvSpPr>
        <p:spPr/>
        <p:txBody>
          <a:bodyPr/>
          <a:lstStyle/>
          <a:p>
            <a:fld id="{38DD4FD6-7C79-C04A-8372-99C269BA6982}"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13D1F6AD-9F9F-7D43-8DAF-BB58F5FD4D7A}" type="datetime1">
              <a:rPr lang="de-DE" smtClean="0"/>
              <a:pPr/>
              <a:t>16.07.2018</a:t>
            </a:fld>
            <a:endParaRPr lang="de-DE"/>
          </a:p>
        </p:txBody>
      </p:sp>
      <p:sp>
        <p:nvSpPr>
          <p:cNvPr id="6" name="Fußzeilenplatzhalter 5"/>
          <p:cNvSpPr>
            <a:spLocks noGrp="1"/>
          </p:cNvSpPr>
          <p:nvPr>
            <p:ph type="ftr" sz="quarter" idx="11"/>
          </p:nvPr>
        </p:nvSpPr>
        <p:spPr/>
        <p:txBody>
          <a:bodyPr/>
          <a:lstStyle/>
          <a:p>
            <a:r>
              <a:rPr lang="de-DE" smtClean="0"/>
              <a:t>Wolfgang Gräber, IPN Leibniz-Institut für die Pädagogik der Naturwissenschaften</a:t>
            </a:r>
            <a:endParaRPr lang="de-DE"/>
          </a:p>
        </p:txBody>
      </p:sp>
      <p:sp>
        <p:nvSpPr>
          <p:cNvPr id="7" name="Foliennummernplatzhalter 6"/>
          <p:cNvSpPr>
            <a:spLocks noGrp="1"/>
          </p:cNvSpPr>
          <p:nvPr>
            <p:ph type="sldNum" sz="quarter" idx="12"/>
          </p:nvPr>
        </p:nvSpPr>
        <p:spPr/>
        <p:txBody>
          <a:bodyPr/>
          <a:lstStyle/>
          <a:p>
            <a:fld id="{38DD4FD6-7C79-C04A-8372-99C269BA6982}"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05A80-D1AB-AD41-96A2-1D66B8D39C7F}" type="datetime1">
              <a:rPr lang="de-DE" smtClean="0"/>
              <a:pPr/>
              <a:t>16.07.2018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Wolfgang Gräber, IPN Leibniz-Institut für die Pädagogik der Naturwissenschaften</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D4FD6-7C79-C04A-8372-99C269BA6982}"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Microsoft_Excel_97-2003_Worksheet3.xls"/><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de.wikipedia.org/wiki/Selbstbestimmungstheorie_der_Motiv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smtClean="0"/>
              <a:t>Basis </a:t>
            </a:r>
            <a:r>
              <a:rPr lang="de-DE" dirty="0" err="1" smtClean="0"/>
              <a:t>Lecture</a:t>
            </a:r>
            <a:r>
              <a:rPr lang="de-DE" dirty="0" smtClean="0"/>
              <a:t/>
            </a:r>
            <a:br>
              <a:rPr lang="de-DE" dirty="0" smtClean="0"/>
            </a:br>
            <a:r>
              <a:rPr lang="de-DE" dirty="0" err="1" smtClean="0"/>
              <a:t>Biology</a:t>
            </a:r>
            <a:r>
              <a:rPr lang="de-DE" dirty="0" smtClean="0"/>
              <a:t> Education</a:t>
            </a:r>
            <a:br>
              <a:rPr lang="de-DE" dirty="0" smtClean="0"/>
            </a:br>
            <a:r>
              <a:rPr lang="de-DE" dirty="0" smtClean="0"/>
              <a:t>(Didaktik der Biologie)</a:t>
            </a:r>
            <a:endParaRPr lang="de-DE" dirty="0"/>
          </a:p>
        </p:txBody>
      </p:sp>
      <p:sp>
        <p:nvSpPr>
          <p:cNvPr id="3" name="Untertitel 2"/>
          <p:cNvSpPr>
            <a:spLocks noGrp="1"/>
          </p:cNvSpPr>
          <p:nvPr>
            <p:ph type="subTitle" idx="1"/>
          </p:nvPr>
        </p:nvSpPr>
        <p:spPr/>
        <p:txBody>
          <a:bodyPr/>
          <a:lstStyle/>
          <a:p>
            <a:r>
              <a:rPr lang="de-DE" dirty="0"/>
              <a:t>5</a:t>
            </a:r>
            <a:r>
              <a:rPr lang="de-DE" dirty="0" smtClean="0"/>
              <a:t>. Interest </a:t>
            </a:r>
            <a:r>
              <a:rPr lang="de-DE" dirty="0" err="1" smtClean="0"/>
              <a:t>and</a:t>
            </a:r>
            <a:r>
              <a:rPr lang="de-DE" dirty="0" smtClean="0"/>
              <a:t> Motivation</a:t>
            </a:r>
            <a:endParaRPr lang="de-DE" dirty="0"/>
          </a:p>
        </p:txBody>
      </p:sp>
      <p:sp>
        <p:nvSpPr>
          <p:cNvPr id="4" name="Foliennummernplatzhalter 3"/>
          <p:cNvSpPr>
            <a:spLocks noGrp="1"/>
          </p:cNvSpPr>
          <p:nvPr>
            <p:ph type="sldNum" sz="quarter" idx="12"/>
          </p:nvPr>
        </p:nvSpPr>
        <p:spPr/>
        <p:txBody>
          <a:bodyPr/>
          <a:lstStyle/>
          <a:p>
            <a:fld id="{38DD4FD6-7C79-C04A-8372-99C269BA6982}" type="slidenum">
              <a:rPr lang="de-DE" smtClean="0"/>
              <a:pPr/>
              <a:t>1</a:t>
            </a:fld>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514350" indent="-514350"/>
            <a:r>
              <a:rPr lang="de-DE" dirty="0" err="1" smtClean="0"/>
              <a:t>To</a:t>
            </a:r>
            <a:r>
              <a:rPr lang="de-DE" dirty="0" smtClean="0"/>
              <a:t> </a:t>
            </a:r>
            <a:r>
              <a:rPr lang="de-DE" dirty="0" err="1" smtClean="0"/>
              <a:t>research</a:t>
            </a:r>
            <a:r>
              <a:rPr lang="de-DE" dirty="0" smtClean="0"/>
              <a:t> on </a:t>
            </a:r>
            <a:r>
              <a:rPr lang="de-DE" dirty="0" err="1" smtClean="0"/>
              <a:t>my</a:t>
            </a:r>
            <a:r>
              <a:rPr lang="de-DE" dirty="0" smtClean="0"/>
              <a:t> </a:t>
            </a:r>
            <a:r>
              <a:rPr lang="de-DE" dirty="0" err="1" smtClean="0"/>
              <a:t>own</a:t>
            </a:r>
            <a:r>
              <a:rPr lang="de-DE" dirty="0" smtClean="0"/>
              <a:t> </a:t>
            </a:r>
            <a:r>
              <a:rPr lang="de-DE" dirty="0" err="1" smtClean="0"/>
              <a:t>interest</a:t>
            </a:r>
            <a:endParaRPr lang="de-DE" dirty="0" smtClean="0"/>
          </a:p>
        </p:txBody>
      </p:sp>
      <p:sp>
        <p:nvSpPr>
          <p:cNvPr id="3" name="Inhaltsplatzhalter 2"/>
          <p:cNvSpPr>
            <a:spLocks noGrp="1"/>
          </p:cNvSpPr>
          <p:nvPr>
            <p:ph idx="1"/>
          </p:nvPr>
        </p:nvSpPr>
        <p:spPr/>
        <p:txBody>
          <a:bodyPr/>
          <a:lstStyle/>
          <a:p>
            <a:r>
              <a:rPr lang="de-DE" dirty="0" err="1" smtClean="0"/>
              <a:t>Please</a:t>
            </a:r>
            <a:r>
              <a:rPr lang="de-DE" dirty="0" smtClean="0"/>
              <a:t> </a:t>
            </a:r>
            <a:r>
              <a:rPr lang="de-DE" dirty="0" err="1" smtClean="0"/>
              <a:t>put</a:t>
            </a:r>
            <a:r>
              <a:rPr lang="de-DE" dirty="0" smtClean="0"/>
              <a:t> down </a:t>
            </a:r>
            <a:r>
              <a:rPr lang="de-DE" dirty="0" err="1" smtClean="0"/>
              <a:t>some</a:t>
            </a:r>
            <a:r>
              <a:rPr lang="de-DE" dirty="0" smtClean="0"/>
              <a:t> </a:t>
            </a:r>
            <a:r>
              <a:rPr lang="de-DE" dirty="0" err="1" smtClean="0"/>
              <a:t>notes</a:t>
            </a:r>
            <a:r>
              <a:rPr lang="de-DE" dirty="0" smtClean="0"/>
              <a:t>: </a:t>
            </a:r>
          </a:p>
          <a:p>
            <a:pPr lvl="1"/>
            <a:r>
              <a:rPr lang="de-DE" dirty="0" err="1" smtClean="0"/>
              <a:t>Why</a:t>
            </a:r>
            <a:r>
              <a:rPr lang="de-DE" dirty="0" smtClean="0"/>
              <a:t> do I </a:t>
            </a:r>
            <a:r>
              <a:rPr lang="de-DE" dirty="0" err="1" smtClean="0"/>
              <a:t>want</a:t>
            </a:r>
            <a:r>
              <a:rPr lang="de-DE" dirty="0" smtClean="0"/>
              <a:t> </a:t>
            </a:r>
            <a:r>
              <a:rPr lang="de-DE" dirty="0" err="1" smtClean="0"/>
              <a:t>to</a:t>
            </a:r>
            <a:r>
              <a:rPr lang="de-DE" dirty="0" smtClean="0"/>
              <a:t> </a:t>
            </a:r>
            <a:r>
              <a:rPr lang="de-DE" dirty="0" err="1" smtClean="0"/>
              <a:t>become</a:t>
            </a:r>
            <a:r>
              <a:rPr lang="de-DE" dirty="0" smtClean="0"/>
              <a:t> a </a:t>
            </a:r>
            <a:r>
              <a:rPr lang="de-DE" dirty="0" err="1" smtClean="0"/>
              <a:t>Biology</a:t>
            </a:r>
            <a:r>
              <a:rPr lang="de-DE" dirty="0"/>
              <a:t> </a:t>
            </a:r>
            <a:r>
              <a:rPr lang="de-DE" dirty="0" err="1" smtClean="0"/>
              <a:t>teacher</a:t>
            </a:r>
            <a:r>
              <a:rPr lang="de-DE" dirty="0" smtClean="0"/>
              <a:t>?</a:t>
            </a:r>
          </a:p>
          <a:p>
            <a:pPr lvl="1"/>
            <a:r>
              <a:rPr lang="de-DE" dirty="0" err="1" smtClean="0"/>
              <a:t>Looking</a:t>
            </a:r>
            <a:r>
              <a:rPr lang="de-DE" dirty="0" smtClean="0"/>
              <a:t> back </a:t>
            </a:r>
            <a:r>
              <a:rPr lang="de-DE" dirty="0" err="1" smtClean="0"/>
              <a:t>to</a:t>
            </a:r>
            <a:r>
              <a:rPr lang="de-DE" dirty="0" smtClean="0"/>
              <a:t> </a:t>
            </a:r>
            <a:r>
              <a:rPr lang="de-DE" dirty="0" err="1" smtClean="0"/>
              <a:t>my</a:t>
            </a:r>
            <a:r>
              <a:rPr lang="de-DE" dirty="0" smtClean="0"/>
              <a:t> </a:t>
            </a:r>
            <a:r>
              <a:rPr lang="de-DE" dirty="0" err="1" smtClean="0"/>
              <a:t>school</a:t>
            </a:r>
            <a:r>
              <a:rPr lang="de-DE" dirty="0" smtClean="0"/>
              <a:t> </a:t>
            </a:r>
            <a:r>
              <a:rPr lang="de-DE" dirty="0" err="1" smtClean="0"/>
              <a:t>experiences</a:t>
            </a:r>
            <a:r>
              <a:rPr lang="de-DE" dirty="0" smtClean="0"/>
              <a:t>: </a:t>
            </a:r>
            <a:r>
              <a:rPr lang="de-DE" dirty="0" err="1" smtClean="0"/>
              <a:t>what</a:t>
            </a:r>
            <a:r>
              <a:rPr lang="de-DE" dirty="0" smtClean="0"/>
              <a:t> </a:t>
            </a:r>
            <a:r>
              <a:rPr lang="de-DE" dirty="0" err="1" smtClean="0"/>
              <a:t>interested</a:t>
            </a:r>
            <a:r>
              <a:rPr lang="de-DE" dirty="0" smtClean="0"/>
              <a:t> </a:t>
            </a:r>
            <a:r>
              <a:rPr lang="de-DE" dirty="0" err="1" smtClean="0"/>
              <a:t>my</a:t>
            </a:r>
            <a:r>
              <a:rPr lang="de-DE" dirty="0" smtClean="0"/>
              <a:t> </a:t>
            </a:r>
            <a:r>
              <a:rPr lang="de-DE" dirty="0" err="1" smtClean="0"/>
              <a:t>the</a:t>
            </a:r>
            <a:r>
              <a:rPr lang="de-DE" dirty="0" smtClean="0"/>
              <a:t> </a:t>
            </a:r>
            <a:r>
              <a:rPr lang="de-DE" dirty="0" err="1" smtClean="0"/>
              <a:t>most</a:t>
            </a:r>
            <a:r>
              <a:rPr lang="de-DE" dirty="0" smtClean="0"/>
              <a:t> </a:t>
            </a:r>
            <a:r>
              <a:rPr lang="de-DE" dirty="0" err="1" smtClean="0"/>
              <a:t>during</a:t>
            </a:r>
            <a:r>
              <a:rPr lang="de-DE" dirty="0" smtClean="0"/>
              <a:t> </a:t>
            </a:r>
            <a:r>
              <a:rPr lang="de-DE" dirty="0" err="1" smtClean="0"/>
              <a:t>the</a:t>
            </a:r>
            <a:r>
              <a:rPr lang="de-DE" dirty="0" smtClean="0"/>
              <a:t> </a:t>
            </a:r>
            <a:r>
              <a:rPr lang="de-DE" dirty="0" err="1" smtClean="0"/>
              <a:t>Biology</a:t>
            </a:r>
            <a:r>
              <a:rPr lang="de-DE" dirty="0" smtClean="0"/>
              <a:t> </a:t>
            </a:r>
            <a:r>
              <a:rPr lang="de-DE" dirty="0" err="1" smtClean="0"/>
              <a:t>lessons</a:t>
            </a:r>
            <a:r>
              <a:rPr lang="de-DE" dirty="0" smtClean="0"/>
              <a:t>?</a:t>
            </a:r>
          </a:p>
          <a:p>
            <a:pPr lvl="1"/>
            <a:r>
              <a:rPr lang="de-DE" dirty="0" err="1" smtClean="0"/>
              <a:t>And</a:t>
            </a:r>
            <a:r>
              <a:rPr lang="de-DE" dirty="0" smtClean="0"/>
              <a:t> </a:t>
            </a:r>
            <a:r>
              <a:rPr lang="de-DE" dirty="0" err="1" smtClean="0"/>
              <a:t>what</a:t>
            </a:r>
            <a:r>
              <a:rPr lang="de-DE" dirty="0" smtClean="0"/>
              <a:t> was </a:t>
            </a:r>
            <a:r>
              <a:rPr lang="de-DE" dirty="0" err="1" smtClean="0"/>
              <a:t>interesting</a:t>
            </a:r>
            <a:r>
              <a:rPr lang="de-DE" dirty="0" smtClean="0"/>
              <a:t> </a:t>
            </a:r>
            <a:r>
              <a:rPr lang="de-DE" dirty="0" err="1" smtClean="0"/>
              <a:t>during</a:t>
            </a:r>
            <a:r>
              <a:rPr lang="de-DE" dirty="0" smtClean="0"/>
              <a:t> </a:t>
            </a:r>
            <a:r>
              <a:rPr lang="de-DE" dirty="0" err="1" smtClean="0"/>
              <a:t>my</a:t>
            </a:r>
            <a:r>
              <a:rPr lang="de-DE" dirty="0" smtClean="0"/>
              <a:t> </a:t>
            </a:r>
            <a:r>
              <a:rPr lang="de-DE" dirty="0" err="1" smtClean="0"/>
              <a:t>recent</a:t>
            </a:r>
            <a:r>
              <a:rPr lang="de-DE" dirty="0" smtClean="0"/>
              <a:t> </a:t>
            </a:r>
            <a:r>
              <a:rPr lang="de-DE" dirty="0" err="1" smtClean="0"/>
              <a:t>university</a:t>
            </a:r>
            <a:r>
              <a:rPr lang="de-DE" dirty="0" smtClean="0"/>
              <a:t> </a:t>
            </a:r>
            <a:r>
              <a:rPr lang="de-DE" dirty="0" err="1" smtClean="0"/>
              <a:t>lectures</a:t>
            </a:r>
            <a:r>
              <a:rPr lang="de-DE" dirty="0"/>
              <a:t>?</a:t>
            </a:r>
            <a:endParaRPr lang="de-DE" dirty="0" smtClean="0"/>
          </a:p>
          <a:p>
            <a:endParaRPr lang="de-DE" dirty="0"/>
          </a:p>
        </p:txBody>
      </p:sp>
      <p:sp>
        <p:nvSpPr>
          <p:cNvPr id="4" name="Foliennummernplatzhalter 3"/>
          <p:cNvSpPr>
            <a:spLocks noGrp="1"/>
          </p:cNvSpPr>
          <p:nvPr>
            <p:ph type="sldNum" sz="quarter" idx="12"/>
          </p:nvPr>
        </p:nvSpPr>
        <p:spPr/>
        <p:txBody>
          <a:bodyPr/>
          <a:lstStyle/>
          <a:p>
            <a:fld id="{38DD4FD6-7C79-C04A-8372-99C269BA6982}" type="slidenum">
              <a:rPr lang="de-DE" smtClean="0"/>
              <a:pPr/>
              <a:t>10</a:t>
            </a:fld>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How</a:t>
            </a:r>
            <a:r>
              <a:rPr lang="de-DE" dirty="0"/>
              <a:t> </a:t>
            </a:r>
            <a:r>
              <a:rPr lang="de-DE" dirty="0" err="1"/>
              <a:t>to</a:t>
            </a:r>
            <a:r>
              <a:rPr lang="de-DE" dirty="0"/>
              <a:t> </a:t>
            </a:r>
            <a:r>
              <a:rPr lang="de-DE" dirty="0" err="1"/>
              <a:t>notice</a:t>
            </a:r>
            <a:r>
              <a:rPr lang="de-DE" dirty="0"/>
              <a:t> </a:t>
            </a:r>
            <a:r>
              <a:rPr lang="de-DE" dirty="0" err="1"/>
              <a:t>interest</a:t>
            </a:r>
            <a:r>
              <a:rPr lang="de-DE" dirty="0"/>
              <a:t> </a:t>
            </a:r>
            <a:r>
              <a:rPr lang="de-DE" dirty="0" err="1"/>
              <a:t>of</a:t>
            </a:r>
            <a:r>
              <a:rPr lang="de-DE" dirty="0"/>
              <a:t> a </a:t>
            </a:r>
            <a:r>
              <a:rPr lang="de-DE" dirty="0" err="1"/>
              <a:t>person</a:t>
            </a:r>
            <a:r>
              <a:rPr lang="de-DE" dirty="0"/>
              <a:t>?</a:t>
            </a:r>
            <a:br>
              <a:rPr lang="de-DE" dirty="0"/>
            </a:br>
            <a:r>
              <a:rPr lang="de-DE" dirty="0" err="1"/>
              <a:t>How</a:t>
            </a:r>
            <a:r>
              <a:rPr lang="de-DE" dirty="0"/>
              <a:t> </a:t>
            </a:r>
            <a:r>
              <a:rPr lang="de-DE" dirty="0" err="1"/>
              <a:t>to</a:t>
            </a:r>
            <a:r>
              <a:rPr lang="de-DE" dirty="0"/>
              <a:t> </a:t>
            </a:r>
            <a:r>
              <a:rPr lang="de-DE" dirty="0" err="1"/>
              <a:t>research</a:t>
            </a:r>
            <a:r>
              <a:rPr lang="de-DE" dirty="0"/>
              <a:t> on </a:t>
            </a:r>
            <a:r>
              <a:rPr lang="de-DE" dirty="0" err="1"/>
              <a:t>interest</a:t>
            </a:r>
            <a:r>
              <a:rPr lang="de-DE" dirty="0"/>
              <a:t>?</a:t>
            </a:r>
          </a:p>
        </p:txBody>
      </p:sp>
      <p:sp>
        <p:nvSpPr>
          <p:cNvPr id="3" name="Inhaltsplatzhalter 2"/>
          <p:cNvSpPr>
            <a:spLocks noGrp="1"/>
          </p:cNvSpPr>
          <p:nvPr>
            <p:ph idx="1"/>
          </p:nvPr>
        </p:nvSpPr>
        <p:spPr/>
        <p:txBody>
          <a:bodyPr/>
          <a:lstStyle/>
          <a:p>
            <a:r>
              <a:rPr lang="de-DE" dirty="0" smtClean="0"/>
              <a:t>Read </a:t>
            </a:r>
            <a:r>
              <a:rPr lang="de-DE" dirty="0" err="1" smtClean="0"/>
              <a:t>the</a:t>
            </a:r>
            <a:r>
              <a:rPr lang="de-DE" dirty="0" smtClean="0"/>
              <a:t> large </a:t>
            </a:r>
            <a:r>
              <a:rPr lang="de-DE" dirty="0" err="1" smtClean="0"/>
              <a:t>studies</a:t>
            </a:r>
            <a:r>
              <a:rPr lang="de-DE" dirty="0" smtClean="0"/>
              <a:t> on </a:t>
            </a:r>
            <a:r>
              <a:rPr lang="de-DE" dirty="0" err="1" smtClean="0"/>
              <a:t>interest</a:t>
            </a:r>
            <a:endParaRPr lang="de-DE" dirty="0" smtClean="0"/>
          </a:p>
          <a:p>
            <a:pPr lvl="1"/>
            <a:r>
              <a:rPr lang="de-DE" dirty="0" smtClean="0"/>
              <a:t>Rose-Study: siehe </a:t>
            </a:r>
            <a:r>
              <a:rPr lang="de-DE" dirty="0" err="1" smtClean="0"/>
              <a:t>pdf</a:t>
            </a:r>
            <a:endParaRPr lang="de-DE" dirty="0" smtClean="0"/>
          </a:p>
          <a:p>
            <a:pPr lvl="1"/>
            <a:r>
              <a:rPr lang="de-DE" dirty="0" smtClean="0"/>
              <a:t>Interest Study </a:t>
            </a:r>
            <a:r>
              <a:rPr lang="de-DE" dirty="0" err="1" smtClean="0"/>
              <a:t>of</a:t>
            </a:r>
            <a:r>
              <a:rPr lang="de-DE" dirty="0" smtClean="0"/>
              <a:t> IPN on </a:t>
            </a:r>
            <a:r>
              <a:rPr lang="de-DE" dirty="0" err="1" smtClean="0"/>
              <a:t>science</a:t>
            </a:r>
            <a:r>
              <a:rPr lang="de-DE" dirty="0" smtClean="0"/>
              <a:t> </a:t>
            </a:r>
            <a:r>
              <a:rPr lang="de-DE" dirty="0" err="1" smtClean="0"/>
              <a:t>teaching</a:t>
            </a:r>
            <a:r>
              <a:rPr lang="de-DE" dirty="0" smtClean="0"/>
              <a:t>: on </a:t>
            </a:r>
            <a:r>
              <a:rPr lang="de-DE" dirty="0" err="1" smtClean="0"/>
              <a:t>the</a:t>
            </a:r>
            <a:r>
              <a:rPr lang="de-DE" dirty="0" smtClean="0"/>
              <a:t> </a:t>
            </a:r>
            <a:r>
              <a:rPr lang="de-DE" dirty="0" err="1" smtClean="0"/>
              <a:t>following</a:t>
            </a:r>
            <a:r>
              <a:rPr lang="de-DE" dirty="0" smtClean="0"/>
              <a:t> </a:t>
            </a:r>
            <a:r>
              <a:rPr lang="de-DE" dirty="0" err="1" smtClean="0"/>
              <a:t>slides</a:t>
            </a:r>
            <a:endParaRPr lang="de-DE" dirty="0" smtClean="0"/>
          </a:p>
          <a:p>
            <a:pPr lvl="1"/>
            <a:endParaRPr lang="de-DE" dirty="0" smtClean="0"/>
          </a:p>
          <a:p>
            <a:r>
              <a:rPr lang="de-DE" dirty="0" err="1" smtClean="0"/>
              <a:t>How</a:t>
            </a:r>
            <a:r>
              <a:rPr lang="de-DE" dirty="0" smtClean="0"/>
              <a:t> </a:t>
            </a:r>
            <a:r>
              <a:rPr lang="de-DE" dirty="0" err="1" smtClean="0"/>
              <a:t>to</a:t>
            </a:r>
            <a:r>
              <a:rPr lang="de-DE" dirty="0" smtClean="0"/>
              <a:t> </a:t>
            </a:r>
            <a:r>
              <a:rPr lang="de-DE" dirty="0" err="1" smtClean="0"/>
              <a:t>measure</a:t>
            </a:r>
            <a:r>
              <a:rPr lang="de-DE" dirty="0" smtClean="0"/>
              <a:t> </a:t>
            </a:r>
            <a:r>
              <a:rPr lang="de-DE" dirty="0" err="1" smtClean="0"/>
              <a:t>interest</a:t>
            </a:r>
            <a:r>
              <a:rPr lang="de-DE" dirty="0" smtClean="0"/>
              <a:t>?</a:t>
            </a:r>
          </a:p>
          <a:p>
            <a:r>
              <a:rPr lang="de-DE" dirty="0" err="1" smtClean="0"/>
              <a:t>What</a:t>
            </a:r>
            <a:r>
              <a:rPr lang="de-DE" dirty="0" smtClean="0"/>
              <a:t> </a:t>
            </a:r>
            <a:r>
              <a:rPr lang="de-DE" dirty="0" err="1" smtClean="0"/>
              <a:t>are</a:t>
            </a:r>
            <a:r>
              <a:rPr lang="de-DE" dirty="0" smtClean="0"/>
              <a:t> </a:t>
            </a:r>
            <a:r>
              <a:rPr lang="de-DE" dirty="0" err="1" smtClean="0"/>
              <a:t>the</a:t>
            </a:r>
            <a:r>
              <a:rPr lang="de-DE" dirty="0" smtClean="0"/>
              <a:t> </a:t>
            </a:r>
            <a:r>
              <a:rPr lang="de-DE" dirty="0" err="1" smtClean="0"/>
              <a:t>results</a:t>
            </a:r>
            <a:r>
              <a:rPr lang="de-DE" dirty="0" smtClean="0"/>
              <a:t>?</a:t>
            </a:r>
            <a:endParaRPr lang="de-DE" dirty="0"/>
          </a:p>
        </p:txBody>
      </p:sp>
      <p:sp>
        <p:nvSpPr>
          <p:cNvPr id="4" name="Foliennummernplatzhalter 3"/>
          <p:cNvSpPr>
            <a:spLocks noGrp="1"/>
          </p:cNvSpPr>
          <p:nvPr>
            <p:ph type="sldNum" sz="quarter" idx="12"/>
          </p:nvPr>
        </p:nvSpPr>
        <p:spPr/>
        <p:txBody>
          <a:bodyPr/>
          <a:lstStyle/>
          <a:p>
            <a:fld id="{38DD4FD6-7C79-C04A-8372-99C269BA6982}" type="slidenum">
              <a:rPr lang="de-DE" smtClean="0"/>
              <a:pPr/>
              <a:t>11</a:t>
            </a:fld>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Areas </a:t>
            </a:r>
            <a:r>
              <a:rPr lang="de-DE" dirty="0" err="1" smtClean="0"/>
              <a:t>of</a:t>
            </a:r>
            <a:r>
              <a:rPr lang="de-DE" dirty="0" smtClean="0"/>
              <a:t> Interest</a:t>
            </a:r>
            <a:endParaRPr lang="de-DE" dirty="0"/>
          </a:p>
        </p:txBody>
      </p:sp>
      <p:sp>
        <p:nvSpPr>
          <p:cNvPr id="3" name="Inhaltsplatzhalter 2"/>
          <p:cNvSpPr>
            <a:spLocks noGrp="1"/>
          </p:cNvSpPr>
          <p:nvPr>
            <p:ph idx="1"/>
          </p:nvPr>
        </p:nvSpPr>
        <p:spPr/>
        <p:txBody>
          <a:bodyPr>
            <a:normAutofit fontScale="85000" lnSpcReduction="20000"/>
          </a:bodyPr>
          <a:lstStyle/>
          <a:p>
            <a:r>
              <a:rPr lang="de-DE" dirty="0" smtClean="0"/>
              <a:t>ROSE Study (117 </a:t>
            </a:r>
            <a:r>
              <a:rPr lang="de-DE" dirty="0" err="1" smtClean="0"/>
              <a:t>boys</a:t>
            </a:r>
            <a:r>
              <a:rPr lang="de-DE" dirty="0" smtClean="0"/>
              <a:t>/ 145 </a:t>
            </a:r>
            <a:r>
              <a:rPr lang="de-DE" dirty="0" err="1" smtClean="0"/>
              <a:t>girls</a:t>
            </a:r>
            <a:r>
              <a:rPr lang="de-DE" dirty="0" smtClean="0"/>
              <a:t>)</a:t>
            </a:r>
          </a:p>
          <a:p>
            <a:r>
              <a:rPr lang="de-DE" dirty="0" smtClean="0"/>
              <a:t>Boys</a:t>
            </a:r>
          </a:p>
          <a:p>
            <a:pPr lvl="1"/>
            <a:r>
              <a:rPr lang="de-DE" dirty="0" smtClean="0"/>
              <a:t>Research</a:t>
            </a:r>
          </a:p>
          <a:p>
            <a:pPr lvl="1"/>
            <a:r>
              <a:rPr lang="de-DE" dirty="0" err="1" smtClean="0"/>
              <a:t>Dangerous</a:t>
            </a:r>
            <a:r>
              <a:rPr lang="de-DE" dirty="0" smtClean="0"/>
              <a:t> </a:t>
            </a:r>
            <a:r>
              <a:rPr lang="de-DE" dirty="0" err="1" smtClean="0"/>
              <a:t>use</a:t>
            </a:r>
            <a:r>
              <a:rPr lang="de-DE" dirty="0" smtClean="0"/>
              <a:t> </a:t>
            </a:r>
            <a:r>
              <a:rPr lang="de-DE" dirty="0" err="1" smtClean="0"/>
              <a:t>of</a:t>
            </a:r>
            <a:r>
              <a:rPr lang="de-DE" dirty="0" smtClean="0"/>
              <a:t> </a:t>
            </a:r>
            <a:r>
              <a:rPr lang="de-DE" dirty="0" err="1" smtClean="0"/>
              <a:t>Sciences</a:t>
            </a:r>
            <a:r>
              <a:rPr lang="de-DE" dirty="0" smtClean="0"/>
              <a:t> </a:t>
            </a:r>
          </a:p>
          <a:p>
            <a:pPr lvl="1"/>
            <a:r>
              <a:rPr lang="de-DE" dirty="0" err="1" smtClean="0"/>
              <a:t>Physics</a:t>
            </a:r>
            <a:r>
              <a:rPr lang="de-DE" dirty="0" smtClean="0"/>
              <a:t>, </a:t>
            </a:r>
            <a:r>
              <a:rPr lang="de-DE" dirty="0" err="1" smtClean="0"/>
              <a:t>Technics</a:t>
            </a:r>
            <a:endParaRPr lang="de-DE" dirty="0" smtClean="0"/>
          </a:p>
          <a:p>
            <a:r>
              <a:rPr lang="de-DE" dirty="0" err="1" smtClean="0"/>
              <a:t>Girsl</a:t>
            </a:r>
            <a:endParaRPr lang="de-DE" dirty="0" smtClean="0"/>
          </a:p>
          <a:p>
            <a:pPr lvl="1"/>
            <a:r>
              <a:rPr lang="de-DE" dirty="0" err="1" smtClean="0"/>
              <a:t>Ilnnes</a:t>
            </a:r>
            <a:endParaRPr lang="de-DE" dirty="0" smtClean="0"/>
          </a:p>
          <a:p>
            <a:pPr lvl="1"/>
            <a:r>
              <a:rPr lang="de-DE" dirty="0" err="1" smtClean="0"/>
              <a:t>Fuction</a:t>
            </a:r>
            <a:r>
              <a:rPr lang="de-DE" dirty="0" smtClean="0"/>
              <a:t> </a:t>
            </a:r>
            <a:r>
              <a:rPr lang="de-DE" dirty="0" err="1" smtClean="0"/>
              <a:t>of</a:t>
            </a:r>
            <a:r>
              <a:rPr lang="de-DE" dirty="0" smtClean="0"/>
              <a:t> </a:t>
            </a:r>
            <a:r>
              <a:rPr lang="de-DE" dirty="0" err="1" smtClean="0"/>
              <a:t>the</a:t>
            </a:r>
            <a:r>
              <a:rPr lang="de-DE" dirty="0" smtClean="0"/>
              <a:t> human </a:t>
            </a:r>
            <a:r>
              <a:rPr lang="de-DE" dirty="0" err="1" smtClean="0"/>
              <a:t>body</a:t>
            </a:r>
            <a:endParaRPr lang="de-DE" dirty="0" smtClean="0"/>
          </a:p>
          <a:p>
            <a:pPr lvl="1"/>
            <a:r>
              <a:rPr lang="de-DE" dirty="0" smtClean="0"/>
              <a:t>Body </a:t>
            </a:r>
            <a:r>
              <a:rPr lang="de-DE" dirty="0" err="1" smtClean="0"/>
              <a:t>awareness</a:t>
            </a:r>
            <a:endParaRPr lang="de-DE" dirty="0" smtClean="0"/>
          </a:p>
          <a:p>
            <a:pPr lvl="1"/>
            <a:r>
              <a:rPr lang="de-DE" dirty="0" err="1" smtClean="0"/>
              <a:t>Supernatural</a:t>
            </a:r>
            <a:r>
              <a:rPr lang="de-DE" dirty="0" smtClean="0"/>
              <a:t> </a:t>
            </a:r>
            <a:r>
              <a:rPr lang="de-DE" dirty="0" err="1"/>
              <a:t>p</a:t>
            </a:r>
            <a:r>
              <a:rPr lang="de-DE" dirty="0" err="1" smtClean="0"/>
              <a:t>henomena</a:t>
            </a:r>
            <a:endParaRPr lang="de-DE" dirty="0" smtClean="0"/>
          </a:p>
          <a:p>
            <a:pPr lvl="1"/>
            <a:r>
              <a:rPr lang="de-DE" dirty="0" smtClean="0"/>
              <a:t>Nature </a:t>
            </a:r>
            <a:r>
              <a:rPr lang="de-DE" dirty="0" err="1"/>
              <a:t>p</a:t>
            </a:r>
            <a:r>
              <a:rPr lang="de-DE" dirty="0" err="1" smtClean="0"/>
              <a:t>henomena</a:t>
            </a:r>
            <a:endParaRPr lang="de-DE" dirty="0"/>
          </a:p>
        </p:txBody>
      </p:sp>
      <p:sp>
        <p:nvSpPr>
          <p:cNvPr id="4" name="Foliennummernplatzhalter 3"/>
          <p:cNvSpPr>
            <a:spLocks noGrp="1"/>
          </p:cNvSpPr>
          <p:nvPr>
            <p:ph type="sldNum" sz="quarter" idx="12"/>
          </p:nvPr>
        </p:nvSpPr>
        <p:spPr/>
        <p:txBody>
          <a:bodyPr/>
          <a:lstStyle/>
          <a:p>
            <a:fld id="{38DD4FD6-7C79-C04A-8372-99C269BA6982}" type="slidenum">
              <a:rPr lang="de-DE" smtClean="0"/>
              <a:pPr/>
              <a:t>12</a:t>
            </a:fld>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IPN Study on Interest in </a:t>
            </a:r>
            <a:r>
              <a:rPr lang="de-DE" dirty="0" err="1" smtClean="0"/>
              <a:t>the</a:t>
            </a:r>
            <a:r>
              <a:rPr lang="de-DE" dirty="0" smtClean="0"/>
              <a:t> </a:t>
            </a:r>
            <a:r>
              <a:rPr lang="de-DE" dirty="0" err="1" smtClean="0"/>
              <a:t>Sciences</a:t>
            </a:r>
            <a:endParaRPr lang="de-DE" dirty="0"/>
          </a:p>
        </p:txBody>
      </p:sp>
      <p:sp>
        <p:nvSpPr>
          <p:cNvPr id="3" name="Inhaltsplatzhalter 2"/>
          <p:cNvSpPr>
            <a:spLocks noGrp="1"/>
          </p:cNvSpPr>
          <p:nvPr>
            <p:ph idx="1"/>
          </p:nvPr>
        </p:nvSpPr>
        <p:spPr/>
        <p:txBody>
          <a:bodyPr/>
          <a:lstStyle/>
          <a:p>
            <a:r>
              <a:rPr lang="de-DE" dirty="0" smtClean="0"/>
              <a:t>Hoffmann / </a:t>
            </a:r>
            <a:r>
              <a:rPr lang="de-DE" dirty="0" err="1" smtClean="0"/>
              <a:t>Lehrke</a:t>
            </a:r>
            <a:r>
              <a:rPr lang="de-DE" dirty="0" smtClean="0"/>
              <a:t> 1990</a:t>
            </a:r>
          </a:p>
          <a:p>
            <a:pPr lvl="1"/>
            <a:r>
              <a:rPr lang="de-DE" dirty="0" smtClean="0"/>
              <a:t>Non-</a:t>
            </a:r>
            <a:r>
              <a:rPr lang="de-DE" dirty="0" err="1" smtClean="0"/>
              <a:t>integrated</a:t>
            </a:r>
            <a:r>
              <a:rPr lang="de-DE" dirty="0" smtClean="0"/>
              <a:t> </a:t>
            </a:r>
            <a:r>
              <a:rPr lang="de-DE" dirty="0" err="1" smtClean="0"/>
              <a:t>learning</a:t>
            </a:r>
            <a:r>
              <a:rPr lang="de-DE" dirty="0" smtClean="0"/>
              <a:t> </a:t>
            </a:r>
            <a:r>
              <a:rPr lang="de-DE" dirty="0" err="1" smtClean="0"/>
              <a:t>of</a:t>
            </a:r>
            <a:r>
              <a:rPr lang="de-DE" dirty="0" smtClean="0"/>
              <a:t> </a:t>
            </a:r>
            <a:r>
              <a:rPr lang="de-DE" dirty="0" err="1" smtClean="0"/>
              <a:t>girls</a:t>
            </a:r>
            <a:r>
              <a:rPr lang="de-DE" dirty="0" smtClean="0"/>
              <a:t> </a:t>
            </a:r>
            <a:r>
              <a:rPr lang="de-DE" dirty="0" err="1" smtClean="0"/>
              <a:t>and</a:t>
            </a:r>
            <a:r>
              <a:rPr lang="de-DE" dirty="0" smtClean="0"/>
              <a:t> </a:t>
            </a:r>
            <a:r>
              <a:rPr lang="de-DE" dirty="0" err="1" smtClean="0"/>
              <a:t>boys</a:t>
            </a:r>
            <a:endParaRPr lang="de-DE" dirty="0" smtClean="0"/>
          </a:p>
          <a:p>
            <a:r>
              <a:rPr lang="de-DE" dirty="0" smtClean="0"/>
              <a:t>Gräber / Lindner 1988 and2007</a:t>
            </a:r>
          </a:p>
          <a:p>
            <a:pPr lvl="1"/>
            <a:r>
              <a:rPr lang="de-DE" dirty="0" smtClean="0"/>
              <a:t>3000  in BRD</a:t>
            </a:r>
          </a:p>
          <a:p>
            <a:pPr lvl="1"/>
            <a:r>
              <a:rPr lang="de-DE" dirty="0" smtClean="0"/>
              <a:t>1400 in SH</a:t>
            </a:r>
          </a:p>
          <a:p>
            <a:pPr lvl="1"/>
            <a:endParaRPr lang="de-DE" dirty="0" smtClean="0"/>
          </a:p>
          <a:p>
            <a:pPr lvl="1"/>
            <a:r>
              <a:rPr lang="de-DE" dirty="0"/>
              <a:t>Grade7-9</a:t>
            </a:r>
            <a:endParaRPr lang="de-DE" dirty="0" smtClean="0"/>
          </a:p>
          <a:p>
            <a:pPr lvl="1">
              <a:buNone/>
            </a:pPr>
            <a:r>
              <a:rPr lang="de-DE" dirty="0" smtClean="0"/>
              <a:t>	</a:t>
            </a:r>
            <a:endParaRPr lang="de-DE" dirty="0"/>
          </a:p>
        </p:txBody>
      </p:sp>
      <p:sp>
        <p:nvSpPr>
          <p:cNvPr id="4" name="Foliennummernplatzhalter 3"/>
          <p:cNvSpPr>
            <a:spLocks noGrp="1"/>
          </p:cNvSpPr>
          <p:nvPr>
            <p:ph type="sldNum" sz="quarter" idx="12"/>
          </p:nvPr>
        </p:nvSpPr>
        <p:spPr/>
        <p:txBody>
          <a:bodyPr/>
          <a:lstStyle/>
          <a:p>
            <a:fld id="{38DD4FD6-7C79-C04A-8372-99C269BA6982}" type="slidenum">
              <a:rPr lang="de-DE" smtClean="0"/>
              <a:pPr/>
              <a:t>13</a:t>
            </a:fld>
            <a:endParaRPr lang="de-DE"/>
          </a:p>
        </p:txBody>
      </p:sp>
      <p:pic>
        <p:nvPicPr>
          <p:cNvPr id="5" name="Bild 4" descr="IPNGebaeude1.jpg"/>
          <p:cNvPicPr>
            <a:picLocks noChangeAspect="1"/>
          </p:cNvPicPr>
          <p:nvPr/>
        </p:nvPicPr>
        <p:blipFill>
          <a:blip r:embed="rId2"/>
          <a:stretch>
            <a:fillRect/>
          </a:stretch>
        </p:blipFill>
        <p:spPr>
          <a:xfrm>
            <a:off x="3909431" y="3266107"/>
            <a:ext cx="5234570" cy="392592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feld 3"/>
          <p:cNvSpPr txBox="1">
            <a:spLocks noChangeArrowheads="1"/>
          </p:cNvSpPr>
          <p:nvPr/>
        </p:nvSpPr>
        <p:spPr bwMode="auto">
          <a:xfrm>
            <a:off x="642938" y="1500188"/>
            <a:ext cx="2071687" cy="369887"/>
          </a:xfrm>
          <a:prstGeom prst="rect">
            <a:avLst/>
          </a:prstGeom>
          <a:noFill/>
          <a:ln w="9525">
            <a:noFill/>
            <a:miter lim="800000"/>
            <a:headEnd/>
            <a:tailEnd/>
          </a:ln>
        </p:spPr>
        <p:txBody>
          <a:bodyPr anchor="ctr">
            <a:spAutoFit/>
          </a:bodyPr>
          <a:lstStyle/>
          <a:p>
            <a:pPr algn="ctr"/>
            <a:endParaRPr lang="de-DE">
              <a:latin typeface="Book Antiqua" pitchFamily="18" charset="0"/>
            </a:endParaRPr>
          </a:p>
        </p:txBody>
      </p:sp>
      <p:sp>
        <p:nvSpPr>
          <p:cNvPr id="5" name="Textfeld 4"/>
          <p:cNvSpPr txBox="1"/>
          <p:nvPr/>
        </p:nvSpPr>
        <p:spPr>
          <a:xfrm>
            <a:off x="214313" y="2071688"/>
            <a:ext cx="2714625" cy="646112"/>
          </a:xfrm>
          <a:prstGeom prst="rect">
            <a:avLst/>
          </a:prstGeom>
        </p:spPr>
        <p:style>
          <a:lnRef idx="2">
            <a:schemeClr val="dk1"/>
          </a:lnRef>
          <a:fillRef idx="1">
            <a:schemeClr val="lt1"/>
          </a:fillRef>
          <a:effectRef idx="0">
            <a:schemeClr val="dk1"/>
          </a:effectRef>
          <a:fontRef idx="minor">
            <a:schemeClr val="dk1"/>
          </a:fontRef>
        </p:style>
        <p:txBody>
          <a:bodyPr anchor="ctr" anchorCtr="1">
            <a:spAutoFit/>
          </a:bodyPr>
          <a:lstStyle/>
          <a:p>
            <a:pPr algn="ctr" fontAlgn="auto">
              <a:spcBef>
                <a:spcPts val="0"/>
              </a:spcBef>
              <a:spcAft>
                <a:spcPts val="0"/>
              </a:spcAft>
              <a:defRPr/>
            </a:pPr>
            <a:r>
              <a:rPr lang="de-DE" b="1" dirty="0" smtClean="0"/>
              <a:t>Home</a:t>
            </a:r>
            <a:endParaRPr lang="de-DE" b="1" dirty="0"/>
          </a:p>
          <a:p>
            <a:pPr algn="ctr" fontAlgn="auto">
              <a:spcBef>
                <a:spcPts val="0"/>
              </a:spcBef>
              <a:spcAft>
                <a:spcPts val="0"/>
              </a:spcAft>
              <a:defRPr/>
            </a:pPr>
            <a:r>
              <a:rPr lang="de-DE" dirty="0" smtClean="0"/>
              <a:t>Access </a:t>
            </a:r>
            <a:r>
              <a:rPr lang="de-DE" dirty="0" err="1" smtClean="0"/>
              <a:t>to</a:t>
            </a:r>
            <a:r>
              <a:rPr lang="de-DE" dirty="0" smtClean="0"/>
              <a:t> </a:t>
            </a:r>
            <a:r>
              <a:rPr lang="de-DE" dirty="0" err="1" smtClean="0"/>
              <a:t>materials</a:t>
            </a:r>
            <a:endParaRPr lang="de-DE" dirty="0"/>
          </a:p>
        </p:txBody>
      </p:sp>
      <p:sp>
        <p:nvSpPr>
          <p:cNvPr id="6" name="Textfeld 5"/>
          <p:cNvSpPr txBox="1"/>
          <p:nvPr/>
        </p:nvSpPr>
        <p:spPr>
          <a:xfrm>
            <a:off x="214313" y="3000375"/>
            <a:ext cx="2714625" cy="1200150"/>
          </a:xfrm>
          <a:prstGeom prst="rect">
            <a:avLst/>
          </a:prstGeom>
        </p:spPr>
        <p:style>
          <a:lnRef idx="2">
            <a:schemeClr val="dk1"/>
          </a:lnRef>
          <a:fillRef idx="1">
            <a:schemeClr val="lt1"/>
          </a:fillRef>
          <a:effectRef idx="0">
            <a:schemeClr val="dk1"/>
          </a:effectRef>
          <a:fontRef idx="minor">
            <a:schemeClr val="dk1"/>
          </a:fontRef>
        </p:style>
        <p:txBody>
          <a:bodyPr anchor="ctr" anchorCtr="1">
            <a:spAutoFit/>
          </a:bodyPr>
          <a:lstStyle/>
          <a:p>
            <a:pPr algn="ctr" fontAlgn="auto">
              <a:spcBef>
                <a:spcPts val="0"/>
              </a:spcBef>
              <a:spcAft>
                <a:spcPts val="0"/>
              </a:spcAft>
              <a:defRPr/>
            </a:pPr>
            <a:r>
              <a:rPr lang="de-DE" b="1" dirty="0" err="1" smtClean="0"/>
              <a:t>Parents</a:t>
            </a:r>
            <a:endParaRPr lang="de-DE" b="1" dirty="0"/>
          </a:p>
          <a:p>
            <a:pPr algn="ctr" fontAlgn="auto">
              <a:spcBef>
                <a:spcPts val="0"/>
              </a:spcBef>
              <a:spcAft>
                <a:spcPts val="0"/>
              </a:spcAft>
              <a:defRPr/>
            </a:pPr>
            <a:r>
              <a:rPr lang="de-DE" dirty="0" smtClean="0"/>
              <a:t>Model</a:t>
            </a:r>
            <a:r>
              <a:rPr lang="de-DE" dirty="0"/>
              <a:t/>
            </a:r>
            <a:br>
              <a:rPr lang="de-DE" dirty="0"/>
            </a:br>
            <a:r>
              <a:rPr lang="de-DE" dirty="0" smtClean="0"/>
              <a:t>Stimulation</a:t>
            </a:r>
            <a:r>
              <a:rPr lang="de-DE" dirty="0"/>
              <a:t/>
            </a:r>
            <a:br>
              <a:rPr lang="de-DE" dirty="0"/>
            </a:br>
            <a:r>
              <a:rPr lang="de-DE" dirty="0" smtClean="0"/>
              <a:t>Support</a:t>
            </a:r>
            <a:endParaRPr lang="de-DE" dirty="0"/>
          </a:p>
        </p:txBody>
      </p:sp>
      <p:sp>
        <p:nvSpPr>
          <p:cNvPr id="7" name="Textfeld 6"/>
          <p:cNvSpPr txBox="1"/>
          <p:nvPr/>
        </p:nvSpPr>
        <p:spPr>
          <a:xfrm>
            <a:off x="214313" y="4429125"/>
            <a:ext cx="2714625" cy="369888"/>
          </a:xfrm>
          <a:prstGeom prst="rect">
            <a:avLst/>
          </a:prstGeom>
        </p:spPr>
        <p:style>
          <a:lnRef idx="2">
            <a:schemeClr val="dk1"/>
          </a:lnRef>
          <a:fillRef idx="1">
            <a:schemeClr val="lt1"/>
          </a:fillRef>
          <a:effectRef idx="0">
            <a:schemeClr val="dk1"/>
          </a:effectRef>
          <a:fontRef idx="minor">
            <a:schemeClr val="dk1"/>
          </a:fontRef>
        </p:style>
        <p:txBody>
          <a:bodyPr anchor="ctr" anchorCtr="1">
            <a:spAutoFit/>
          </a:bodyPr>
          <a:lstStyle/>
          <a:p>
            <a:pPr algn="ctr" fontAlgn="auto">
              <a:spcBef>
                <a:spcPts val="0"/>
              </a:spcBef>
              <a:spcAft>
                <a:spcPts val="0"/>
              </a:spcAft>
              <a:defRPr/>
            </a:pPr>
            <a:r>
              <a:rPr lang="de-DE" b="1" dirty="0" err="1" smtClean="0"/>
              <a:t>Leasure</a:t>
            </a:r>
            <a:r>
              <a:rPr lang="de-DE" b="1" dirty="0" smtClean="0"/>
              <a:t> </a:t>
            </a:r>
            <a:r>
              <a:rPr lang="de-DE" b="1" dirty="0" err="1" smtClean="0"/>
              <a:t>activities</a:t>
            </a:r>
            <a:endParaRPr lang="de-DE" b="1" dirty="0"/>
          </a:p>
        </p:txBody>
      </p:sp>
      <p:sp>
        <p:nvSpPr>
          <p:cNvPr id="8" name="Textfeld 7"/>
          <p:cNvSpPr txBox="1"/>
          <p:nvPr/>
        </p:nvSpPr>
        <p:spPr>
          <a:xfrm>
            <a:off x="3000375" y="285750"/>
            <a:ext cx="3643313" cy="2586038"/>
          </a:xfrm>
          <a:prstGeom prst="rect">
            <a:avLst/>
          </a:prstGeom>
        </p:spPr>
        <p:style>
          <a:lnRef idx="2">
            <a:schemeClr val="dk1"/>
          </a:lnRef>
          <a:fillRef idx="1">
            <a:schemeClr val="lt1"/>
          </a:fillRef>
          <a:effectRef idx="0">
            <a:schemeClr val="dk1"/>
          </a:effectRef>
          <a:fontRef idx="minor">
            <a:schemeClr val="dk1"/>
          </a:fontRef>
        </p:style>
        <p:txBody>
          <a:bodyPr anchor="ctr" anchorCtr="1">
            <a:spAutoFit/>
          </a:bodyPr>
          <a:lstStyle/>
          <a:p>
            <a:pPr algn="ctr" fontAlgn="auto">
              <a:spcBef>
                <a:spcPts val="0"/>
              </a:spcBef>
              <a:spcAft>
                <a:spcPts val="0"/>
              </a:spcAft>
              <a:defRPr/>
            </a:pPr>
            <a:r>
              <a:rPr lang="de-DE" b="1" dirty="0" err="1" smtClean="0"/>
              <a:t>Characteristics</a:t>
            </a:r>
            <a:r>
              <a:rPr lang="de-DE" b="1" dirty="0" smtClean="0"/>
              <a:t> </a:t>
            </a:r>
            <a:r>
              <a:rPr lang="de-DE" b="1" dirty="0" err="1" smtClean="0"/>
              <a:t>of</a:t>
            </a:r>
            <a:r>
              <a:rPr lang="de-DE" b="1" dirty="0" smtClean="0"/>
              <a:t> </a:t>
            </a:r>
            <a:r>
              <a:rPr lang="de-DE" b="1" dirty="0" err="1" smtClean="0"/>
              <a:t>the</a:t>
            </a:r>
            <a:r>
              <a:rPr lang="de-DE" b="1" dirty="0" smtClean="0"/>
              <a:t> </a:t>
            </a:r>
            <a:r>
              <a:rPr lang="de-DE" b="1" dirty="0" err="1" smtClean="0"/>
              <a:t>student</a:t>
            </a:r>
            <a:endParaRPr lang="de-DE" b="1" dirty="0"/>
          </a:p>
          <a:p>
            <a:pPr algn="ctr" fontAlgn="auto">
              <a:spcBef>
                <a:spcPts val="0"/>
              </a:spcBef>
              <a:spcAft>
                <a:spcPts val="0"/>
              </a:spcAft>
              <a:defRPr/>
            </a:pPr>
            <a:r>
              <a:rPr lang="de-DE" dirty="0" smtClean="0"/>
              <a:t>Age</a:t>
            </a:r>
            <a:r>
              <a:rPr lang="de-DE" dirty="0"/>
              <a:t/>
            </a:r>
            <a:br>
              <a:rPr lang="de-DE" dirty="0"/>
            </a:br>
            <a:r>
              <a:rPr lang="de-DE" dirty="0" smtClean="0"/>
              <a:t>Gender</a:t>
            </a:r>
            <a:r>
              <a:rPr lang="de-DE" dirty="0"/>
              <a:t/>
            </a:r>
            <a:br>
              <a:rPr lang="de-DE" dirty="0"/>
            </a:br>
            <a:r>
              <a:rPr lang="de-DE" dirty="0" smtClean="0"/>
              <a:t>Job </a:t>
            </a:r>
            <a:r>
              <a:rPr lang="de-DE" dirty="0" err="1" smtClean="0"/>
              <a:t>perspective</a:t>
            </a:r>
            <a:r>
              <a:rPr lang="de-DE" dirty="0"/>
              <a:t/>
            </a:r>
            <a:br>
              <a:rPr lang="de-DE" dirty="0"/>
            </a:br>
            <a:r>
              <a:rPr lang="de-DE" dirty="0" err="1" smtClean="0"/>
              <a:t>Self-concept</a:t>
            </a:r>
            <a:r>
              <a:rPr lang="de-DE" dirty="0"/>
              <a:t/>
            </a:r>
            <a:br>
              <a:rPr lang="de-DE" dirty="0"/>
            </a:br>
            <a:r>
              <a:rPr lang="de-DE" dirty="0" smtClean="0"/>
              <a:t>Emotional </a:t>
            </a:r>
            <a:r>
              <a:rPr lang="de-DE" dirty="0" err="1" smtClean="0"/>
              <a:t>relation</a:t>
            </a:r>
            <a:r>
              <a:rPr lang="de-DE" dirty="0" smtClean="0"/>
              <a:t> </a:t>
            </a:r>
            <a:r>
              <a:rPr lang="de-DE" dirty="0" err="1" smtClean="0"/>
              <a:t>to</a:t>
            </a:r>
            <a:r>
              <a:rPr lang="de-DE" dirty="0" smtClean="0"/>
              <a:t> Chemistry</a:t>
            </a:r>
            <a:r>
              <a:rPr lang="de-DE" dirty="0"/>
              <a:t/>
            </a:r>
            <a:br>
              <a:rPr lang="de-DE" dirty="0"/>
            </a:br>
            <a:r>
              <a:rPr lang="de-DE" dirty="0" smtClean="0"/>
              <a:t>Individual </a:t>
            </a:r>
            <a:r>
              <a:rPr lang="de-DE" dirty="0" err="1" smtClean="0"/>
              <a:t>role</a:t>
            </a:r>
            <a:r>
              <a:rPr lang="de-DE" dirty="0" smtClean="0"/>
              <a:t> </a:t>
            </a:r>
            <a:r>
              <a:rPr lang="de-DE" dirty="0" err="1" smtClean="0"/>
              <a:t>concept</a:t>
            </a:r>
            <a:r>
              <a:rPr lang="de-DE" dirty="0"/>
              <a:t/>
            </a:r>
            <a:br>
              <a:rPr lang="de-DE" dirty="0"/>
            </a:br>
            <a:r>
              <a:rPr lang="de-DE" dirty="0" err="1" smtClean="0"/>
              <a:t>Experiences</a:t>
            </a:r>
            <a:r>
              <a:rPr lang="de-DE" dirty="0" smtClean="0"/>
              <a:t> </a:t>
            </a:r>
            <a:r>
              <a:rPr lang="de-DE" dirty="0" err="1" smtClean="0"/>
              <a:t>with</a:t>
            </a:r>
            <a:r>
              <a:rPr lang="de-DE" dirty="0" smtClean="0"/>
              <a:t> Chemistry</a:t>
            </a:r>
            <a:r>
              <a:rPr lang="de-DE" dirty="0"/>
              <a:t/>
            </a:r>
            <a:br>
              <a:rPr lang="de-DE" dirty="0"/>
            </a:br>
            <a:r>
              <a:rPr lang="de-DE" dirty="0" err="1" smtClean="0"/>
              <a:t>Capability</a:t>
            </a:r>
            <a:endParaRPr lang="de-DE" dirty="0"/>
          </a:p>
        </p:txBody>
      </p:sp>
      <p:sp>
        <p:nvSpPr>
          <p:cNvPr id="9" name="Textfeld 8"/>
          <p:cNvSpPr txBox="1"/>
          <p:nvPr/>
        </p:nvSpPr>
        <p:spPr>
          <a:xfrm>
            <a:off x="3000375" y="2928938"/>
            <a:ext cx="3643313" cy="923925"/>
          </a:xfrm>
          <a:prstGeom prst="rect">
            <a:avLst/>
          </a:prstGeom>
        </p:spPr>
        <p:style>
          <a:lnRef idx="2">
            <a:schemeClr val="dk1"/>
          </a:lnRef>
          <a:fillRef idx="1">
            <a:schemeClr val="lt1"/>
          </a:fillRef>
          <a:effectRef idx="0">
            <a:schemeClr val="dk1"/>
          </a:effectRef>
          <a:fontRef idx="minor">
            <a:schemeClr val="dk1"/>
          </a:fontRef>
        </p:style>
        <p:txBody>
          <a:bodyPr anchor="ctr" anchorCtr="1">
            <a:spAutoFit/>
          </a:bodyPr>
          <a:lstStyle/>
          <a:p>
            <a:pPr algn="ctr" fontAlgn="auto">
              <a:spcBef>
                <a:spcPts val="0"/>
              </a:spcBef>
              <a:spcAft>
                <a:spcPts val="0"/>
              </a:spcAft>
              <a:defRPr/>
            </a:pPr>
            <a:r>
              <a:rPr lang="de-DE" b="1" dirty="0" err="1" smtClean="0"/>
              <a:t>Charcteristics</a:t>
            </a:r>
            <a:r>
              <a:rPr lang="de-DE" b="1" dirty="0" smtClean="0"/>
              <a:t> </a:t>
            </a:r>
            <a:r>
              <a:rPr lang="de-DE" b="1" dirty="0" err="1" smtClean="0"/>
              <a:t>of</a:t>
            </a:r>
            <a:r>
              <a:rPr lang="de-DE" b="1" dirty="0" smtClean="0"/>
              <a:t> </a:t>
            </a:r>
            <a:r>
              <a:rPr lang="de-DE" b="1" dirty="0" err="1" smtClean="0"/>
              <a:t>the</a:t>
            </a:r>
            <a:r>
              <a:rPr lang="de-DE" b="1" dirty="0" smtClean="0"/>
              <a:t> </a:t>
            </a:r>
            <a:r>
              <a:rPr lang="de-DE" b="1" dirty="0" err="1" smtClean="0"/>
              <a:t>teacher</a:t>
            </a:r>
            <a:endParaRPr lang="de-DE" b="1" dirty="0"/>
          </a:p>
          <a:p>
            <a:pPr algn="ctr" fontAlgn="auto">
              <a:spcBef>
                <a:spcPts val="0"/>
              </a:spcBef>
              <a:spcAft>
                <a:spcPts val="0"/>
              </a:spcAft>
              <a:defRPr/>
            </a:pPr>
            <a:r>
              <a:rPr lang="de-DE" dirty="0" smtClean="0"/>
              <a:t>Competence</a:t>
            </a:r>
            <a:r>
              <a:rPr lang="de-DE" dirty="0"/>
              <a:t/>
            </a:r>
            <a:br>
              <a:rPr lang="de-DE" dirty="0"/>
            </a:br>
            <a:r>
              <a:rPr lang="de-DE" dirty="0" err="1" smtClean="0"/>
              <a:t>Social</a:t>
            </a:r>
            <a:r>
              <a:rPr lang="de-DE" dirty="0" smtClean="0"/>
              <a:t> Competence</a:t>
            </a:r>
            <a:endParaRPr lang="de-DE" dirty="0"/>
          </a:p>
        </p:txBody>
      </p:sp>
      <p:sp>
        <p:nvSpPr>
          <p:cNvPr id="10" name="Textfeld 9"/>
          <p:cNvSpPr txBox="1"/>
          <p:nvPr/>
        </p:nvSpPr>
        <p:spPr>
          <a:xfrm>
            <a:off x="3000375" y="3929420"/>
            <a:ext cx="3643313" cy="2585323"/>
          </a:xfrm>
          <a:prstGeom prst="rect">
            <a:avLst/>
          </a:prstGeom>
        </p:spPr>
        <p:style>
          <a:lnRef idx="2">
            <a:schemeClr val="dk1"/>
          </a:lnRef>
          <a:fillRef idx="1">
            <a:schemeClr val="lt1"/>
          </a:fillRef>
          <a:effectRef idx="0">
            <a:schemeClr val="dk1"/>
          </a:effectRef>
          <a:fontRef idx="minor">
            <a:schemeClr val="dk1"/>
          </a:fontRef>
        </p:style>
        <p:txBody>
          <a:bodyPr anchor="ctr" anchorCtr="1">
            <a:spAutoFit/>
          </a:bodyPr>
          <a:lstStyle/>
          <a:p>
            <a:pPr algn="ctr" fontAlgn="auto">
              <a:spcBef>
                <a:spcPts val="0"/>
              </a:spcBef>
              <a:spcAft>
                <a:spcPts val="0"/>
              </a:spcAft>
              <a:defRPr/>
            </a:pPr>
            <a:r>
              <a:rPr lang="de-DE" b="1" dirty="0" err="1" smtClean="0"/>
              <a:t>Classroom</a:t>
            </a:r>
            <a:r>
              <a:rPr lang="de-DE" b="1" dirty="0" smtClean="0"/>
              <a:t> </a:t>
            </a:r>
            <a:r>
              <a:rPr lang="de-DE" b="1" dirty="0" err="1" smtClean="0"/>
              <a:t>climate</a:t>
            </a:r>
            <a:endParaRPr lang="de-DE" b="1" dirty="0"/>
          </a:p>
          <a:p>
            <a:pPr algn="ctr" fontAlgn="auto">
              <a:spcBef>
                <a:spcPts val="0"/>
              </a:spcBef>
              <a:spcAft>
                <a:spcPts val="0"/>
              </a:spcAft>
              <a:defRPr/>
            </a:pPr>
            <a:r>
              <a:rPr lang="de-DE" dirty="0" err="1" smtClean="0"/>
              <a:t>Discipline</a:t>
            </a:r>
            <a:r>
              <a:rPr lang="de-DE" dirty="0"/>
              <a:t/>
            </a:r>
            <a:br>
              <a:rPr lang="de-DE" dirty="0"/>
            </a:br>
            <a:r>
              <a:rPr lang="de-DE" dirty="0" err="1" smtClean="0"/>
              <a:t>Difficulty</a:t>
            </a:r>
            <a:r>
              <a:rPr lang="de-DE" dirty="0"/>
              <a:t/>
            </a:r>
            <a:br>
              <a:rPr lang="de-DE" dirty="0"/>
            </a:br>
            <a:r>
              <a:rPr lang="de-DE" dirty="0" smtClean="0"/>
              <a:t>Teamwork</a:t>
            </a:r>
            <a:r>
              <a:rPr lang="de-DE" dirty="0"/>
              <a:t/>
            </a:r>
            <a:br>
              <a:rPr lang="de-DE" dirty="0"/>
            </a:br>
            <a:r>
              <a:rPr lang="de-DE" dirty="0" smtClean="0"/>
              <a:t>Experiments</a:t>
            </a:r>
            <a:r>
              <a:rPr lang="de-DE" dirty="0"/>
              <a:t/>
            </a:r>
            <a:br>
              <a:rPr lang="de-DE" dirty="0"/>
            </a:br>
            <a:r>
              <a:rPr lang="de-DE" dirty="0" err="1" smtClean="0"/>
              <a:t>Equality</a:t>
            </a:r>
            <a:r>
              <a:rPr lang="de-DE" dirty="0"/>
              <a:t/>
            </a:r>
            <a:br>
              <a:rPr lang="de-DE" dirty="0"/>
            </a:br>
            <a:r>
              <a:rPr lang="de-DE" dirty="0" err="1" smtClean="0"/>
              <a:t>Acceptance</a:t>
            </a:r>
            <a:r>
              <a:rPr lang="de-DE" dirty="0" smtClean="0"/>
              <a:t> </a:t>
            </a:r>
            <a:r>
              <a:rPr lang="de-DE" dirty="0" err="1" smtClean="0"/>
              <a:t>of</a:t>
            </a:r>
            <a:r>
              <a:rPr lang="de-DE" dirty="0" smtClean="0"/>
              <a:t> </a:t>
            </a:r>
            <a:r>
              <a:rPr lang="de-DE" dirty="0" err="1" smtClean="0"/>
              <a:t>peers</a:t>
            </a:r>
            <a:r>
              <a:rPr lang="de-DE" dirty="0"/>
              <a:t/>
            </a:r>
            <a:br>
              <a:rPr lang="de-DE" dirty="0"/>
            </a:br>
            <a:r>
              <a:rPr lang="de-DE" dirty="0" err="1" smtClean="0"/>
              <a:t>Experienced</a:t>
            </a:r>
            <a:r>
              <a:rPr lang="de-DE" dirty="0" smtClean="0"/>
              <a:t> Teaching: Content, </a:t>
            </a:r>
            <a:r>
              <a:rPr lang="de-DE" dirty="0" err="1" smtClean="0"/>
              <a:t>Context</a:t>
            </a:r>
            <a:r>
              <a:rPr lang="de-DE" dirty="0" smtClean="0"/>
              <a:t>, </a:t>
            </a:r>
            <a:r>
              <a:rPr lang="de-DE" dirty="0" err="1" smtClean="0"/>
              <a:t>Activities</a:t>
            </a:r>
            <a:endParaRPr lang="de-DE" dirty="0"/>
          </a:p>
        </p:txBody>
      </p:sp>
      <p:sp>
        <p:nvSpPr>
          <p:cNvPr id="11" name="Textfeld 10"/>
          <p:cNvSpPr txBox="1"/>
          <p:nvPr/>
        </p:nvSpPr>
        <p:spPr>
          <a:xfrm>
            <a:off x="6715125" y="2714625"/>
            <a:ext cx="2214563" cy="369888"/>
          </a:xfrm>
          <a:prstGeom prst="rect">
            <a:avLst/>
          </a:prstGeom>
        </p:spPr>
        <p:style>
          <a:lnRef idx="2">
            <a:schemeClr val="dk1"/>
          </a:lnRef>
          <a:fillRef idx="1">
            <a:schemeClr val="lt1"/>
          </a:fillRef>
          <a:effectRef idx="0">
            <a:schemeClr val="dk1"/>
          </a:effectRef>
          <a:fontRef idx="minor">
            <a:schemeClr val="dk1"/>
          </a:fontRef>
        </p:style>
        <p:txBody>
          <a:bodyPr anchor="ctr" anchorCtr="1">
            <a:spAutoFit/>
          </a:bodyPr>
          <a:lstStyle/>
          <a:p>
            <a:pPr algn="ctr" fontAlgn="auto">
              <a:spcBef>
                <a:spcPts val="0"/>
              </a:spcBef>
              <a:spcAft>
                <a:spcPts val="0"/>
              </a:spcAft>
              <a:defRPr/>
            </a:pPr>
            <a:r>
              <a:rPr lang="de-DE" b="1" dirty="0" err="1" smtClean="0"/>
              <a:t>Subject</a:t>
            </a:r>
            <a:r>
              <a:rPr lang="de-DE" b="1" dirty="0" smtClean="0"/>
              <a:t> Interest</a:t>
            </a:r>
            <a:endParaRPr lang="de-DE" b="1" dirty="0"/>
          </a:p>
        </p:txBody>
      </p:sp>
      <p:sp>
        <p:nvSpPr>
          <p:cNvPr id="12" name="Textfeld 11"/>
          <p:cNvSpPr txBox="1"/>
          <p:nvPr/>
        </p:nvSpPr>
        <p:spPr>
          <a:xfrm>
            <a:off x="6715125" y="3286125"/>
            <a:ext cx="2214563" cy="369888"/>
          </a:xfrm>
          <a:prstGeom prst="rect">
            <a:avLst/>
          </a:prstGeom>
        </p:spPr>
        <p:style>
          <a:lnRef idx="2">
            <a:schemeClr val="dk1"/>
          </a:lnRef>
          <a:fillRef idx="1">
            <a:schemeClr val="lt1"/>
          </a:fillRef>
          <a:effectRef idx="0">
            <a:schemeClr val="dk1"/>
          </a:effectRef>
          <a:fontRef idx="minor">
            <a:schemeClr val="dk1"/>
          </a:fontRef>
        </p:style>
        <p:txBody>
          <a:bodyPr anchor="ctr" anchorCtr="1">
            <a:spAutoFit/>
          </a:bodyPr>
          <a:lstStyle/>
          <a:p>
            <a:pPr algn="ctr" fontAlgn="auto">
              <a:spcBef>
                <a:spcPts val="0"/>
              </a:spcBef>
              <a:spcAft>
                <a:spcPts val="0"/>
              </a:spcAft>
              <a:defRPr/>
            </a:pPr>
            <a:r>
              <a:rPr lang="de-DE" b="1" dirty="0" smtClean="0"/>
              <a:t>Content Interest</a:t>
            </a:r>
            <a:endParaRPr lang="de-DE" b="1" dirty="0"/>
          </a:p>
        </p:txBody>
      </p:sp>
      <p:sp>
        <p:nvSpPr>
          <p:cNvPr id="13" name="Textfeld 12"/>
          <p:cNvSpPr txBox="1"/>
          <p:nvPr/>
        </p:nvSpPr>
        <p:spPr>
          <a:xfrm>
            <a:off x="6715125" y="3857625"/>
            <a:ext cx="2214563" cy="369888"/>
          </a:xfrm>
          <a:prstGeom prst="rect">
            <a:avLst/>
          </a:prstGeom>
        </p:spPr>
        <p:style>
          <a:lnRef idx="2">
            <a:schemeClr val="dk1"/>
          </a:lnRef>
          <a:fillRef idx="1">
            <a:schemeClr val="lt1"/>
          </a:fillRef>
          <a:effectRef idx="0">
            <a:schemeClr val="dk1"/>
          </a:effectRef>
          <a:fontRef idx="minor">
            <a:schemeClr val="dk1"/>
          </a:fontRef>
        </p:style>
        <p:txBody>
          <a:bodyPr anchor="ctr" anchorCtr="1">
            <a:spAutoFit/>
          </a:bodyPr>
          <a:lstStyle/>
          <a:p>
            <a:pPr algn="ctr" fontAlgn="auto">
              <a:spcBef>
                <a:spcPts val="0"/>
              </a:spcBef>
              <a:spcAft>
                <a:spcPts val="0"/>
              </a:spcAft>
              <a:defRPr/>
            </a:pPr>
            <a:r>
              <a:rPr lang="de-DE" b="1" dirty="0" err="1" smtClean="0"/>
              <a:t>Leisure</a:t>
            </a:r>
            <a:r>
              <a:rPr lang="de-DE" b="1" dirty="0" smtClean="0"/>
              <a:t> Interest</a:t>
            </a:r>
            <a:endParaRPr lang="de-DE" b="1" dirty="0"/>
          </a:p>
        </p:txBody>
      </p:sp>
      <p:sp>
        <p:nvSpPr>
          <p:cNvPr id="14" name="Foliennummernplatzhalter 13"/>
          <p:cNvSpPr>
            <a:spLocks noGrp="1"/>
          </p:cNvSpPr>
          <p:nvPr>
            <p:ph type="sldNum" sz="quarter" idx="12"/>
          </p:nvPr>
        </p:nvSpPr>
        <p:spPr/>
        <p:txBody>
          <a:bodyPr/>
          <a:lstStyle/>
          <a:p>
            <a:fld id="{38DD4FD6-7C79-C04A-8372-99C269BA6982}" type="slidenum">
              <a:rPr lang="de-DE" smtClean="0"/>
              <a:pPr/>
              <a:t>14</a:t>
            </a:fld>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Interest in School-</a:t>
            </a:r>
            <a:r>
              <a:rPr lang="de-DE" dirty="0" err="1" smtClean="0"/>
              <a:t>subjects</a:t>
            </a:r>
            <a:r>
              <a:rPr lang="de-DE" dirty="0" smtClean="0"/>
              <a:t/>
            </a:r>
            <a:br>
              <a:rPr lang="de-DE" dirty="0" smtClean="0"/>
            </a:br>
            <a:r>
              <a:rPr lang="de-DE" sz="2800" dirty="0" smtClean="0"/>
              <a:t>(</a:t>
            </a:r>
            <a:r>
              <a:rPr lang="de-DE" sz="2800" dirty="0" err="1" smtClean="0"/>
              <a:t>Mean</a:t>
            </a:r>
            <a:r>
              <a:rPr lang="de-DE" sz="2800" dirty="0" smtClean="0"/>
              <a:t> </a:t>
            </a:r>
            <a:r>
              <a:rPr lang="de-DE" sz="2800" dirty="0" err="1" smtClean="0"/>
              <a:t>values</a:t>
            </a:r>
            <a:r>
              <a:rPr lang="de-DE" sz="2800" dirty="0" smtClean="0"/>
              <a:t> 1988 / 2007)</a:t>
            </a:r>
            <a:endParaRPr lang="de-DE" sz="2800" dirty="0"/>
          </a:p>
        </p:txBody>
      </p:sp>
      <p:graphicFrame>
        <p:nvGraphicFramePr>
          <p:cNvPr id="9" name="Inhaltsplatzhalter 7"/>
          <p:cNvGraphicFramePr>
            <a:graphicFrameLocks noGrp="1" noChangeAspect="1"/>
          </p:cNvGraphicFramePr>
          <p:nvPr>
            <p:ph idx="1"/>
          </p:nvPr>
        </p:nvGraphicFramePr>
        <p:xfrm>
          <a:off x="199791" y="1600200"/>
          <a:ext cx="8461321"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0" name="Foliennummernplatzhalter 9"/>
          <p:cNvSpPr>
            <a:spLocks noGrp="1"/>
          </p:cNvSpPr>
          <p:nvPr>
            <p:ph type="sldNum" sz="quarter" idx="12"/>
          </p:nvPr>
        </p:nvSpPr>
        <p:spPr/>
        <p:txBody>
          <a:bodyPr/>
          <a:lstStyle/>
          <a:p>
            <a:fld id="{B4FEFDF8-F100-F442-ADF7-AE276F62D077}" type="slidenum">
              <a:rPr lang="de-DE" smtClean="0"/>
              <a:pPr/>
              <a:t>15</a:t>
            </a:fld>
            <a:r>
              <a:rPr lang="de-DE" dirty="0" smtClean="0"/>
              <a:t>/24</a:t>
            </a:r>
          </a:p>
          <a:p>
            <a:endParaRPr lang="de-DE" dirty="0"/>
          </a:p>
        </p:txBody>
      </p:sp>
      <p:sp>
        <p:nvSpPr>
          <p:cNvPr id="3" name="Textfeld 2"/>
          <p:cNvSpPr txBox="1"/>
          <p:nvPr/>
        </p:nvSpPr>
        <p:spPr>
          <a:xfrm>
            <a:off x="7256719" y="1769422"/>
            <a:ext cx="1404393" cy="3139321"/>
          </a:xfrm>
          <a:prstGeom prst="rect">
            <a:avLst/>
          </a:prstGeom>
          <a:solidFill>
            <a:schemeClr val="bg1"/>
          </a:solidFill>
        </p:spPr>
        <p:txBody>
          <a:bodyPr wrap="square" rtlCol="0">
            <a:spAutoFit/>
          </a:bodyPr>
          <a:lstStyle/>
          <a:p>
            <a:r>
              <a:rPr lang="de-DE" dirty="0" smtClean="0"/>
              <a:t>Girls </a:t>
            </a:r>
          </a:p>
          <a:p>
            <a:r>
              <a:rPr lang="de-DE" dirty="0" smtClean="0"/>
              <a:t>2007</a:t>
            </a:r>
          </a:p>
          <a:p>
            <a:endParaRPr lang="de-DE" dirty="0"/>
          </a:p>
          <a:p>
            <a:r>
              <a:rPr lang="de-DE" dirty="0" smtClean="0"/>
              <a:t>Girls </a:t>
            </a:r>
          </a:p>
          <a:p>
            <a:r>
              <a:rPr lang="de-DE" dirty="0" smtClean="0"/>
              <a:t>1988</a:t>
            </a:r>
          </a:p>
          <a:p>
            <a:endParaRPr lang="de-DE" dirty="0"/>
          </a:p>
          <a:p>
            <a:r>
              <a:rPr lang="de-DE" dirty="0" smtClean="0"/>
              <a:t>Boys </a:t>
            </a:r>
          </a:p>
          <a:p>
            <a:r>
              <a:rPr lang="de-DE" dirty="0" smtClean="0"/>
              <a:t>2007</a:t>
            </a:r>
          </a:p>
          <a:p>
            <a:endParaRPr lang="de-DE" dirty="0"/>
          </a:p>
          <a:p>
            <a:r>
              <a:rPr lang="de-DE" dirty="0" smtClean="0"/>
              <a:t>Boys </a:t>
            </a:r>
          </a:p>
          <a:p>
            <a:r>
              <a:rPr lang="de-DE" dirty="0" smtClean="0"/>
              <a:t>1988</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Interest in </a:t>
            </a:r>
            <a:r>
              <a:rPr lang="de-DE" dirty="0" err="1" smtClean="0"/>
              <a:t>school</a:t>
            </a:r>
            <a:r>
              <a:rPr lang="de-DE" dirty="0" smtClean="0"/>
              <a:t> </a:t>
            </a:r>
            <a:r>
              <a:rPr lang="de-DE" dirty="0" err="1" smtClean="0"/>
              <a:t>subjects</a:t>
            </a:r>
            <a:r>
              <a:rPr lang="de-DE" dirty="0" smtClean="0"/>
              <a:t/>
            </a:r>
            <a:br>
              <a:rPr lang="de-DE" dirty="0" smtClean="0"/>
            </a:br>
            <a:r>
              <a:rPr lang="en-US" sz="3200" dirty="0"/>
              <a:t> Percentage of students with high / very high interest</a:t>
            </a:r>
            <a:endParaRPr lang="de-DE" sz="3111" dirty="0"/>
          </a:p>
        </p:txBody>
      </p:sp>
      <p:graphicFrame>
        <p:nvGraphicFramePr>
          <p:cNvPr id="9" name="Inhaltsplatzhalter 7"/>
          <p:cNvGraphicFramePr>
            <a:graphicFrameLocks noGrp="1" noChangeAspect="1"/>
          </p:cNvGraphicFramePr>
          <p:nvPr>
            <p:ph idx="1"/>
          </p:nvPr>
        </p:nvGraphicFramePr>
        <p:xfrm>
          <a:off x="457200" y="1600200"/>
          <a:ext cx="780094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0" name="Foliennummernplatzhalter 9"/>
          <p:cNvSpPr>
            <a:spLocks noGrp="1"/>
          </p:cNvSpPr>
          <p:nvPr>
            <p:ph type="sldNum" sz="quarter" idx="12"/>
          </p:nvPr>
        </p:nvSpPr>
        <p:spPr/>
        <p:txBody>
          <a:bodyPr/>
          <a:lstStyle/>
          <a:p>
            <a:fld id="{B4FEFDF8-F100-F442-ADF7-AE276F62D077}" type="slidenum">
              <a:rPr lang="de-DE" smtClean="0"/>
              <a:pPr/>
              <a:t>16</a:t>
            </a:fld>
            <a:r>
              <a:rPr lang="de-DE" dirty="0" smtClean="0"/>
              <a:t>/24</a:t>
            </a:r>
          </a:p>
          <a:p>
            <a:endParaRPr lang="de-DE"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428604"/>
            <a:ext cx="8534400" cy="758952"/>
          </a:xfrm>
        </p:spPr>
        <p:txBody>
          <a:bodyPr>
            <a:normAutofit fontScale="90000"/>
          </a:bodyPr>
          <a:lstStyle/>
          <a:p>
            <a:pPr fontAlgn="auto">
              <a:spcAft>
                <a:spcPts val="0"/>
              </a:spcAft>
              <a:defRPr/>
            </a:pPr>
            <a:r>
              <a:rPr lang="en-US" sz="4900" dirty="0" smtClean="0">
                <a:solidFill>
                  <a:schemeClr val="tx1"/>
                </a:solidFill>
              </a:rPr>
              <a:t>Interest in contents</a:t>
            </a:r>
            <a:r>
              <a:rPr lang="en-US" sz="4000" dirty="0" smtClean="0">
                <a:solidFill>
                  <a:srgbClr val="FFFF00"/>
                </a:solidFill>
              </a:rPr>
              <a:t/>
            </a:r>
            <a:br>
              <a:rPr lang="en-US" sz="4000" dirty="0" smtClean="0">
                <a:solidFill>
                  <a:srgbClr val="FFFF00"/>
                </a:solidFill>
              </a:rPr>
            </a:br>
            <a:r>
              <a:rPr lang="en-US" sz="2200" dirty="0"/>
              <a:t> Percentage of students with high / very high interest</a:t>
            </a:r>
            <a:endParaRPr lang="de-DE" sz="2200" dirty="0"/>
          </a:p>
        </p:txBody>
      </p:sp>
      <p:graphicFrame>
        <p:nvGraphicFramePr>
          <p:cNvPr id="14339" name="Inhaltsplatzhalter 4"/>
          <p:cNvGraphicFramePr>
            <a:graphicFrameLocks noGrp="1"/>
          </p:cNvGraphicFramePr>
          <p:nvPr>
            <p:ph sz="quarter" idx="1"/>
          </p:nvPr>
        </p:nvGraphicFramePr>
        <p:xfrm>
          <a:off x="557213" y="1601788"/>
          <a:ext cx="7993062" cy="4422775"/>
        </p:xfrm>
        <a:graphic>
          <a:graphicData uri="http://schemas.openxmlformats.org/presentationml/2006/ole">
            <mc:AlternateContent xmlns:mc="http://schemas.openxmlformats.org/markup-compatibility/2006">
              <mc:Choice xmlns:v="urn:schemas-microsoft-com:vml" Requires="v">
                <p:oleObj spid="_x0000_s29729" name="Worksheet" r:id="rId5" imgW="10985500" imgH="6083300" progId="Excel.Sheet.8">
                  <p:embed/>
                </p:oleObj>
              </mc:Choice>
              <mc:Fallback>
                <p:oleObj name="Worksheet" r:id="rId5" imgW="10985500" imgH="6083300" progId="Excel.Sheet.8">
                  <p:embed/>
                  <p:pic>
                    <p:nvPicPr>
                      <p:cNvPr id="0" name="Inhaltsplatzhalt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3" y="1601788"/>
                        <a:ext cx="7993062" cy="442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liennummernplatzhalter 4"/>
          <p:cNvSpPr>
            <a:spLocks noGrp="1"/>
          </p:cNvSpPr>
          <p:nvPr>
            <p:ph type="sldNum" sz="quarter" idx="12"/>
          </p:nvPr>
        </p:nvSpPr>
        <p:spPr/>
        <p:txBody>
          <a:bodyPr/>
          <a:lstStyle/>
          <a:p>
            <a:fld id="{38DD4FD6-7C79-C04A-8372-99C269BA6982}" type="slidenum">
              <a:rPr lang="de-DE" smtClean="0"/>
              <a:pPr/>
              <a:t>17</a:t>
            </a:fld>
            <a:endParaRPr lang="de-DE"/>
          </a:p>
        </p:txBody>
      </p:sp>
      <p:sp>
        <p:nvSpPr>
          <p:cNvPr id="3" name="Textfeld 2"/>
          <p:cNvSpPr txBox="1"/>
          <p:nvPr/>
        </p:nvSpPr>
        <p:spPr>
          <a:xfrm>
            <a:off x="557213" y="1601788"/>
            <a:ext cx="1837554" cy="3831818"/>
          </a:xfrm>
          <a:prstGeom prst="rect">
            <a:avLst/>
          </a:prstGeom>
          <a:solidFill>
            <a:schemeClr val="bg1"/>
          </a:solidFill>
        </p:spPr>
        <p:txBody>
          <a:bodyPr wrap="none" rtlCol="0">
            <a:spAutoFit/>
          </a:bodyPr>
          <a:lstStyle/>
          <a:p>
            <a:pPr>
              <a:lnSpc>
                <a:spcPct val="150000"/>
              </a:lnSpc>
            </a:pPr>
            <a:r>
              <a:rPr lang="de-DE" dirty="0" smtClean="0"/>
              <a:t>Metalls</a:t>
            </a:r>
          </a:p>
          <a:p>
            <a:pPr>
              <a:lnSpc>
                <a:spcPct val="150000"/>
              </a:lnSpc>
            </a:pPr>
            <a:r>
              <a:rPr lang="de-DE" dirty="0" smtClean="0"/>
              <a:t>Petrol</a:t>
            </a:r>
          </a:p>
          <a:p>
            <a:pPr>
              <a:lnSpc>
                <a:spcPct val="150000"/>
              </a:lnSpc>
            </a:pPr>
            <a:r>
              <a:rPr lang="de-DE" dirty="0" smtClean="0"/>
              <a:t>Plastics</a:t>
            </a:r>
          </a:p>
          <a:p>
            <a:pPr>
              <a:lnSpc>
                <a:spcPct val="150000"/>
              </a:lnSpc>
            </a:pPr>
            <a:r>
              <a:rPr lang="de-DE" dirty="0" err="1" smtClean="0"/>
              <a:t>Water</a:t>
            </a:r>
            <a:endParaRPr lang="de-DE" dirty="0" smtClean="0"/>
          </a:p>
          <a:p>
            <a:pPr>
              <a:lnSpc>
                <a:spcPct val="150000"/>
              </a:lnSpc>
            </a:pPr>
            <a:r>
              <a:rPr lang="de-DE" dirty="0" err="1" smtClean="0"/>
              <a:t>Acids</a:t>
            </a:r>
            <a:endParaRPr lang="de-DE" dirty="0" smtClean="0"/>
          </a:p>
          <a:p>
            <a:pPr>
              <a:lnSpc>
                <a:spcPct val="150000"/>
              </a:lnSpc>
            </a:pPr>
            <a:r>
              <a:rPr lang="de-DE" dirty="0" smtClean="0"/>
              <a:t>Atoms/</a:t>
            </a:r>
            <a:r>
              <a:rPr lang="de-DE" dirty="0" err="1" smtClean="0"/>
              <a:t>Molecules</a:t>
            </a:r>
            <a:endParaRPr lang="de-DE" dirty="0" smtClean="0"/>
          </a:p>
          <a:p>
            <a:pPr>
              <a:lnSpc>
                <a:spcPct val="150000"/>
              </a:lnSpc>
            </a:pPr>
            <a:r>
              <a:rPr lang="de-DE" dirty="0" smtClean="0"/>
              <a:t>Noble Metalls</a:t>
            </a:r>
          </a:p>
          <a:p>
            <a:pPr>
              <a:lnSpc>
                <a:spcPct val="150000"/>
              </a:lnSpc>
            </a:pPr>
            <a:r>
              <a:rPr lang="de-DE" dirty="0" err="1" smtClean="0"/>
              <a:t>Colours</a:t>
            </a:r>
            <a:endParaRPr lang="de-DE" dirty="0" smtClean="0"/>
          </a:p>
          <a:p>
            <a:pPr>
              <a:lnSpc>
                <a:spcPct val="150000"/>
              </a:lnSpc>
            </a:pPr>
            <a:r>
              <a:rPr lang="de-DE" dirty="0" smtClean="0"/>
              <a:t>Tensides</a:t>
            </a: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357166"/>
            <a:ext cx="8534400" cy="758952"/>
          </a:xfrm>
        </p:spPr>
        <p:txBody>
          <a:bodyPr>
            <a:normAutofit fontScale="90000"/>
          </a:bodyPr>
          <a:lstStyle/>
          <a:p>
            <a:pPr fontAlgn="auto">
              <a:spcAft>
                <a:spcPts val="0"/>
              </a:spcAft>
              <a:defRPr/>
            </a:pPr>
            <a:r>
              <a:rPr lang="en-US" sz="4900" dirty="0" smtClean="0">
                <a:solidFill>
                  <a:schemeClr val="tx1"/>
                </a:solidFill>
              </a:rPr>
              <a:t>Interest in Contexts</a:t>
            </a:r>
            <a:r>
              <a:rPr lang="en-US" sz="6000" b="0" dirty="0" smtClean="0">
                <a:solidFill>
                  <a:schemeClr val="tx1"/>
                </a:solidFill>
              </a:rPr>
              <a:t/>
            </a:r>
            <a:br>
              <a:rPr lang="en-US" sz="6000" b="0" dirty="0" smtClean="0">
                <a:solidFill>
                  <a:schemeClr val="tx1"/>
                </a:solidFill>
              </a:rPr>
            </a:br>
            <a:r>
              <a:rPr lang="en-US" sz="2200" dirty="0"/>
              <a:t> Percentage of students with high / very high interest</a:t>
            </a:r>
            <a:endParaRPr lang="de-DE" sz="2200" dirty="0"/>
          </a:p>
        </p:txBody>
      </p:sp>
      <p:graphicFrame>
        <p:nvGraphicFramePr>
          <p:cNvPr id="16387" name="Inhaltsplatzhalter 4"/>
          <p:cNvGraphicFramePr>
            <a:graphicFrameLocks noGrp="1"/>
          </p:cNvGraphicFramePr>
          <p:nvPr>
            <p:ph sz="quarter" idx="1"/>
          </p:nvPr>
        </p:nvGraphicFramePr>
        <p:xfrm>
          <a:off x="557213" y="1601788"/>
          <a:ext cx="7993062" cy="4422775"/>
        </p:xfrm>
        <a:graphic>
          <a:graphicData uri="http://schemas.openxmlformats.org/presentationml/2006/ole">
            <mc:AlternateContent xmlns:mc="http://schemas.openxmlformats.org/markup-compatibility/2006">
              <mc:Choice xmlns:v="urn:schemas-microsoft-com:vml" Requires="v">
                <p:oleObj spid="_x0000_s33825" name="Worksheet" r:id="rId5" imgW="10985500" imgH="6083300" progId="Excel.Sheet.8">
                  <p:embed/>
                </p:oleObj>
              </mc:Choice>
              <mc:Fallback>
                <p:oleObj name="Worksheet" r:id="rId5" imgW="10985500" imgH="6083300" progId="Excel.Sheet.8">
                  <p:embed/>
                  <p:pic>
                    <p:nvPicPr>
                      <p:cNvPr id="0" name="Inhaltsplatzhalt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3" y="1601788"/>
                        <a:ext cx="7993062" cy="442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liennummernplatzhalter 4"/>
          <p:cNvSpPr>
            <a:spLocks noGrp="1"/>
          </p:cNvSpPr>
          <p:nvPr>
            <p:ph type="sldNum" sz="quarter" idx="12"/>
          </p:nvPr>
        </p:nvSpPr>
        <p:spPr/>
        <p:txBody>
          <a:bodyPr/>
          <a:lstStyle/>
          <a:p>
            <a:fld id="{38DD4FD6-7C79-C04A-8372-99C269BA6982}" type="slidenum">
              <a:rPr lang="de-DE" smtClean="0"/>
              <a:pPr/>
              <a:t>18</a:t>
            </a:fld>
            <a:endParaRPr lang="de-DE"/>
          </a:p>
        </p:txBody>
      </p:sp>
      <p:sp>
        <p:nvSpPr>
          <p:cNvPr id="6" name="Textfeld 5"/>
          <p:cNvSpPr txBox="1"/>
          <p:nvPr/>
        </p:nvSpPr>
        <p:spPr>
          <a:xfrm>
            <a:off x="697424" y="1870722"/>
            <a:ext cx="2279882" cy="3416320"/>
          </a:xfrm>
          <a:prstGeom prst="rect">
            <a:avLst/>
          </a:prstGeom>
          <a:solidFill>
            <a:schemeClr val="bg1"/>
          </a:solidFill>
        </p:spPr>
        <p:txBody>
          <a:bodyPr wrap="square" rtlCol="0">
            <a:spAutoFit/>
          </a:bodyPr>
          <a:lstStyle/>
          <a:p>
            <a:pPr>
              <a:lnSpc>
                <a:spcPct val="150000"/>
              </a:lnSpc>
            </a:pPr>
            <a:r>
              <a:rPr lang="de-DE" dirty="0" err="1" smtClean="0"/>
              <a:t>Technics</a:t>
            </a:r>
            <a:endParaRPr lang="de-DE" dirty="0" smtClean="0"/>
          </a:p>
          <a:p>
            <a:pPr>
              <a:lnSpc>
                <a:spcPct val="150000"/>
              </a:lnSpc>
            </a:pPr>
            <a:r>
              <a:rPr lang="de-DE" dirty="0" err="1" smtClean="0"/>
              <a:t>Leisure</a:t>
            </a:r>
            <a:r>
              <a:rPr lang="de-DE" dirty="0" smtClean="0"/>
              <a:t> </a:t>
            </a:r>
            <a:r>
              <a:rPr lang="de-DE" dirty="0" err="1" smtClean="0"/>
              <a:t>activities</a:t>
            </a:r>
            <a:endParaRPr lang="de-DE" dirty="0" smtClean="0"/>
          </a:p>
          <a:p>
            <a:pPr>
              <a:lnSpc>
                <a:spcPct val="150000"/>
              </a:lnSpc>
            </a:pPr>
            <a:r>
              <a:rPr lang="de-DE" dirty="0" err="1" smtClean="0"/>
              <a:t>Use</a:t>
            </a:r>
            <a:endParaRPr lang="de-DE" dirty="0" smtClean="0"/>
          </a:p>
          <a:p>
            <a:pPr>
              <a:lnSpc>
                <a:spcPct val="150000"/>
              </a:lnSpc>
            </a:pPr>
            <a:r>
              <a:rPr lang="de-DE" dirty="0" smtClean="0"/>
              <a:t>Jobs</a:t>
            </a:r>
          </a:p>
          <a:p>
            <a:pPr>
              <a:lnSpc>
                <a:spcPct val="150000"/>
              </a:lnSpc>
            </a:pPr>
            <a:r>
              <a:rPr lang="de-DE" dirty="0" err="1" smtClean="0"/>
              <a:t>History</a:t>
            </a:r>
            <a:endParaRPr lang="de-DE" dirty="0" smtClean="0"/>
          </a:p>
          <a:p>
            <a:pPr>
              <a:lnSpc>
                <a:spcPct val="150000"/>
              </a:lnSpc>
            </a:pPr>
            <a:r>
              <a:rPr lang="de-DE" dirty="0" err="1" smtClean="0"/>
              <a:t>Danger</a:t>
            </a:r>
            <a:endParaRPr lang="de-DE" dirty="0" smtClean="0"/>
          </a:p>
          <a:p>
            <a:pPr>
              <a:lnSpc>
                <a:spcPct val="150000"/>
              </a:lnSpc>
            </a:pPr>
            <a:r>
              <a:rPr lang="de-DE" dirty="0" err="1" smtClean="0"/>
              <a:t>Phenomena</a:t>
            </a:r>
            <a:endParaRPr lang="de-DE" dirty="0" smtClean="0"/>
          </a:p>
          <a:p>
            <a:pPr>
              <a:lnSpc>
                <a:spcPct val="150000"/>
              </a:lnSpc>
            </a:pPr>
            <a:r>
              <a:rPr lang="de-DE" dirty="0" err="1" smtClean="0"/>
              <a:t>Houshold</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758952"/>
          </a:xfrm>
        </p:spPr>
        <p:txBody>
          <a:bodyPr>
            <a:normAutofit fontScale="90000"/>
          </a:bodyPr>
          <a:lstStyle/>
          <a:p>
            <a:pPr fontAlgn="auto">
              <a:spcAft>
                <a:spcPts val="0"/>
              </a:spcAft>
              <a:defRPr/>
            </a:pPr>
            <a:r>
              <a:rPr lang="en-US" sz="4900" dirty="0" smtClean="0">
                <a:solidFill>
                  <a:schemeClr val="tx1"/>
                </a:solidFill>
              </a:rPr>
              <a:t>Interest on </a:t>
            </a:r>
            <a:r>
              <a:rPr lang="en-US" sz="4900" dirty="0" err="1" smtClean="0">
                <a:solidFill>
                  <a:schemeClr val="tx1"/>
                </a:solidFill>
              </a:rPr>
              <a:t>Acitvities</a:t>
            </a:r>
            <a:r>
              <a:rPr lang="en-US" sz="7200" dirty="0" smtClean="0">
                <a:solidFill>
                  <a:srgbClr val="FFFF00"/>
                </a:solidFill>
              </a:rPr>
              <a:t/>
            </a:r>
            <a:br>
              <a:rPr lang="en-US" sz="7200" dirty="0" smtClean="0">
                <a:solidFill>
                  <a:srgbClr val="FFFF00"/>
                </a:solidFill>
              </a:rPr>
            </a:br>
            <a:r>
              <a:rPr lang="en-US" sz="2200" b="0" dirty="0" smtClean="0"/>
              <a:t>Percentage of students with high / very high interest</a:t>
            </a:r>
            <a:endParaRPr lang="de-DE" sz="2200" dirty="0"/>
          </a:p>
        </p:txBody>
      </p:sp>
      <p:graphicFrame>
        <p:nvGraphicFramePr>
          <p:cNvPr id="18435" name="Inhaltsplatzhalter 4"/>
          <p:cNvGraphicFramePr>
            <a:graphicFrameLocks noGrp="1"/>
          </p:cNvGraphicFramePr>
          <p:nvPr>
            <p:ph sz="quarter" idx="1"/>
          </p:nvPr>
        </p:nvGraphicFramePr>
        <p:xfrm>
          <a:off x="557213" y="1601788"/>
          <a:ext cx="7993062" cy="4422775"/>
        </p:xfrm>
        <a:graphic>
          <a:graphicData uri="http://schemas.openxmlformats.org/presentationml/2006/ole">
            <mc:AlternateContent xmlns:mc="http://schemas.openxmlformats.org/markup-compatibility/2006">
              <mc:Choice xmlns:v="urn:schemas-microsoft-com:vml" Requires="v">
                <p:oleObj spid="_x0000_s37921" name="Arbeitsblatt" r:id="rId5" imgW="10985500" imgH="6083300" progId="Excel.Sheet.8">
                  <p:embed/>
                </p:oleObj>
              </mc:Choice>
              <mc:Fallback>
                <p:oleObj name="Arbeitsblatt" r:id="rId5" imgW="10985500" imgH="6083300" progId="Excel.Sheet.8">
                  <p:embed/>
                  <p:pic>
                    <p:nvPicPr>
                      <p:cNvPr id="0" name="Inhaltsplatzhalt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3" y="1601788"/>
                        <a:ext cx="7993062" cy="442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liennummernplatzhalter 4"/>
          <p:cNvSpPr>
            <a:spLocks noGrp="1"/>
          </p:cNvSpPr>
          <p:nvPr>
            <p:ph type="sldNum" sz="quarter" idx="12"/>
          </p:nvPr>
        </p:nvSpPr>
        <p:spPr/>
        <p:txBody>
          <a:bodyPr/>
          <a:lstStyle/>
          <a:p>
            <a:fld id="{38DD4FD6-7C79-C04A-8372-99C269BA6982}" type="slidenum">
              <a:rPr lang="de-DE" smtClean="0"/>
              <a:pPr/>
              <a:t>19</a:t>
            </a:fld>
            <a:endParaRPr lang="de-DE"/>
          </a:p>
        </p:txBody>
      </p:sp>
      <p:sp>
        <p:nvSpPr>
          <p:cNvPr id="6" name="Textfeld 5"/>
          <p:cNvSpPr txBox="1"/>
          <p:nvPr/>
        </p:nvSpPr>
        <p:spPr>
          <a:xfrm>
            <a:off x="170480" y="1622749"/>
            <a:ext cx="3285642" cy="3780522"/>
          </a:xfrm>
          <a:prstGeom prst="rect">
            <a:avLst/>
          </a:prstGeom>
          <a:solidFill>
            <a:schemeClr val="bg1"/>
          </a:solidFill>
        </p:spPr>
        <p:txBody>
          <a:bodyPr wrap="square" rtlCol="0">
            <a:spAutoFit/>
          </a:bodyPr>
          <a:lstStyle/>
          <a:p>
            <a:pPr algn="r">
              <a:spcAft>
                <a:spcPts val="500"/>
              </a:spcAft>
            </a:pPr>
            <a:r>
              <a:rPr lang="de-DE" dirty="0" err="1" smtClean="0"/>
              <a:t>Formulate</a:t>
            </a:r>
            <a:r>
              <a:rPr lang="de-DE" dirty="0" smtClean="0"/>
              <a:t> </a:t>
            </a:r>
            <a:r>
              <a:rPr lang="de-DE" dirty="0" err="1" smtClean="0"/>
              <a:t>own</a:t>
            </a:r>
            <a:r>
              <a:rPr lang="de-DE" dirty="0" smtClean="0"/>
              <a:t> </a:t>
            </a:r>
            <a:r>
              <a:rPr lang="de-DE" dirty="0" err="1" smtClean="0"/>
              <a:t>opinion</a:t>
            </a:r>
            <a:endParaRPr lang="de-DE" dirty="0" smtClean="0"/>
          </a:p>
          <a:p>
            <a:pPr algn="r">
              <a:spcAft>
                <a:spcPts val="500"/>
              </a:spcAft>
            </a:pPr>
            <a:r>
              <a:rPr lang="de-DE" dirty="0" smtClean="0"/>
              <a:t>Watch </a:t>
            </a:r>
            <a:r>
              <a:rPr lang="de-DE" dirty="0" err="1" smtClean="0"/>
              <a:t>videos</a:t>
            </a:r>
            <a:endParaRPr lang="de-DE" dirty="0" smtClean="0"/>
          </a:p>
          <a:p>
            <a:pPr algn="r">
              <a:spcAft>
                <a:spcPts val="500"/>
              </a:spcAft>
            </a:pPr>
            <a:r>
              <a:rPr lang="de-DE" dirty="0" err="1" smtClean="0"/>
              <a:t>Planing</a:t>
            </a:r>
            <a:r>
              <a:rPr lang="de-DE" dirty="0" smtClean="0"/>
              <a:t> </a:t>
            </a:r>
            <a:r>
              <a:rPr lang="de-DE" dirty="0" err="1" smtClean="0"/>
              <a:t>of</a:t>
            </a:r>
            <a:r>
              <a:rPr lang="de-DE" dirty="0" smtClean="0"/>
              <a:t> </a:t>
            </a:r>
            <a:r>
              <a:rPr lang="de-DE" dirty="0" err="1" smtClean="0"/>
              <a:t>experiments</a:t>
            </a:r>
            <a:endParaRPr lang="de-DE" dirty="0" smtClean="0"/>
          </a:p>
          <a:p>
            <a:pPr algn="r">
              <a:spcAft>
                <a:spcPts val="500"/>
              </a:spcAft>
            </a:pPr>
            <a:r>
              <a:rPr lang="de-DE" dirty="0" err="1" smtClean="0"/>
              <a:t>Experimenting</a:t>
            </a:r>
            <a:endParaRPr lang="de-DE" dirty="0" smtClean="0"/>
          </a:p>
          <a:p>
            <a:pPr algn="r">
              <a:spcAft>
                <a:spcPts val="500"/>
              </a:spcAft>
            </a:pPr>
            <a:r>
              <a:rPr lang="de-DE" dirty="0" err="1" smtClean="0"/>
              <a:t>Explaining</a:t>
            </a:r>
            <a:r>
              <a:rPr lang="de-DE" dirty="0" smtClean="0"/>
              <a:t> </a:t>
            </a:r>
            <a:r>
              <a:rPr lang="de-DE" dirty="0" err="1" smtClean="0"/>
              <a:t>of</a:t>
            </a:r>
            <a:r>
              <a:rPr lang="de-DE" dirty="0" smtClean="0"/>
              <a:t> </a:t>
            </a:r>
            <a:r>
              <a:rPr lang="de-DE" dirty="0" err="1" smtClean="0"/>
              <a:t>experiments</a:t>
            </a:r>
            <a:endParaRPr lang="de-DE" dirty="0" smtClean="0"/>
          </a:p>
          <a:p>
            <a:pPr algn="r">
              <a:spcAft>
                <a:spcPts val="500"/>
              </a:spcAft>
            </a:pPr>
            <a:r>
              <a:rPr lang="de-DE" dirty="0" err="1" smtClean="0"/>
              <a:t>Calculation</a:t>
            </a:r>
            <a:endParaRPr lang="de-DE" dirty="0" smtClean="0"/>
          </a:p>
          <a:p>
            <a:pPr algn="r">
              <a:spcAft>
                <a:spcPts val="500"/>
              </a:spcAft>
            </a:pPr>
            <a:r>
              <a:rPr lang="de-DE" dirty="0" smtClean="0"/>
              <a:t>Chemical </a:t>
            </a:r>
            <a:r>
              <a:rPr lang="de-DE" dirty="0" err="1" smtClean="0"/>
              <a:t>equation</a:t>
            </a:r>
            <a:endParaRPr lang="de-DE" dirty="0" smtClean="0"/>
          </a:p>
          <a:p>
            <a:pPr algn="r">
              <a:spcAft>
                <a:spcPts val="500"/>
              </a:spcAft>
            </a:pPr>
            <a:r>
              <a:rPr lang="de-DE" dirty="0" err="1" smtClean="0"/>
              <a:t>Observe</a:t>
            </a:r>
            <a:r>
              <a:rPr lang="de-DE" dirty="0" smtClean="0"/>
              <a:t> </a:t>
            </a:r>
            <a:r>
              <a:rPr lang="de-DE" dirty="0" err="1" smtClean="0"/>
              <a:t>experiments</a:t>
            </a:r>
            <a:endParaRPr lang="de-DE" dirty="0" smtClean="0"/>
          </a:p>
          <a:p>
            <a:pPr algn="r">
              <a:spcAft>
                <a:spcPts val="500"/>
              </a:spcAft>
            </a:pPr>
            <a:r>
              <a:rPr lang="de-DE" dirty="0" smtClean="0"/>
              <a:t>Create </a:t>
            </a:r>
            <a:r>
              <a:rPr lang="de-DE" dirty="0" err="1" smtClean="0"/>
              <a:t>models</a:t>
            </a:r>
            <a:endParaRPr lang="de-DE" dirty="0" smtClean="0"/>
          </a:p>
          <a:p>
            <a:pPr algn="r">
              <a:spcAft>
                <a:spcPts val="500"/>
              </a:spcAft>
            </a:pPr>
            <a:r>
              <a:rPr lang="de-DE" dirty="0" smtClean="0"/>
              <a:t>Drawing </a:t>
            </a:r>
            <a:r>
              <a:rPr lang="de-DE" dirty="0" err="1" smtClean="0"/>
              <a:t>of</a:t>
            </a:r>
            <a:r>
              <a:rPr lang="de-DE" dirty="0" smtClean="0"/>
              <a:t> experimental </a:t>
            </a:r>
            <a:r>
              <a:rPr lang="de-DE" dirty="0" err="1" smtClean="0"/>
              <a:t>setting</a:t>
            </a:r>
            <a:endParaRPr lang="de-DE" dirty="0" smtClean="0"/>
          </a:p>
          <a:p>
            <a:pPr algn="r">
              <a:spcAft>
                <a:spcPts val="500"/>
              </a:spcAft>
            </a:pPr>
            <a:r>
              <a:rPr lang="de-DE" dirty="0" smtClean="0"/>
              <a:t>Reading </a:t>
            </a:r>
            <a:r>
              <a:rPr lang="de-DE" dirty="0" err="1" smtClean="0"/>
              <a:t>the</a:t>
            </a:r>
            <a:r>
              <a:rPr lang="de-DE" dirty="0" smtClean="0"/>
              <a:t> </a:t>
            </a:r>
            <a:r>
              <a:rPr lang="de-DE" dirty="0" err="1" smtClean="0"/>
              <a:t>textbook</a:t>
            </a: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Intro:</a:t>
            </a:r>
            <a:endParaRPr lang="de-DE" dirty="0"/>
          </a:p>
        </p:txBody>
      </p:sp>
      <p:sp>
        <p:nvSpPr>
          <p:cNvPr id="3" name="Inhaltsplatzhalter 2"/>
          <p:cNvSpPr>
            <a:spLocks noGrp="1"/>
          </p:cNvSpPr>
          <p:nvPr>
            <p:ph idx="1"/>
          </p:nvPr>
        </p:nvSpPr>
        <p:spPr/>
        <p:txBody>
          <a:bodyPr>
            <a:normAutofit fontScale="92500"/>
          </a:bodyPr>
          <a:lstStyle/>
          <a:p>
            <a:pPr algn="ctr">
              <a:buNone/>
            </a:pPr>
            <a:r>
              <a:rPr lang="de-DE" dirty="0" smtClean="0">
                <a:latin typeface="Comic Sans MS" charset="0"/>
              </a:rPr>
              <a:t>Spring 1973: </a:t>
            </a:r>
            <a:r>
              <a:rPr lang="de-DE" dirty="0" err="1" smtClean="0">
                <a:latin typeface="Comic Sans MS" charset="0"/>
              </a:rPr>
              <a:t>my</a:t>
            </a:r>
            <a:r>
              <a:rPr lang="de-DE" dirty="0" smtClean="0">
                <a:latin typeface="Comic Sans MS" charset="0"/>
              </a:rPr>
              <a:t> </a:t>
            </a:r>
            <a:r>
              <a:rPr lang="de-DE" dirty="0" err="1" smtClean="0">
                <a:latin typeface="Comic Sans MS" charset="0"/>
              </a:rPr>
              <a:t>son</a:t>
            </a:r>
            <a:r>
              <a:rPr lang="de-DE" dirty="0" smtClean="0">
                <a:latin typeface="Comic Sans MS" charset="0"/>
              </a:rPr>
              <a:t> </a:t>
            </a:r>
            <a:r>
              <a:rPr lang="de-DE" dirty="0" err="1" smtClean="0">
                <a:latin typeface="Comic Sans MS" charset="0"/>
              </a:rPr>
              <a:t>handed</a:t>
            </a:r>
            <a:r>
              <a:rPr lang="de-DE" dirty="0" smtClean="0">
                <a:latin typeface="Comic Sans MS" charset="0"/>
              </a:rPr>
              <a:t> </a:t>
            </a:r>
            <a:r>
              <a:rPr lang="de-DE" dirty="0" err="1" smtClean="0">
                <a:latin typeface="Comic Sans MS" charset="0"/>
              </a:rPr>
              <a:t>me</a:t>
            </a:r>
            <a:r>
              <a:rPr lang="de-DE" dirty="0" smtClean="0">
                <a:latin typeface="Comic Sans MS" charset="0"/>
              </a:rPr>
              <a:t> a </a:t>
            </a:r>
            <a:r>
              <a:rPr lang="de-DE" dirty="0" err="1" smtClean="0">
                <a:latin typeface="Comic Sans MS" charset="0"/>
              </a:rPr>
              <a:t>letter</a:t>
            </a:r>
            <a:r>
              <a:rPr lang="de-DE" dirty="0" smtClean="0">
                <a:latin typeface="Comic Sans MS" charset="0"/>
              </a:rPr>
              <a:t> </a:t>
            </a:r>
            <a:r>
              <a:rPr lang="de-DE" dirty="0" err="1" smtClean="0">
                <a:latin typeface="Comic Sans MS" charset="0"/>
              </a:rPr>
              <a:t>with</a:t>
            </a:r>
            <a:r>
              <a:rPr lang="de-DE" dirty="0" smtClean="0">
                <a:latin typeface="Comic Sans MS" charset="0"/>
              </a:rPr>
              <a:t> </a:t>
            </a:r>
            <a:r>
              <a:rPr lang="de-DE" dirty="0" err="1" smtClean="0">
                <a:latin typeface="Comic Sans MS" charset="0"/>
              </a:rPr>
              <a:t>the</a:t>
            </a:r>
            <a:r>
              <a:rPr lang="de-DE" dirty="0" smtClean="0">
                <a:latin typeface="Comic Sans MS" charset="0"/>
              </a:rPr>
              <a:t> </a:t>
            </a:r>
            <a:r>
              <a:rPr lang="de-DE" dirty="0" err="1" smtClean="0">
                <a:latin typeface="Comic Sans MS" charset="0"/>
              </a:rPr>
              <a:t>following</a:t>
            </a:r>
            <a:r>
              <a:rPr lang="de-DE" dirty="0" smtClean="0">
                <a:latin typeface="Comic Sans MS" charset="0"/>
              </a:rPr>
              <a:t> </a:t>
            </a:r>
            <a:r>
              <a:rPr lang="de-DE" dirty="0" err="1" smtClean="0">
                <a:latin typeface="Comic Sans MS" charset="0"/>
              </a:rPr>
              <a:t>sentence</a:t>
            </a:r>
            <a:r>
              <a:rPr lang="de-DE" dirty="0" smtClean="0">
                <a:latin typeface="Comic Sans MS" charset="0"/>
              </a:rPr>
              <a:t>: </a:t>
            </a:r>
          </a:p>
          <a:p>
            <a:pPr algn="ctr">
              <a:buNone/>
            </a:pPr>
            <a:r>
              <a:rPr lang="de-DE" dirty="0" err="1" smtClean="0">
                <a:latin typeface="Comic Sans MS" charset="0"/>
              </a:rPr>
              <a:t>Dear</a:t>
            </a:r>
            <a:r>
              <a:rPr lang="de-DE" dirty="0" smtClean="0">
                <a:latin typeface="Comic Sans MS" charset="0"/>
              </a:rPr>
              <a:t> </a:t>
            </a:r>
            <a:r>
              <a:rPr lang="de-DE" dirty="0" err="1" smtClean="0">
                <a:latin typeface="Comic Sans MS" charset="0"/>
              </a:rPr>
              <a:t>Parents</a:t>
            </a:r>
            <a:r>
              <a:rPr lang="de-DE" dirty="0" smtClean="0">
                <a:latin typeface="Comic Sans MS" charset="0"/>
              </a:rPr>
              <a:t>! </a:t>
            </a:r>
          </a:p>
          <a:p>
            <a:pPr algn="ctr">
              <a:buNone/>
            </a:pPr>
            <a:r>
              <a:rPr lang="de-DE" dirty="0" err="1" smtClean="0">
                <a:latin typeface="Comic Sans MS" charset="0"/>
              </a:rPr>
              <a:t>Your</a:t>
            </a:r>
            <a:r>
              <a:rPr lang="de-DE" dirty="0" smtClean="0">
                <a:latin typeface="Comic Sans MS" charset="0"/>
              </a:rPr>
              <a:t> </a:t>
            </a:r>
            <a:r>
              <a:rPr lang="de-DE" dirty="0" err="1" smtClean="0">
                <a:latin typeface="Comic Sans MS" charset="0"/>
              </a:rPr>
              <a:t>son</a:t>
            </a:r>
            <a:r>
              <a:rPr lang="de-DE" dirty="0" smtClean="0">
                <a:latin typeface="Comic Sans MS" charset="0"/>
              </a:rPr>
              <a:t> Leonhard </a:t>
            </a:r>
            <a:r>
              <a:rPr lang="de-DE" dirty="0" err="1" smtClean="0">
                <a:latin typeface="Comic Sans MS" charset="0"/>
              </a:rPr>
              <a:t>unfortunately</a:t>
            </a:r>
            <a:r>
              <a:rPr lang="de-DE" dirty="0" smtClean="0">
                <a:latin typeface="Comic Sans MS" charset="0"/>
              </a:rPr>
              <a:t> </a:t>
            </a:r>
            <a:r>
              <a:rPr lang="de-DE" dirty="0" err="1" smtClean="0">
                <a:latin typeface="Comic Sans MS" charset="0"/>
              </a:rPr>
              <a:t>does</a:t>
            </a:r>
            <a:r>
              <a:rPr lang="de-DE" dirty="0" smtClean="0">
                <a:latin typeface="Comic Sans MS" charset="0"/>
              </a:rPr>
              <a:t> </a:t>
            </a:r>
            <a:r>
              <a:rPr lang="de-DE" dirty="0" err="1" smtClean="0">
                <a:latin typeface="Comic Sans MS" charset="0"/>
              </a:rPr>
              <a:t>only</a:t>
            </a:r>
            <a:r>
              <a:rPr lang="de-DE" dirty="0" smtClean="0">
                <a:latin typeface="Comic Sans MS" charset="0"/>
              </a:rPr>
              <a:t> follow </a:t>
            </a:r>
            <a:r>
              <a:rPr lang="de-DE" dirty="0" err="1" smtClean="0">
                <a:latin typeface="Comic Sans MS" charset="0"/>
              </a:rPr>
              <a:t>my</a:t>
            </a:r>
            <a:r>
              <a:rPr lang="de-DE" dirty="0" smtClean="0">
                <a:latin typeface="Comic Sans MS" charset="0"/>
              </a:rPr>
              <a:t> </a:t>
            </a:r>
            <a:r>
              <a:rPr lang="de-DE" dirty="0" err="1" smtClean="0">
                <a:latin typeface="Comic Sans MS" charset="0"/>
              </a:rPr>
              <a:t>teaching</a:t>
            </a:r>
            <a:r>
              <a:rPr lang="de-DE" dirty="0" smtClean="0">
                <a:latin typeface="Comic Sans MS" charset="0"/>
              </a:rPr>
              <a:t>, </a:t>
            </a:r>
            <a:r>
              <a:rPr lang="de-DE" dirty="0" err="1" smtClean="0">
                <a:latin typeface="Comic Sans MS" charset="0"/>
              </a:rPr>
              <a:t>when</a:t>
            </a:r>
            <a:r>
              <a:rPr lang="de-DE" dirty="0" smtClean="0">
                <a:latin typeface="Comic Sans MS" charset="0"/>
              </a:rPr>
              <a:t> </a:t>
            </a:r>
            <a:r>
              <a:rPr lang="de-DE" dirty="0" err="1" smtClean="0">
                <a:latin typeface="Comic Sans MS" charset="0"/>
              </a:rPr>
              <a:t>it</a:t>
            </a:r>
            <a:r>
              <a:rPr lang="de-DE" dirty="0" smtClean="0">
                <a:latin typeface="Comic Sans MS" charset="0"/>
              </a:rPr>
              <a:t> </a:t>
            </a:r>
            <a:r>
              <a:rPr lang="de-DE" dirty="0" err="1" smtClean="0">
                <a:latin typeface="Comic Sans MS" charset="0"/>
              </a:rPr>
              <a:t>is</a:t>
            </a:r>
            <a:r>
              <a:rPr lang="de-DE" dirty="0" smtClean="0">
                <a:latin typeface="Comic Sans MS" charset="0"/>
              </a:rPr>
              <a:t> </a:t>
            </a:r>
            <a:r>
              <a:rPr lang="de-DE" dirty="0" err="1" smtClean="0">
                <a:latin typeface="Comic Sans MS" charset="0"/>
              </a:rPr>
              <a:t>interesting</a:t>
            </a:r>
            <a:r>
              <a:rPr lang="de-DE" dirty="0" smtClean="0">
                <a:latin typeface="Comic Sans MS" charset="0"/>
              </a:rPr>
              <a:t>. </a:t>
            </a:r>
          </a:p>
          <a:p>
            <a:pPr algn="ctr">
              <a:buNone/>
            </a:pPr>
            <a:r>
              <a:rPr lang="de-DE" dirty="0" smtClean="0">
                <a:latin typeface="Comic Sans MS" charset="0"/>
              </a:rPr>
              <a:t>(in German </a:t>
            </a:r>
            <a:r>
              <a:rPr lang="de-DE" dirty="0" err="1" smtClean="0">
                <a:latin typeface="Comic Sans MS" charset="0"/>
              </a:rPr>
              <a:t>the</a:t>
            </a:r>
            <a:r>
              <a:rPr lang="de-DE" dirty="0" smtClean="0">
                <a:latin typeface="Comic Sans MS" charset="0"/>
              </a:rPr>
              <a:t> same </a:t>
            </a:r>
            <a:r>
              <a:rPr lang="de-DE" dirty="0" err="1" smtClean="0">
                <a:latin typeface="Comic Sans MS" charset="0"/>
              </a:rPr>
              <a:t>meaning</a:t>
            </a:r>
            <a:r>
              <a:rPr lang="de-DE" dirty="0" smtClean="0">
                <a:latin typeface="Comic Sans MS" charset="0"/>
              </a:rPr>
              <a:t> </a:t>
            </a:r>
            <a:r>
              <a:rPr lang="de-DE" dirty="0" err="1" smtClean="0">
                <a:latin typeface="Comic Sans MS" charset="0"/>
              </a:rPr>
              <a:t>as</a:t>
            </a:r>
            <a:r>
              <a:rPr lang="de-DE" dirty="0" smtClean="0">
                <a:latin typeface="Comic Sans MS" charset="0"/>
              </a:rPr>
              <a:t> „</a:t>
            </a:r>
            <a:r>
              <a:rPr lang="de-DE" dirty="0" err="1" smtClean="0">
                <a:latin typeface="Comic Sans MS" charset="0"/>
              </a:rPr>
              <a:t>when</a:t>
            </a:r>
            <a:r>
              <a:rPr lang="de-DE" dirty="0" smtClean="0">
                <a:latin typeface="Comic Sans MS" charset="0"/>
              </a:rPr>
              <a:t> he </a:t>
            </a:r>
            <a:r>
              <a:rPr lang="de-DE" dirty="0" err="1" smtClean="0">
                <a:latin typeface="Comic Sans MS" charset="0"/>
              </a:rPr>
              <a:t>is</a:t>
            </a:r>
            <a:r>
              <a:rPr lang="de-DE" dirty="0" smtClean="0">
                <a:latin typeface="Comic Sans MS" charset="0"/>
              </a:rPr>
              <a:t> </a:t>
            </a:r>
            <a:r>
              <a:rPr lang="de-DE" dirty="0" err="1" smtClean="0">
                <a:latin typeface="Comic Sans MS" charset="0"/>
              </a:rPr>
              <a:t>interested</a:t>
            </a:r>
            <a:r>
              <a:rPr lang="de-DE" dirty="0" smtClean="0">
                <a:latin typeface="Comic Sans MS" charset="0"/>
              </a:rPr>
              <a:t>“)</a:t>
            </a:r>
          </a:p>
          <a:p>
            <a:pPr algn="ctr">
              <a:buNone/>
            </a:pPr>
            <a:endParaRPr lang="de-DE" dirty="0" smtClean="0">
              <a:latin typeface="Comic Sans MS" charset="0"/>
            </a:endParaRPr>
          </a:p>
          <a:p>
            <a:pPr algn="ctr">
              <a:buNone/>
            </a:pPr>
            <a:r>
              <a:rPr lang="de-DE" sz="2400" dirty="0" smtClean="0">
                <a:latin typeface="Comic Sans MS" charset="0"/>
              </a:rPr>
              <a:t>(BECKER 1983)</a:t>
            </a:r>
            <a:endParaRPr lang="de-DE" dirty="0"/>
          </a:p>
        </p:txBody>
      </p:sp>
      <p:sp>
        <p:nvSpPr>
          <p:cNvPr id="4" name="Foliennummernplatzhalter 3"/>
          <p:cNvSpPr>
            <a:spLocks noGrp="1"/>
          </p:cNvSpPr>
          <p:nvPr>
            <p:ph type="sldNum" sz="quarter" idx="12"/>
          </p:nvPr>
        </p:nvSpPr>
        <p:spPr/>
        <p:txBody>
          <a:bodyPr/>
          <a:lstStyle/>
          <a:p>
            <a:fld id="{38DD4FD6-7C79-C04A-8372-99C269BA6982}" type="slidenum">
              <a:rPr lang="de-DE" smtClean="0"/>
              <a:pPr/>
              <a:t>2</a:t>
            </a:fld>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Path </a:t>
            </a:r>
            <a:r>
              <a:rPr lang="de-DE" dirty="0" err="1" smtClean="0">
                <a:solidFill>
                  <a:schemeClr val="bg1"/>
                </a:solidFill>
              </a:rPr>
              <a:t>analysis</a:t>
            </a:r>
            <a:endParaRPr lang="de-DE" dirty="0">
              <a:solidFill>
                <a:schemeClr val="bg1"/>
              </a:solidFill>
            </a:endParaRPr>
          </a:p>
        </p:txBody>
      </p:sp>
      <p:sp>
        <p:nvSpPr>
          <p:cNvPr id="4" name="Rectangle 5"/>
          <p:cNvSpPr>
            <a:spLocks noChangeArrowheads="1"/>
          </p:cNvSpPr>
          <p:nvPr/>
        </p:nvSpPr>
        <p:spPr bwMode="auto">
          <a:xfrm>
            <a:off x="652463" y="1219200"/>
            <a:ext cx="1295400" cy="762000"/>
          </a:xfrm>
          <a:prstGeom prst="rect">
            <a:avLst/>
          </a:prstGeom>
          <a:solidFill>
            <a:schemeClr val="bg1"/>
          </a:solidFill>
          <a:ln w="9525">
            <a:solidFill>
              <a:schemeClr val="bg1"/>
            </a:solidFill>
            <a:miter lim="800000"/>
            <a:headEnd/>
            <a:tailEnd/>
          </a:ln>
        </p:spPr>
        <p:txBody>
          <a:bodyPr wrap="none" anchor="ctr"/>
          <a:lstStyle/>
          <a:p>
            <a:pPr algn="ctr"/>
            <a:r>
              <a:rPr lang="de-DE" sz="1600" dirty="0" smtClean="0">
                <a:latin typeface="Arial"/>
              </a:rPr>
              <a:t>Marks in</a:t>
            </a:r>
          </a:p>
          <a:p>
            <a:pPr algn="ctr"/>
            <a:r>
              <a:rPr lang="de-DE" sz="1600" dirty="0" smtClean="0">
                <a:latin typeface="Arial"/>
              </a:rPr>
              <a:t>Chemistry</a:t>
            </a:r>
            <a:endParaRPr lang="de-DE" sz="1600" dirty="0">
              <a:latin typeface="Arial"/>
            </a:endParaRPr>
          </a:p>
        </p:txBody>
      </p:sp>
      <p:sp>
        <p:nvSpPr>
          <p:cNvPr id="5" name="Rectangle 6"/>
          <p:cNvSpPr>
            <a:spLocks noChangeArrowheads="1"/>
          </p:cNvSpPr>
          <p:nvPr/>
        </p:nvSpPr>
        <p:spPr bwMode="auto">
          <a:xfrm>
            <a:off x="652463" y="2147888"/>
            <a:ext cx="1295400" cy="762000"/>
          </a:xfrm>
          <a:prstGeom prst="rect">
            <a:avLst/>
          </a:prstGeom>
          <a:solidFill>
            <a:schemeClr val="bg1"/>
          </a:solidFill>
          <a:ln w="9525">
            <a:solidFill>
              <a:schemeClr val="bg1"/>
            </a:solidFill>
            <a:miter lim="800000"/>
            <a:headEnd/>
            <a:tailEnd/>
          </a:ln>
        </p:spPr>
        <p:txBody>
          <a:bodyPr wrap="none" anchor="ctr"/>
          <a:lstStyle/>
          <a:p>
            <a:pPr algn="ctr"/>
            <a:r>
              <a:rPr lang="de-DE" sz="1600" dirty="0" err="1" smtClean="0">
                <a:latin typeface="Arial"/>
              </a:rPr>
              <a:t>Self</a:t>
            </a:r>
            <a:r>
              <a:rPr lang="de-DE" sz="1600" dirty="0" smtClean="0">
                <a:latin typeface="Arial"/>
              </a:rPr>
              <a:t>-</a:t>
            </a:r>
          </a:p>
          <a:p>
            <a:pPr algn="ctr"/>
            <a:r>
              <a:rPr lang="de-DE" sz="1600" dirty="0" err="1" smtClean="0">
                <a:latin typeface="Arial"/>
              </a:rPr>
              <a:t>concept</a:t>
            </a:r>
            <a:endParaRPr lang="de-DE" sz="1600" dirty="0">
              <a:latin typeface="Arial"/>
            </a:endParaRPr>
          </a:p>
        </p:txBody>
      </p:sp>
      <p:sp>
        <p:nvSpPr>
          <p:cNvPr id="6" name="Rectangle 7"/>
          <p:cNvSpPr>
            <a:spLocks noChangeArrowheads="1"/>
          </p:cNvSpPr>
          <p:nvPr/>
        </p:nvSpPr>
        <p:spPr bwMode="auto">
          <a:xfrm>
            <a:off x="671513" y="3067050"/>
            <a:ext cx="1295400" cy="762000"/>
          </a:xfrm>
          <a:prstGeom prst="rect">
            <a:avLst/>
          </a:prstGeom>
          <a:solidFill>
            <a:schemeClr val="bg1"/>
          </a:solidFill>
          <a:ln w="9525">
            <a:solidFill>
              <a:schemeClr val="bg1"/>
            </a:solidFill>
            <a:miter lim="800000"/>
            <a:headEnd/>
            <a:tailEnd/>
          </a:ln>
        </p:spPr>
        <p:txBody>
          <a:bodyPr wrap="none" anchor="ctr"/>
          <a:lstStyle/>
          <a:p>
            <a:pPr algn="ctr"/>
            <a:r>
              <a:rPr lang="de-DE" sz="1600" dirty="0" smtClean="0">
                <a:latin typeface="Arial"/>
              </a:rPr>
              <a:t>Experience</a:t>
            </a:r>
            <a:r>
              <a:rPr lang="de-DE" sz="1600" dirty="0">
                <a:latin typeface="Arial"/>
              </a:rPr>
              <a:t/>
            </a:r>
            <a:br>
              <a:rPr lang="de-DE" sz="1600" dirty="0">
                <a:latin typeface="Arial"/>
              </a:rPr>
            </a:br>
            <a:r>
              <a:rPr lang="de-DE" sz="1600" dirty="0" smtClean="0">
                <a:latin typeface="Arial"/>
              </a:rPr>
              <a:t>in chem.</a:t>
            </a:r>
            <a:r>
              <a:rPr lang="de-DE" sz="1600" dirty="0">
                <a:latin typeface="Arial"/>
              </a:rPr>
              <a:t/>
            </a:r>
            <a:br>
              <a:rPr lang="de-DE" sz="1600" dirty="0">
                <a:latin typeface="Arial"/>
              </a:rPr>
            </a:br>
            <a:r>
              <a:rPr lang="de-DE" sz="1600" dirty="0" err="1" smtClean="0">
                <a:latin typeface="Arial"/>
              </a:rPr>
              <a:t>Phenomenons</a:t>
            </a:r>
            <a:endParaRPr lang="de-DE" sz="1600" dirty="0">
              <a:latin typeface="Arial"/>
            </a:endParaRPr>
          </a:p>
        </p:txBody>
      </p:sp>
      <p:sp>
        <p:nvSpPr>
          <p:cNvPr id="7" name="Rectangle 8"/>
          <p:cNvSpPr>
            <a:spLocks noChangeArrowheads="1"/>
          </p:cNvSpPr>
          <p:nvPr/>
        </p:nvSpPr>
        <p:spPr bwMode="auto">
          <a:xfrm>
            <a:off x="652463" y="3976688"/>
            <a:ext cx="1295400" cy="762000"/>
          </a:xfrm>
          <a:prstGeom prst="rect">
            <a:avLst/>
          </a:prstGeom>
          <a:solidFill>
            <a:schemeClr val="bg1"/>
          </a:solidFill>
          <a:ln w="9525">
            <a:solidFill>
              <a:schemeClr val="bg1"/>
            </a:solidFill>
            <a:miter lim="800000"/>
            <a:headEnd/>
            <a:tailEnd/>
          </a:ln>
        </p:spPr>
        <p:txBody>
          <a:bodyPr wrap="none" anchor="ctr"/>
          <a:lstStyle/>
          <a:p>
            <a:pPr algn="ctr"/>
            <a:r>
              <a:rPr lang="de-DE" sz="1600" dirty="0" err="1" smtClean="0">
                <a:latin typeface="Arial"/>
              </a:rPr>
              <a:t>Importance</a:t>
            </a:r>
            <a:r>
              <a:rPr lang="de-DE" sz="1600" dirty="0" smtClean="0">
                <a:latin typeface="Arial"/>
              </a:rPr>
              <a:t> </a:t>
            </a:r>
            <a:r>
              <a:rPr lang="de-DE" sz="1600" dirty="0">
                <a:latin typeface="Arial"/>
              </a:rPr>
              <a:t/>
            </a:r>
            <a:br>
              <a:rPr lang="de-DE" sz="1600" dirty="0">
                <a:latin typeface="Arial"/>
              </a:rPr>
            </a:br>
            <a:r>
              <a:rPr lang="de-DE" sz="1600" dirty="0" err="1" smtClean="0">
                <a:latin typeface="Arial"/>
              </a:rPr>
              <a:t>of</a:t>
            </a:r>
            <a:r>
              <a:rPr lang="de-DE" sz="1600" dirty="0" smtClean="0">
                <a:latin typeface="Arial"/>
              </a:rPr>
              <a:t> Chemistry</a:t>
            </a:r>
            <a:endParaRPr lang="de-DE" sz="1600" dirty="0">
              <a:latin typeface="Arial"/>
            </a:endParaRPr>
          </a:p>
        </p:txBody>
      </p:sp>
      <p:sp>
        <p:nvSpPr>
          <p:cNvPr id="8" name="Rectangle 9"/>
          <p:cNvSpPr>
            <a:spLocks noChangeArrowheads="1"/>
          </p:cNvSpPr>
          <p:nvPr/>
        </p:nvSpPr>
        <p:spPr bwMode="auto">
          <a:xfrm>
            <a:off x="638175" y="5810250"/>
            <a:ext cx="1295400" cy="762000"/>
          </a:xfrm>
          <a:prstGeom prst="rect">
            <a:avLst/>
          </a:prstGeom>
          <a:solidFill>
            <a:schemeClr val="bg1"/>
          </a:solidFill>
          <a:ln w="9525">
            <a:solidFill>
              <a:schemeClr val="bg1"/>
            </a:solidFill>
            <a:miter lim="800000"/>
            <a:headEnd/>
            <a:tailEnd/>
          </a:ln>
        </p:spPr>
        <p:txBody>
          <a:bodyPr wrap="none" anchor="ctr"/>
          <a:lstStyle/>
          <a:p>
            <a:pPr algn="ctr"/>
            <a:r>
              <a:rPr lang="de-DE" sz="1600" dirty="0" err="1">
                <a:latin typeface="Arial"/>
              </a:rPr>
              <a:t>Teachers</a:t>
            </a:r>
            <a:r>
              <a:rPr lang="de-DE" sz="1600" dirty="0" smtClean="0">
                <a:latin typeface="Arial"/>
              </a:rPr>
              <a:t>´ </a:t>
            </a:r>
          </a:p>
          <a:p>
            <a:pPr algn="ctr"/>
            <a:r>
              <a:rPr lang="de-DE" sz="1600" dirty="0" err="1" smtClean="0">
                <a:latin typeface="Arial"/>
              </a:rPr>
              <a:t>social</a:t>
            </a:r>
            <a:endParaRPr lang="de-DE" sz="1600" dirty="0">
              <a:latin typeface="Arial"/>
            </a:endParaRPr>
          </a:p>
          <a:p>
            <a:pPr algn="ctr"/>
            <a:r>
              <a:rPr lang="de-DE" sz="1600" dirty="0" err="1">
                <a:latin typeface="Arial"/>
              </a:rPr>
              <a:t>comptence</a:t>
            </a:r>
            <a:endParaRPr lang="de-DE" sz="1600" dirty="0">
              <a:latin typeface="Arial"/>
            </a:endParaRPr>
          </a:p>
        </p:txBody>
      </p:sp>
      <p:sp>
        <p:nvSpPr>
          <p:cNvPr id="9" name="Rectangle 10"/>
          <p:cNvSpPr>
            <a:spLocks noChangeArrowheads="1"/>
          </p:cNvSpPr>
          <p:nvPr/>
        </p:nvSpPr>
        <p:spPr bwMode="auto">
          <a:xfrm>
            <a:off x="4267200" y="5105400"/>
            <a:ext cx="1295400" cy="762000"/>
          </a:xfrm>
          <a:prstGeom prst="rect">
            <a:avLst/>
          </a:prstGeom>
          <a:solidFill>
            <a:schemeClr val="bg1"/>
          </a:solidFill>
          <a:ln w="9525">
            <a:solidFill>
              <a:schemeClr val="bg1"/>
            </a:solidFill>
            <a:miter lim="800000"/>
            <a:headEnd/>
            <a:tailEnd/>
          </a:ln>
        </p:spPr>
        <p:txBody>
          <a:bodyPr wrap="none" anchor="ctr"/>
          <a:lstStyle/>
          <a:p>
            <a:pPr algn="ctr"/>
            <a:r>
              <a:rPr lang="de-DE" sz="1600" dirty="0" smtClean="0">
                <a:latin typeface="Arial"/>
              </a:rPr>
              <a:t>Interest in </a:t>
            </a:r>
          </a:p>
          <a:p>
            <a:pPr algn="ctr"/>
            <a:r>
              <a:rPr lang="de-DE" sz="1600" dirty="0" err="1" smtClean="0">
                <a:latin typeface="Arial"/>
              </a:rPr>
              <a:t>Chemstry</a:t>
            </a:r>
            <a:r>
              <a:rPr lang="de-DE" sz="1600" dirty="0" smtClean="0">
                <a:latin typeface="Arial"/>
              </a:rPr>
              <a:t> </a:t>
            </a:r>
          </a:p>
          <a:p>
            <a:pPr algn="ctr"/>
            <a:r>
              <a:rPr lang="de-DE" sz="1600" dirty="0" err="1" smtClean="0">
                <a:latin typeface="Arial"/>
              </a:rPr>
              <a:t>classroom</a:t>
            </a:r>
            <a:r>
              <a:rPr lang="de-DE" sz="1600" dirty="0" smtClean="0">
                <a:latin typeface="Arial"/>
              </a:rPr>
              <a:t> </a:t>
            </a:r>
            <a:r>
              <a:rPr lang="de-DE" sz="1600" dirty="0" err="1" smtClean="0">
                <a:latin typeface="Arial"/>
              </a:rPr>
              <a:t>work</a:t>
            </a:r>
            <a:r>
              <a:rPr lang="de-DE" sz="1600" dirty="0" smtClean="0">
                <a:latin typeface="Arial"/>
              </a:rPr>
              <a:t> </a:t>
            </a:r>
            <a:endParaRPr lang="de-DE" sz="1600" dirty="0">
              <a:latin typeface="Arial"/>
            </a:endParaRPr>
          </a:p>
        </p:txBody>
      </p:sp>
      <p:sp>
        <p:nvSpPr>
          <p:cNvPr id="10" name="Rectangle 11"/>
          <p:cNvSpPr>
            <a:spLocks noChangeArrowheads="1"/>
          </p:cNvSpPr>
          <p:nvPr/>
        </p:nvSpPr>
        <p:spPr bwMode="auto">
          <a:xfrm>
            <a:off x="4191000" y="2057400"/>
            <a:ext cx="1295400" cy="762000"/>
          </a:xfrm>
          <a:prstGeom prst="rect">
            <a:avLst/>
          </a:prstGeom>
          <a:solidFill>
            <a:schemeClr val="bg1"/>
          </a:solidFill>
          <a:ln w="9525">
            <a:solidFill>
              <a:schemeClr val="bg1"/>
            </a:solidFill>
            <a:miter lim="800000"/>
            <a:headEnd/>
            <a:tailEnd/>
          </a:ln>
        </p:spPr>
        <p:txBody>
          <a:bodyPr wrap="none" anchor="ctr"/>
          <a:lstStyle/>
          <a:p>
            <a:pPr algn="ctr"/>
            <a:r>
              <a:rPr lang="de-DE" sz="1600" dirty="0" smtClean="0">
                <a:latin typeface="Arial"/>
              </a:rPr>
              <a:t>Interest </a:t>
            </a:r>
            <a:r>
              <a:rPr lang="de-DE" sz="1600" dirty="0">
                <a:latin typeface="Arial"/>
              </a:rPr>
              <a:t>i</a:t>
            </a:r>
            <a:r>
              <a:rPr lang="de-DE" sz="1600" dirty="0" smtClean="0">
                <a:latin typeface="Arial"/>
              </a:rPr>
              <a:t>n</a:t>
            </a:r>
            <a:r>
              <a:rPr lang="de-DE" sz="1600" dirty="0">
                <a:latin typeface="Arial"/>
              </a:rPr>
              <a:t/>
            </a:r>
            <a:br>
              <a:rPr lang="de-DE" sz="1600" dirty="0">
                <a:latin typeface="Arial"/>
              </a:rPr>
            </a:br>
            <a:r>
              <a:rPr lang="de-DE" sz="1600" dirty="0" smtClean="0">
                <a:latin typeface="Arial"/>
              </a:rPr>
              <a:t>Chemistry</a:t>
            </a:r>
            <a:endParaRPr lang="de-DE" sz="1600" dirty="0">
              <a:latin typeface="Arial"/>
            </a:endParaRPr>
          </a:p>
        </p:txBody>
      </p:sp>
      <p:sp>
        <p:nvSpPr>
          <p:cNvPr id="11" name="Rectangle 12"/>
          <p:cNvSpPr>
            <a:spLocks noChangeArrowheads="1"/>
          </p:cNvSpPr>
          <p:nvPr/>
        </p:nvSpPr>
        <p:spPr bwMode="auto">
          <a:xfrm>
            <a:off x="6553200" y="3505200"/>
            <a:ext cx="1295400" cy="762000"/>
          </a:xfrm>
          <a:prstGeom prst="rect">
            <a:avLst/>
          </a:prstGeom>
          <a:solidFill>
            <a:schemeClr val="bg1"/>
          </a:solidFill>
          <a:ln w="9525">
            <a:solidFill>
              <a:schemeClr val="bg1"/>
            </a:solidFill>
            <a:miter lim="800000"/>
            <a:headEnd/>
            <a:tailEnd/>
          </a:ln>
        </p:spPr>
        <p:txBody>
          <a:bodyPr wrap="none" anchor="ctr"/>
          <a:lstStyle/>
          <a:p>
            <a:pPr algn="ctr"/>
            <a:r>
              <a:rPr lang="de-DE" sz="1600" dirty="0" smtClean="0">
                <a:solidFill>
                  <a:srgbClr val="000000"/>
                </a:solidFill>
                <a:latin typeface="Arial"/>
              </a:rPr>
              <a:t>Interest in</a:t>
            </a:r>
            <a:r>
              <a:rPr lang="de-DE" sz="1600" dirty="0">
                <a:solidFill>
                  <a:srgbClr val="000000"/>
                </a:solidFill>
                <a:latin typeface="Arial"/>
              </a:rPr>
              <a:t/>
            </a:r>
            <a:br>
              <a:rPr lang="de-DE" sz="1600" dirty="0">
                <a:solidFill>
                  <a:srgbClr val="000000"/>
                </a:solidFill>
                <a:latin typeface="Arial"/>
              </a:rPr>
            </a:br>
            <a:r>
              <a:rPr lang="de-DE" sz="1600" dirty="0" smtClean="0">
                <a:solidFill>
                  <a:srgbClr val="000000"/>
                </a:solidFill>
                <a:latin typeface="Arial"/>
              </a:rPr>
              <a:t>Chemistry</a:t>
            </a:r>
            <a:r>
              <a:rPr lang="de-DE" sz="1600" dirty="0">
                <a:solidFill>
                  <a:srgbClr val="000000"/>
                </a:solidFill>
                <a:latin typeface="Arial"/>
              </a:rPr>
              <a:t/>
            </a:r>
            <a:br>
              <a:rPr lang="de-DE" sz="1600" dirty="0">
                <a:solidFill>
                  <a:srgbClr val="000000"/>
                </a:solidFill>
                <a:latin typeface="Arial"/>
              </a:rPr>
            </a:br>
            <a:r>
              <a:rPr lang="de-DE" sz="1600" dirty="0" smtClean="0">
                <a:solidFill>
                  <a:srgbClr val="000000"/>
                </a:solidFill>
                <a:latin typeface="Arial"/>
              </a:rPr>
              <a:t>outside </a:t>
            </a:r>
            <a:r>
              <a:rPr lang="de-DE" sz="1600" dirty="0" err="1" smtClean="0">
                <a:solidFill>
                  <a:srgbClr val="000000"/>
                </a:solidFill>
                <a:latin typeface="Arial"/>
              </a:rPr>
              <a:t>school</a:t>
            </a:r>
            <a:endParaRPr lang="de-DE" sz="1600" dirty="0">
              <a:solidFill>
                <a:srgbClr val="000000"/>
              </a:solidFill>
              <a:latin typeface="Arial"/>
            </a:endParaRPr>
          </a:p>
        </p:txBody>
      </p:sp>
      <p:sp>
        <p:nvSpPr>
          <p:cNvPr id="12" name="Rectangle 13"/>
          <p:cNvSpPr>
            <a:spLocks noChangeArrowheads="1"/>
          </p:cNvSpPr>
          <p:nvPr/>
        </p:nvSpPr>
        <p:spPr bwMode="auto">
          <a:xfrm>
            <a:off x="652463" y="4895850"/>
            <a:ext cx="1295400" cy="762000"/>
          </a:xfrm>
          <a:prstGeom prst="rect">
            <a:avLst/>
          </a:prstGeom>
          <a:solidFill>
            <a:schemeClr val="bg1"/>
          </a:solidFill>
          <a:ln w="9525">
            <a:solidFill>
              <a:schemeClr val="bg1"/>
            </a:solidFill>
            <a:miter lim="800000"/>
            <a:headEnd/>
            <a:tailEnd/>
          </a:ln>
        </p:spPr>
        <p:txBody>
          <a:bodyPr wrap="none" anchor="ctr"/>
          <a:lstStyle/>
          <a:p>
            <a:pPr algn="ctr"/>
            <a:r>
              <a:rPr lang="de-DE" sz="1600" dirty="0" err="1" smtClean="0">
                <a:latin typeface="Arial"/>
              </a:rPr>
              <a:t>Teachers</a:t>
            </a:r>
            <a:r>
              <a:rPr lang="de-DE" sz="1600" dirty="0" smtClean="0">
                <a:latin typeface="Arial"/>
              </a:rPr>
              <a:t>´</a:t>
            </a:r>
          </a:p>
          <a:p>
            <a:pPr algn="ctr"/>
            <a:r>
              <a:rPr lang="de-DE" sz="1600" dirty="0" err="1" smtClean="0">
                <a:latin typeface="Arial"/>
              </a:rPr>
              <a:t>comptence</a:t>
            </a:r>
            <a:endParaRPr lang="de-DE" sz="1600" dirty="0">
              <a:latin typeface="Arial"/>
            </a:endParaRPr>
          </a:p>
        </p:txBody>
      </p:sp>
      <p:sp>
        <p:nvSpPr>
          <p:cNvPr id="13" name="Line 14"/>
          <p:cNvSpPr>
            <a:spLocks noChangeShapeType="1"/>
          </p:cNvSpPr>
          <p:nvPr/>
        </p:nvSpPr>
        <p:spPr bwMode="auto">
          <a:xfrm>
            <a:off x="1981200" y="1600200"/>
            <a:ext cx="2209800" cy="609600"/>
          </a:xfrm>
          <a:prstGeom prst="line">
            <a:avLst/>
          </a:prstGeom>
          <a:noFill/>
          <a:ln w="9525">
            <a:solidFill>
              <a:schemeClr val="bg1"/>
            </a:solidFill>
            <a:round/>
            <a:headEnd/>
            <a:tailEnd type="triangle" w="med" len="med"/>
          </a:ln>
        </p:spPr>
        <p:txBody>
          <a:bodyPr/>
          <a:lstStyle/>
          <a:p>
            <a:endParaRPr lang="de-DE">
              <a:latin typeface="Arial"/>
            </a:endParaRPr>
          </a:p>
        </p:txBody>
      </p:sp>
      <p:sp>
        <p:nvSpPr>
          <p:cNvPr id="14" name="Line 15"/>
          <p:cNvSpPr>
            <a:spLocks noChangeShapeType="1"/>
          </p:cNvSpPr>
          <p:nvPr/>
        </p:nvSpPr>
        <p:spPr bwMode="auto">
          <a:xfrm>
            <a:off x="1981200" y="1752600"/>
            <a:ext cx="2286000" cy="3352800"/>
          </a:xfrm>
          <a:prstGeom prst="line">
            <a:avLst/>
          </a:prstGeom>
          <a:noFill/>
          <a:ln w="25400">
            <a:solidFill>
              <a:srgbClr val="FFFF00"/>
            </a:solidFill>
            <a:round/>
            <a:headEnd/>
            <a:tailEnd type="triangle" w="med" len="med"/>
          </a:ln>
        </p:spPr>
        <p:txBody>
          <a:bodyPr/>
          <a:lstStyle/>
          <a:p>
            <a:endParaRPr lang="de-DE">
              <a:latin typeface="Arial"/>
            </a:endParaRPr>
          </a:p>
        </p:txBody>
      </p:sp>
      <p:sp>
        <p:nvSpPr>
          <p:cNvPr id="15" name="Line 16"/>
          <p:cNvSpPr>
            <a:spLocks noChangeShapeType="1"/>
          </p:cNvSpPr>
          <p:nvPr/>
        </p:nvSpPr>
        <p:spPr bwMode="auto">
          <a:xfrm>
            <a:off x="1981200" y="2667000"/>
            <a:ext cx="2286000" cy="2590800"/>
          </a:xfrm>
          <a:prstGeom prst="line">
            <a:avLst/>
          </a:prstGeom>
          <a:noFill/>
          <a:ln w="25400">
            <a:solidFill>
              <a:srgbClr val="FFFF00"/>
            </a:solidFill>
            <a:round/>
            <a:headEnd/>
            <a:tailEnd type="triangle" w="med" len="med"/>
          </a:ln>
        </p:spPr>
        <p:txBody>
          <a:bodyPr/>
          <a:lstStyle/>
          <a:p>
            <a:endParaRPr lang="de-DE">
              <a:latin typeface="Arial"/>
            </a:endParaRPr>
          </a:p>
        </p:txBody>
      </p:sp>
      <p:sp>
        <p:nvSpPr>
          <p:cNvPr id="16" name="Line 17"/>
          <p:cNvSpPr>
            <a:spLocks noChangeShapeType="1"/>
          </p:cNvSpPr>
          <p:nvPr/>
        </p:nvSpPr>
        <p:spPr bwMode="auto">
          <a:xfrm>
            <a:off x="1981200" y="3581400"/>
            <a:ext cx="2286000" cy="1905000"/>
          </a:xfrm>
          <a:prstGeom prst="line">
            <a:avLst/>
          </a:prstGeom>
          <a:noFill/>
          <a:ln w="9525">
            <a:solidFill>
              <a:schemeClr val="bg1"/>
            </a:solidFill>
            <a:round/>
            <a:headEnd/>
            <a:tailEnd type="triangle" w="med" len="med"/>
          </a:ln>
        </p:spPr>
        <p:txBody>
          <a:bodyPr/>
          <a:lstStyle/>
          <a:p>
            <a:endParaRPr lang="de-DE">
              <a:latin typeface="Arial"/>
            </a:endParaRPr>
          </a:p>
        </p:txBody>
      </p:sp>
      <p:sp>
        <p:nvSpPr>
          <p:cNvPr id="17" name="Line 18"/>
          <p:cNvSpPr>
            <a:spLocks noChangeShapeType="1"/>
          </p:cNvSpPr>
          <p:nvPr/>
        </p:nvSpPr>
        <p:spPr bwMode="auto">
          <a:xfrm>
            <a:off x="1981200" y="4572000"/>
            <a:ext cx="2209800" cy="914400"/>
          </a:xfrm>
          <a:prstGeom prst="line">
            <a:avLst/>
          </a:prstGeom>
          <a:noFill/>
          <a:ln w="9525">
            <a:solidFill>
              <a:schemeClr val="bg1"/>
            </a:solidFill>
            <a:round/>
            <a:headEnd/>
            <a:tailEnd type="triangle" w="med" len="med"/>
          </a:ln>
        </p:spPr>
        <p:txBody>
          <a:bodyPr/>
          <a:lstStyle/>
          <a:p>
            <a:endParaRPr lang="de-DE">
              <a:latin typeface="Arial"/>
            </a:endParaRPr>
          </a:p>
        </p:txBody>
      </p:sp>
      <p:sp>
        <p:nvSpPr>
          <p:cNvPr id="18" name="Line 19"/>
          <p:cNvSpPr>
            <a:spLocks noChangeShapeType="1"/>
          </p:cNvSpPr>
          <p:nvPr/>
        </p:nvSpPr>
        <p:spPr bwMode="auto">
          <a:xfrm>
            <a:off x="1981200" y="5334000"/>
            <a:ext cx="2209800" cy="304800"/>
          </a:xfrm>
          <a:prstGeom prst="line">
            <a:avLst/>
          </a:prstGeom>
          <a:noFill/>
          <a:ln w="9525">
            <a:solidFill>
              <a:schemeClr val="bg1"/>
            </a:solidFill>
            <a:round/>
            <a:headEnd/>
            <a:tailEnd type="triangle" w="med" len="med"/>
          </a:ln>
        </p:spPr>
        <p:txBody>
          <a:bodyPr/>
          <a:lstStyle/>
          <a:p>
            <a:endParaRPr lang="de-DE">
              <a:latin typeface="Arial"/>
            </a:endParaRPr>
          </a:p>
        </p:txBody>
      </p:sp>
      <p:sp>
        <p:nvSpPr>
          <p:cNvPr id="19" name="Line 20"/>
          <p:cNvSpPr>
            <a:spLocks noChangeShapeType="1"/>
          </p:cNvSpPr>
          <p:nvPr/>
        </p:nvSpPr>
        <p:spPr bwMode="auto">
          <a:xfrm flipV="1">
            <a:off x="1981200" y="5867400"/>
            <a:ext cx="2209800" cy="457200"/>
          </a:xfrm>
          <a:prstGeom prst="line">
            <a:avLst/>
          </a:prstGeom>
          <a:noFill/>
          <a:ln w="9525">
            <a:solidFill>
              <a:schemeClr val="bg1"/>
            </a:solidFill>
            <a:round/>
            <a:headEnd/>
            <a:tailEnd type="triangle" w="med" len="med"/>
          </a:ln>
        </p:spPr>
        <p:txBody>
          <a:bodyPr/>
          <a:lstStyle/>
          <a:p>
            <a:endParaRPr lang="de-DE">
              <a:latin typeface="Arial"/>
            </a:endParaRPr>
          </a:p>
        </p:txBody>
      </p:sp>
      <p:sp>
        <p:nvSpPr>
          <p:cNvPr id="20" name="Line 21"/>
          <p:cNvSpPr>
            <a:spLocks noChangeShapeType="1"/>
          </p:cNvSpPr>
          <p:nvPr/>
        </p:nvSpPr>
        <p:spPr bwMode="auto">
          <a:xfrm flipV="1">
            <a:off x="1981200" y="3886200"/>
            <a:ext cx="4572000" cy="457200"/>
          </a:xfrm>
          <a:prstGeom prst="line">
            <a:avLst/>
          </a:prstGeom>
          <a:noFill/>
          <a:ln w="9525">
            <a:solidFill>
              <a:schemeClr val="bg1"/>
            </a:solidFill>
            <a:round/>
            <a:headEnd/>
            <a:tailEnd type="triangle" w="med" len="med"/>
          </a:ln>
        </p:spPr>
        <p:txBody>
          <a:bodyPr/>
          <a:lstStyle/>
          <a:p>
            <a:endParaRPr lang="de-DE">
              <a:latin typeface="Arial"/>
            </a:endParaRPr>
          </a:p>
        </p:txBody>
      </p:sp>
      <p:sp>
        <p:nvSpPr>
          <p:cNvPr id="21" name="Line 22"/>
          <p:cNvSpPr>
            <a:spLocks noChangeShapeType="1"/>
          </p:cNvSpPr>
          <p:nvPr/>
        </p:nvSpPr>
        <p:spPr bwMode="auto">
          <a:xfrm flipV="1">
            <a:off x="1981200" y="2514600"/>
            <a:ext cx="2133600" cy="914400"/>
          </a:xfrm>
          <a:prstGeom prst="line">
            <a:avLst/>
          </a:prstGeom>
          <a:noFill/>
          <a:ln w="9525">
            <a:solidFill>
              <a:schemeClr val="bg1"/>
            </a:solidFill>
            <a:round/>
            <a:headEnd/>
            <a:tailEnd type="triangle" w="med" len="med"/>
          </a:ln>
        </p:spPr>
        <p:txBody>
          <a:bodyPr/>
          <a:lstStyle/>
          <a:p>
            <a:endParaRPr lang="de-DE">
              <a:latin typeface="Arial"/>
            </a:endParaRPr>
          </a:p>
        </p:txBody>
      </p:sp>
      <p:sp>
        <p:nvSpPr>
          <p:cNvPr id="22" name="Line 23"/>
          <p:cNvSpPr>
            <a:spLocks noChangeShapeType="1"/>
          </p:cNvSpPr>
          <p:nvPr/>
        </p:nvSpPr>
        <p:spPr bwMode="auto">
          <a:xfrm flipV="1">
            <a:off x="1981200" y="2743200"/>
            <a:ext cx="2209800" cy="1447800"/>
          </a:xfrm>
          <a:prstGeom prst="line">
            <a:avLst/>
          </a:prstGeom>
          <a:noFill/>
          <a:ln w="9525">
            <a:solidFill>
              <a:schemeClr val="bg1"/>
            </a:solidFill>
            <a:round/>
            <a:headEnd/>
            <a:tailEnd type="triangle" w="med" len="med"/>
          </a:ln>
        </p:spPr>
        <p:txBody>
          <a:bodyPr/>
          <a:lstStyle/>
          <a:p>
            <a:endParaRPr lang="de-DE">
              <a:latin typeface="Arial"/>
            </a:endParaRPr>
          </a:p>
        </p:txBody>
      </p:sp>
      <p:sp>
        <p:nvSpPr>
          <p:cNvPr id="23" name="Line 24"/>
          <p:cNvSpPr>
            <a:spLocks noChangeShapeType="1"/>
          </p:cNvSpPr>
          <p:nvPr/>
        </p:nvSpPr>
        <p:spPr bwMode="auto">
          <a:xfrm flipV="1">
            <a:off x="5562600" y="4114800"/>
            <a:ext cx="990600" cy="1371600"/>
          </a:xfrm>
          <a:prstGeom prst="line">
            <a:avLst/>
          </a:prstGeom>
          <a:noFill/>
          <a:ln w="9525">
            <a:solidFill>
              <a:schemeClr val="bg1"/>
            </a:solidFill>
            <a:round/>
            <a:headEnd/>
            <a:tailEnd type="triangle" w="med" len="med"/>
          </a:ln>
        </p:spPr>
        <p:txBody>
          <a:bodyPr/>
          <a:lstStyle/>
          <a:p>
            <a:endParaRPr lang="de-DE">
              <a:latin typeface="Arial"/>
            </a:endParaRPr>
          </a:p>
        </p:txBody>
      </p:sp>
      <p:sp>
        <p:nvSpPr>
          <p:cNvPr id="24" name="Line 25"/>
          <p:cNvSpPr>
            <a:spLocks noChangeShapeType="1"/>
          </p:cNvSpPr>
          <p:nvPr/>
        </p:nvSpPr>
        <p:spPr bwMode="auto">
          <a:xfrm>
            <a:off x="5486400" y="2362200"/>
            <a:ext cx="1066800" cy="1295400"/>
          </a:xfrm>
          <a:prstGeom prst="line">
            <a:avLst/>
          </a:prstGeom>
          <a:noFill/>
          <a:ln w="25400">
            <a:solidFill>
              <a:srgbClr val="FFFF00"/>
            </a:solidFill>
            <a:round/>
            <a:headEnd/>
            <a:tailEnd type="triangle" w="med" len="med"/>
          </a:ln>
        </p:spPr>
        <p:txBody>
          <a:bodyPr/>
          <a:lstStyle/>
          <a:p>
            <a:endParaRPr lang="de-DE">
              <a:latin typeface="Arial"/>
            </a:endParaRPr>
          </a:p>
        </p:txBody>
      </p:sp>
      <p:sp>
        <p:nvSpPr>
          <p:cNvPr id="25" name="Line 26"/>
          <p:cNvSpPr>
            <a:spLocks noChangeShapeType="1"/>
          </p:cNvSpPr>
          <p:nvPr/>
        </p:nvSpPr>
        <p:spPr bwMode="auto">
          <a:xfrm>
            <a:off x="2000232" y="1500174"/>
            <a:ext cx="5257800" cy="0"/>
          </a:xfrm>
          <a:prstGeom prst="line">
            <a:avLst/>
          </a:prstGeom>
          <a:noFill/>
          <a:ln w="9525">
            <a:solidFill>
              <a:schemeClr val="bg1"/>
            </a:solidFill>
            <a:round/>
            <a:headEnd/>
            <a:tailEnd/>
          </a:ln>
        </p:spPr>
        <p:txBody>
          <a:bodyPr/>
          <a:lstStyle/>
          <a:p>
            <a:endParaRPr lang="de-DE">
              <a:latin typeface="Arial"/>
            </a:endParaRPr>
          </a:p>
        </p:txBody>
      </p:sp>
      <p:sp>
        <p:nvSpPr>
          <p:cNvPr id="26" name="Line 27"/>
          <p:cNvSpPr>
            <a:spLocks noChangeShapeType="1"/>
          </p:cNvSpPr>
          <p:nvPr/>
        </p:nvSpPr>
        <p:spPr bwMode="auto">
          <a:xfrm>
            <a:off x="7239000" y="1459805"/>
            <a:ext cx="0" cy="2057400"/>
          </a:xfrm>
          <a:prstGeom prst="line">
            <a:avLst/>
          </a:prstGeom>
          <a:noFill/>
          <a:ln w="9525">
            <a:solidFill>
              <a:schemeClr val="bg1"/>
            </a:solidFill>
            <a:round/>
            <a:headEnd/>
            <a:tailEnd type="triangle" w="med" len="med"/>
          </a:ln>
        </p:spPr>
        <p:txBody>
          <a:bodyPr/>
          <a:lstStyle/>
          <a:p>
            <a:r>
              <a:rPr lang="de-DE" dirty="0" smtClean="0">
                <a:latin typeface="Arial"/>
              </a:rPr>
              <a:t>¥</a:t>
            </a:r>
            <a:endParaRPr lang="de-DE" dirty="0">
              <a:latin typeface="Arial"/>
            </a:endParaRPr>
          </a:p>
        </p:txBody>
      </p:sp>
      <p:sp>
        <p:nvSpPr>
          <p:cNvPr id="27" name="Text Box 28"/>
          <p:cNvSpPr txBox="1">
            <a:spLocks noChangeArrowheads="1"/>
          </p:cNvSpPr>
          <p:nvPr/>
        </p:nvSpPr>
        <p:spPr bwMode="auto">
          <a:xfrm>
            <a:off x="4953000" y="5867400"/>
            <a:ext cx="835164" cy="307777"/>
          </a:xfrm>
          <a:prstGeom prst="rect">
            <a:avLst/>
          </a:prstGeom>
          <a:solidFill>
            <a:schemeClr val="bg1"/>
          </a:solidFill>
          <a:ln w="9525">
            <a:solidFill>
              <a:schemeClr val="bg1"/>
            </a:solidFill>
            <a:miter lim="800000"/>
            <a:headEnd/>
            <a:tailEnd/>
          </a:ln>
        </p:spPr>
        <p:txBody>
          <a:bodyPr wrap="none">
            <a:spAutoFit/>
          </a:bodyPr>
          <a:lstStyle/>
          <a:p>
            <a:r>
              <a:rPr lang="de-DE" sz="1400" dirty="0">
                <a:latin typeface="Arial"/>
              </a:rPr>
              <a:t>R</a:t>
            </a:r>
            <a:r>
              <a:rPr lang="de-DE" sz="1400" baseline="30000" dirty="0">
                <a:latin typeface="Arial"/>
              </a:rPr>
              <a:t>2</a:t>
            </a:r>
            <a:r>
              <a:rPr lang="de-DE" sz="1400" dirty="0">
                <a:latin typeface="Arial"/>
              </a:rPr>
              <a:t>=0.68</a:t>
            </a:r>
          </a:p>
        </p:txBody>
      </p:sp>
      <p:sp>
        <p:nvSpPr>
          <p:cNvPr id="28" name="Text Box 29"/>
          <p:cNvSpPr txBox="1">
            <a:spLocks noChangeArrowheads="1"/>
          </p:cNvSpPr>
          <p:nvPr/>
        </p:nvSpPr>
        <p:spPr bwMode="auto">
          <a:xfrm>
            <a:off x="5562600" y="2032000"/>
            <a:ext cx="835164" cy="307777"/>
          </a:xfrm>
          <a:prstGeom prst="rect">
            <a:avLst/>
          </a:prstGeom>
          <a:solidFill>
            <a:schemeClr val="bg1"/>
          </a:solidFill>
          <a:ln w="9525">
            <a:noFill/>
            <a:miter lim="800000"/>
            <a:headEnd/>
            <a:tailEnd/>
          </a:ln>
        </p:spPr>
        <p:txBody>
          <a:bodyPr wrap="none">
            <a:spAutoFit/>
          </a:bodyPr>
          <a:lstStyle/>
          <a:p>
            <a:r>
              <a:rPr lang="de-DE" sz="1400" dirty="0">
                <a:latin typeface="Arial"/>
              </a:rPr>
              <a:t>R</a:t>
            </a:r>
            <a:r>
              <a:rPr lang="de-DE" sz="1400" baseline="30000" dirty="0">
                <a:latin typeface="Arial"/>
              </a:rPr>
              <a:t>2</a:t>
            </a:r>
            <a:r>
              <a:rPr lang="de-DE" sz="1400" dirty="0">
                <a:latin typeface="Arial"/>
              </a:rPr>
              <a:t>=0.47</a:t>
            </a:r>
          </a:p>
        </p:txBody>
      </p:sp>
      <p:sp>
        <p:nvSpPr>
          <p:cNvPr id="29" name="Text Box 30"/>
          <p:cNvSpPr txBox="1">
            <a:spLocks noChangeArrowheads="1"/>
          </p:cNvSpPr>
          <p:nvPr/>
        </p:nvSpPr>
        <p:spPr bwMode="auto">
          <a:xfrm>
            <a:off x="7162800" y="4343400"/>
            <a:ext cx="787416" cy="307777"/>
          </a:xfrm>
          <a:prstGeom prst="rect">
            <a:avLst/>
          </a:prstGeom>
          <a:noFill/>
          <a:ln w="9525">
            <a:noFill/>
            <a:miter lim="800000"/>
            <a:headEnd/>
            <a:tailEnd/>
          </a:ln>
        </p:spPr>
        <p:txBody>
          <a:bodyPr wrap="none">
            <a:spAutoFit/>
          </a:bodyPr>
          <a:lstStyle/>
          <a:p>
            <a:r>
              <a:rPr lang="de-DE" sz="1400" dirty="0">
                <a:latin typeface="Book Antiqua" pitchFamily="18" charset="0"/>
              </a:rPr>
              <a:t>R</a:t>
            </a:r>
            <a:r>
              <a:rPr lang="de-DE" sz="1400" baseline="30000" dirty="0">
                <a:latin typeface="Book Antiqua" pitchFamily="18" charset="0"/>
              </a:rPr>
              <a:t>2</a:t>
            </a:r>
            <a:r>
              <a:rPr lang="de-DE" sz="1400" dirty="0">
                <a:latin typeface="Book Antiqua" pitchFamily="18" charset="0"/>
              </a:rPr>
              <a:t>=0.40</a:t>
            </a:r>
          </a:p>
        </p:txBody>
      </p:sp>
      <p:sp>
        <p:nvSpPr>
          <p:cNvPr id="30" name="Rectangle 32"/>
          <p:cNvSpPr>
            <a:spLocks noChangeArrowheads="1"/>
          </p:cNvSpPr>
          <p:nvPr/>
        </p:nvSpPr>
        <p:spPr bwMode="auto">
          <a:xfrm>
            <a:off x="4343400" y="1219200"/>
            <a:ext cx="533400" cy="304800"/>
          </a:xfrm>
          <a:prstGeom prst="rect">
            <a:avLst/>
          </a:prstGeom>
          <a:solidFill>
            <a:schemeClr val="bg1"/>
          </a:solidFill>
          <a:ln w="9525">
            <a:solidFill>
              <a:schemeClr val="bg1"/>
            </a:solidFill>
            <a:miter lim="800000"/>
            <a:headEnd/>
            <a:tailEnd/>
          </a:ln>
        </p:spPr>
        <p:txBody>
          <a:bodyPr wrap="none" anchor="ctr"/>
          <a:lstStyle/>
          <a:p>
            <a:pPr algn="ctr"/>
            <a:r>
              <a:rPr lang="de-DE" sz="1600">
                <a:latin typeface="Arial"/>
              </a:rPr>
              <a:t>0.19</a:t>
            </a:r>
          </a:p>
        </p:txBody>
      </p:sp>
      <p:sp>
        <p:nvSpPr>
          <p:cNvPr id="31" name="Rectangle 33"/>
          <p:cNvSpPr>
            <a:spLocks noChangeArrowheads="1"/>
          </p:cNvSpPr>
          <p:nvPr/>
        </p:nvSpPr>
        <p:spPr bwMode="auto">
          <a:xfrm>
            <a:off x="2895600" y="1828800"/>
            <a:ext cx="533400" cy="304800"/>
          </a:xfrm>
          <a:prstGeom prst="rect">
            <a:avLst/>
          </a:prstGeom>
          <a:solidFill>
            <a:schemeClr val="bg1"/>
          </a:solidFill>
          <a:ln w="9525">
            <a:solidFill>
              <a:schemeClr val="bg1"/>
            </a:solidFill>
            <a:miter lim="800000"/>
            <a:headEnd/>
            <a:tailEnd/>
          </a:ln>
        </p:spPr>
        <p:txBody>
          <a:bodyPr wrap="none" anchor="ctr"/>
          <a:lstStyle/>
          <a:p>
            <a:pPr algn="ctr"/>
            <a:r>
              <a:rPr lang="de-DE" sz="1600">
                <a:latin typeface="Arial"/>
              </a:rPr>
              <a:t>0.17</a:t>
            </a:r>
          </a:p>
        </p:txBody>
      </p:sp>
      <p:sp>
        <p:nvSpPr>
          <p:cNvPr id="32" name="Rectangle 34"/>
          <p:cNvSpPr>
            <a:spLocks noChangeArrowheads="1"/>
          </p:cNvSpPr>
          <p:nvPr/>
        </p:nvSpPr>
        <p:spPr bwMode="auto">
          <a:xfrm>
            <a:off x="2971800" y="2667000"/>
            <a:ext cx="533400" cy="304800"/>
          </a:xfrm>
          <a:prstGeom prst="rect">
            <a:avLst/>
          </a:prstGeom>
          <a:solidFill>
            <a:schemeClr val="bg1"/>
          </a:solidFill>
          <a:ln w="9525">
            <a:solidFill>
              <a:schemeClr val="bg1"/>
            </a:solidFill>
            <a:miter lim="800000"/>
            <a:headEnd/>
            <a:tailEnd/>
          </a:ln>
        </p:spPr>
        <p:txBody>
          <a:bodyPr wrap="none" anchor="ctr"/>
          <a:lstStyle/>
          <a:p>
            <a:pPr algn="ctr"/>
            <a:r>
              <a:rPr lang="de-DE" sz="1600">
                <a:latin typeface="Arial"/>
              </a:rPr>
              <a:t>0.22</a:t>
            </a:r>
          </a:p>
        </p:txBody>
      </p:sp>
      <p:sp>
        <p:nvSpPr>
          <p:cNvPr id="33" name="Rectangle 35"/>
          <p:cNvSpPr>
            <a:spLocks noChangeArrowheads="1"/>
          </p:cNvSpPr>
          <p:nvPr/>
        </p:nvSpPr>
        <p:spPr bwMode="auto">
          <a:xfrm>
            <a:off x="3276600" y="3124200"/>
            <a:ext cx="533400" cy="304800"/>
          </a:xfrm>
          <a:prstGeom prst="rect">
            <a:avLst/>
          </a:prstGeom>
          <a:solidFill>
            <a:schemeClr val="bg1"/>
          </a:solidFill>
          <a:ln w="9525">
            <a:solidFill>
              <a:schemeClr val="bg1"/>
            </a:solidFill>
            <a:miter lim="800000"/>
            <a:headEnd/>
            <a:tailEnd/>
          </a:ln>
        </p:spPr>
        <p:txBody>
          <a:bodyPr wrap="none" anchor="ctr"/>
          <a:lstStyle/>
          <a:p>
            <a:pPr algn="ctr"/>
            <a:r>
              <a:rPr lang="de-DE" sz="1600">
                <a:latin typeface="Arial"/>
              </a:rPr>
              <a:t>0.13</a:t>
            </a:r>
          </a:p>
        </p:txBody>
      </p:sp>
      <p:sp>
        <p:nvSpPr>
          <p:cNvPr id="34" name="Rectangle 36"/>
          <p:cNvSpPr>
            <a:spLocks noChangeArrowheads="1"/>
          </p:cNvSpPr>
          <p:nvPr/>
        </p:nvSpPr>
        <p:spPr bwMode="auto">
          <a:xfrm>
            <a:off x="2209800" y="2209800"/>
            <a:ext cx="533400" cy="304800"/>
          </a:xfrm>
          <a:prstGeom prst="rect">
            <a:avLst/>
          </a:prstGeom>
          <a:solidFill>
            <a:srgbClr val="FFFF00"/>
          </a:solidFill>
          <a:ln w="9525">
            <a:solidFill>
              <a:schemeClr val="bg1"/>
            </a:solidFill>
            <a:miter lim="800000"/>
            <a:headEnd/>
            <a:tailEnd/>
          </a:ln>
        </p:spPr>
        <p:txBody>
          <a:bodyPr wrap="none" anchor="ctr"/>
          <a:lstStyle/>
          <a:p>
            <a:pPr algn="ctr"/>
            <a:r>
              <a:rPr lang="de-DE" sz="1600" dirty="0">
                <a:latin typeface="Arial"/>
              </a:rPr>
              <a:t>0.30</a:t>
            </a:r>
          </a:p>
        </p:txBody>
      </p:sp>
      <p:sp>
        <p:nvSpPr>
          <p:cNvPr id="35" name="Rectangle 37"/>
          <p:cNvSpPr>
            <a:spLocks noChangeArrowheads="1"/>
          </p:cNvSpPr>
          <p:nvPr/>
        </p:nvSpPr>
        <p:spPr bwMode="auto">
          <a:xfrm>
            <a:off x="2819400" y="3810000"/>
            <a:ext cx="533400" cy="304800"/>
          </a:xfrm>
          <a:prstGeom prst="rect">
            <a:avLst/>
          </a:prstGeom>
          <a:solidFill>
            <a:srgbClr val="FFFF00"/>
          </a:solidFill>
          <a:ln w="9525">
            <a:solidFill>
              <a:schemeClr val="bg1"/>
            </a:solidFill>
            <a:miter lim="800000"/>
            <a:headEnd/>
            <a:tailEnd/>
          </a:ln>
        </p:spPr>
        <p:txBody>
          <a:bodyPr wrap="none" anchor="ctr"/>
          <a:lstStyle/>
          <a:p>
            <a:pPr algn="ctr"/>
            <a:r>
              <a:rPr lang="de-DE" sz="1600" dirty="0">
                <a:latin typeface="Arial"/>
              </a:rPr>
              <a:t>0.45</a:t>
            </a:r>
          </a:p>
        </p:txBody>
      </p:sp>
      <p:sp>
        <p:nvSpPr>
          <p:cNvPr id="36" name="Rectangle 38"/>
          <p:cNvSpPr>
            <a:spLocks noChangeArrowheads="1"/>
          </p:cNvSpPr>
          <p:nvPr/>
        </p:nvSpPr>
        <p:spPr bwMode="auto">
          <a:xfrm>
            <a:off x="2819400" y="4419600"/>
            <a:ext cx="533400" cy="304800"/>
          </a:xfrm>
          <a:prstGeom prst="rect">
            <a:avLst/>
          </a:prstGeom>
          <a:solidFill>
            <a:schemeClr val="bg1"/>
          </a:solidFill>
          <a:ln w="9525">
            <a:solidFill>
              <a:schemeClr val="bg1"/>
            </a:solidFill>
            <a:miter lim="800000"/>
            <a:headEnd/>
            <a:tailEnd/>
          </a:ln>
        </p:spPr>
        <p:txBody>
          <a:bodyPr wrap="none" anchor="ctr"/>
          <a:lstStyle/>
          <a:p>
            <a:pPr algn="ctr"/>
            <a:r>
              <a:rPr lang="de-DE" sz="1600">
                <a:latin typeface="Arial"/>
              </a:rPr>
              <a:t>0.10</a:t>
            </a:r>
          </a:p>
        </p:txBody>
      </p:sp>
      <p:sp>
        <p:nvSpPr>
          <p:cNvPr id="37" name="Rectangle 39"/>
          <p:cNvSpPr>
            <a:spLocks noChangeArrowheads="1"/>
          </p:cNvSpPr>
          <p:nvPr/>
        </p:nvSpPr>
        <p:spPr bwMode="auto">
          <a:xfrm>
            <a:off x="2971800" y="4953000"/>
            <a:ext cx="533400" cy="304800"/>
          </a:xfrm>
          <a:prstGeom prst="rect">
            <a:avLst/>
          </a:prstGeom>
          <a:solidFill>
            <a:schemeClr val="bg1"/>
          </a:solidFill>
          <a:ln w="9525">
            <a:solidFill>
              <a:schemeClr val="bg1"/>
            </a:solidFill>
            <a:miter lim="800000"/>
            <a:headEnd/>
            <a:tailEnd/>
          </a:ln>
        </p:spPr>
        <p:txBody>
          <a:bodyPr wrap="none" anchor="ctr"/>
          <a:lstStyle/>
          <a:p>
            <a:pPr algn="ctr"/>
            <a:r>
              <a:rPr lang="de-DE" sz="1600">
                <a:latin typeface="Arial"/>
              </a:rPr>
              <a:t>0.08</a:t>
            </a:r>
          </a:p>
        </p:txBody>
      </p:sp>
      <p:sp>
        <p:nvSpPr>
          <p:cNvPr id="38" name="Rectangle 40"/>
          <p:cNvSpPr>
            <a:spLocks noChangeArrowheads="1"/>
          </p:cNvSpPr>
          <p:nvPr/>
        </p:nvSpPr>
        <p:spPr bwMode="auto">
          <a:xfrm>
            <a:off x="2209800" y="5257800"/>
            <a:ext cx="533400" cy="304800"/>
          </a:xfrm>
          <a:prstGeom prst="rect">
            <a:avLst/>
          </a:prstGeom>
          <a:solidFill>
            <a:schemeClr val="bg1"/>
          </a:solidFill>
          <a:ln w="9525">
            <a:solidFill>
              <a:schemeClr val="bg1"/>
            </a:solidFill>
            <a:miter lim="800000"/>
            <a:headEnd/>
            <a:tailEnd/>
          </a:ln>
        </p:spPr>
        <p:txBody>
          <a:bodyPr wrap="none" anchor="ctr"/>
          <a:lstStyle/>
          <a:p>
            <a:pPr algn="ctr"/>
            <a:r>
              <a:rPr lang="de-DE" sz="1600">
                <a:latin typeface="Arial"/>
              </a:rPr>
              <a:t>0.13</a:t>
            </a:r>
          </a:p>
        </p:txBody>
      </p:sp>
      <p:sp>
        <p:nvSpPr>
          <p:cNvPr id="39" name="Rectangle 41"/>
          <p:cNvSpPr>
            <a:spLocks noChangeArrowheads="1"/>
          </p:cNvSpPr>
          <p:nvPr/>
        </p:nvSpPr>
        <p:spPr bwMode="auto">
          <a:xfrm>
            <a:off x="2743200" y="5943600"/>
            <a:ext cx="533400" cy="304800"/>
          </a:xfrm>
          <a:prstGeom prst="rect">
            <a:avLst/>
          </a:prstGeom>
          <a:solidFill>
            <a:schemeClr val="bg1"/>
          </a:solidFill>
          <a:ln w="9525">
            <a:solidFill>
              <a:schemeClr val="bg1"/>
            </a:solidFill>
            <a:miter lim="800000"/>
            <a:headEnd/>
            <a:tailEnd/>
          </a:ln>
        </p:spPr>
        <p:txBody>
          <a:bodyPr wrap="none" anchor="ctr"/>
          <a:lstStyle/>
          <a:p>
            <a:pPr algn="ctr"/>
            <a:r>
              <a:rPr lang="de-DE" sz="1600">
                <a:latin typeface="Arial"/>
              </a:rPr>
              <a:t>0.07</a:t>
            </a:r>
          </a:p>
        </p:txBody>
      </p:sp>
      <p:sp>
        <p:nvSpPr>
          <p:cNvPr id="40" name="Rectangle 42"/>
          <p:cNvSpPr>
            <a:spLocks noChangeArrowheads="1"/>
          </p:cNvSpPr>
          <p:nvPr/>
        </p:nvSpPr>
        <p:spPr bwMode="auto">
          <a:xfrm>
            <a:off x="5562600" y="3810000"/>
            <a:ext cx="533400" cy="304800"/>
          </a:xfrm>
          <a:prstGeom prst="rect">
            <a:avLst/>
          </a:prstGeom>
          <a:solidFill>
            <a:schemeClr val="bg1"/>
          </a:solidFill>
          <a:ln w="9525">
            <a:solidFill>
              <a:schemeClr val="bg1"/>
            </a:solidFill>
            <a:miter lim="800000"/>
            <a:headEnd/>
            <a:tailEnd/>
          </a:ln>
        </p:spPr>
        <p:txBody>
          <a:bodyPr wrap="none" anchor="ctr"/>
          <a:lstStyle/>
          <a:p>
            <a:pPr algn="ctr"/>
            <a:r>
              <a:rPr lang="de-DE" sz="1600">
                <a:latin typeface="Arial"/>
              </a:rPr>
              <a:t>0.10</a:t>
            </a:r>
          </a:p>
        </p:txBody>
      </p:sp>
      <p:sp>
        <p:nvSpPr>
          <p:cNvPr id="41" name="Line 43"/>
          <p:cNvSpPr>
            <a:spLocks noChangeShapeType="1"/>
          </p:cNvSpPr>
          <p:nvPr/>
        </p:nvSpPr>
        <p:spPr bwMode="auto">
          <a:xfrm flipH="1" flipV="1">
            <a:off x="4876800" y="2819400"/>
            <a:ext cx="0" cy="2286000"/>
          </a:xfrm>
          <a:prstGeom prst="line">
            <a:avLst/>
          </a:prstGeom>
          <a:noFill/>
          <a:ln w="25400">
            <a:solidFill>
              <a:srgbClr val="FFFF00"/>
            </a:solidFill>
            <a:round/>
            <a:headEnd/>
            <a:tailEnd type="triangle" w="med" len="med"/>
          </a:ln>
        </p:spPr>
        <p:txBody>
          <a:bodyPr/>
          <a:lstStyle/>
          <a:p>
            <a:endParaRPr lang="de-DE">
              <a:latin typeface="Arial"/>
            </a:endParaRPr>
          </a:p>
        </p:txBody>
      </p:sp>
      <p:sp>
        <p:nvSpPr>
          <p:cNvPr id="42" name="Rectangle 44"/>
          <p:cNvSpPr>
            <a:spLocks noChangeArrowheads="1"/>
          </p:cNvSpPr>
          <p:nvPr/>
        </p:nvSpPr>
        <p:spPr bwMode="auto">
          <a:xfrm>
            <a:off x="5867400" y="2895600"/>
            <a:ext cx="533400" cy="304800"/>
          </a:xfrm>
          <a:prstGeom prst="rect">
            <a:avLst/>
          </a:prstGeom>
          <a:solidFill>
            <a:srgbClr val="FFFF00"/>
          </a:solidFill>
          <a:ln w="9525">
            <a:solidFill>
              <a:schemeClr val="bg1"/>
            </a:solidFill>
            <a:miter lim="800000"/>
            <a:headEnd/>
            <a:tailEnd/>
          </a:ln>
        </p:spPr>
        <p:txBody>
          <a:bodyPr wrap="none" anchor="ctr"/>
          <a:lstStyle/>
          <a:p>
            <a:pPr algn="ctr"/>
            <a:r>
              <a:rPr lang="de-DE" sz="1600" dirty="0">
                <a:latin typeface="Arial"/>
              </a:rPr>
              <a:t>0.29</a:t>
            </a:r>
          </a:p>
        </p:txBody>
      </p:sp>
      <p:sp>
        <p:nvSpPr>
          <p:cNvPr id="43" name="Rectangle 45"/>
          <p:cNvSpPr>
            <a:spLocks noChangeArrowheads="1"/>
          </p:cNvSpPr>
          <p:nvPr/>
        </p:nvSpPr>
        <p:spPr bwMode="auto">
          <a:xfrm>
            <a:off x="5791200" y="4648200"/>
            <a:ext cx="533400" cy="304800"/>
          </a:xfrm>
          <a:prstGeom prst="rect">
            <a:avLst/>
          </a:prstGeom>
          <a:solidFill>
            <a:schemeClr val="bg1"/>
          </a:solidFill>
          <a:ln w="9525">
            <a:solidFill>
              <a:schemeClr val="bg1"/>
            </a:solidFill>
            <a:miter lim="800000"/>
            <a:headEnd/>
            <a:tailEnd/>
          </a:ln>
        </p:spPr>
        <p:txBody>
          <a:bodyPr wrap="none" anchor="ctr"/>
          <a:lstStyle/>
          <a:p>
            <a:pPr algn="ctr"/>
            <a:r>
              <a:rPr lang="de-DE" sz="1600">
                <a:latin typeface="Arial"/>
              </a:rPr>
              <a:t>0.20</a:t>
            </a:r>
          </a:p>
        </p:txBody>
      </p:sp>
      <p:sp>
        <p:nvSpPr>
          <p:cNvPr id="44" name="Rectangle 46"/>
          <p:cNvSpPr>
            <a:spLocks noChangeArrowheads="1"/>
          </p:cNvSpPr>
          <p:nvPr/>
        </p:nvSpPr>
        <p:spPr bwMode="auto">
          <a:xfrm>
            <a:off x="4648200" y="3200400"/>
            <a:ext cx="533400" cy="304800"/>
          </a:xfrm>
          <a:prstGeom prst="rect">
            <a:avLst/>
          </a:prstGeom>
          <a:solidFill>
            <a:srgbClr val="FFFF00"/>
          </a:solidFill>
          <a:ln w="9525">
            <a:solidFill>
              <a:schemeClr val="bg1"/>
            </a:solidFill>
            <a:miter lim="800000"/>
            <a:headEnd/>
            <a:tailEnd/>
          </a:ln>
        </p:spPr>
        <p:txBody>
          <a:bodyPr wrap="none" anchor="ctr"/>
          <a:lstStyle/>
          <a:p>
            <a:pPr algn="ctr"/>
            <a:r>
              <a:rPr lang="de-DE" sz="1600" dirty="0">
                <a:latin typeface="Arial"/>
              </a:rPr>
              <a:t>0.31</a:t>
            </a:r>
          </a:p>
        </p:txBody>
      </p:sp>
      <p:pic>
        <p:nvPicPr>
          <p:cNvPr id="45" name="Picture 31" descr="C:\Eigene Dateien\PARSEL\Tagungen\Odense 0208\Beschriftung.jpg"/>
          <p:cNvPicPr>
            <a:picLocks noChangeAspect="1" noChangeArrowheads="1"/>
          </p:cNvPicPr>
          <p:nvPr/>
        </p:nvPicPr>
        <p:blipFill>
          <a:blip r:embed="rId2"/>
          <a:srcRect/>
          <a:stretch>
            <a:fillRect/>
          </a:stretch>
        </p:blipFill>
        <p:spPr bwMode="auto">
          <a:xfrm>
            <a:off x="7569200" y="5286375"/>
            <a:ext cx="1574800" cy="1020763"/>
          </a:xfrm>
          <a:prstGeom prst="rect">
            <a:avLst/>
          </a:prstGeom>
          <a:noFill/>
          <a:ln w="9525">
            <a:noFill/>
            <a:miter lim="800000"/>
            <a:headEnd/>
            <a:tailEnd/>
          </a:ln>
        </p:spPr>
      </p:pic>
      <p:sp>
        <p:nvSpPr>
          <p:cNvPr id="46" name="Foliennummernplatzhalter 45"/>
          <p:cNvSpPr>
            <a:spLocks noGrp="1"/>
          </p:cNvSpPr>
          <p:nvPr>
            <p:ph type="sldNum" sz="quarter" idx="12"/>
          </p:nvPr>
        </p:nvSpPr>
        <p:spPr/>
        <p:txBody>
          <a:bodyPr/>
          <a:lstStyle/>
          <a:p>
            <a:fld id="{B4FEFDF8-F100-F442-ADF7-AE276F62D077}" type="slidenum">
              <a:rPr lang="de-DE" smtClean="0"/>
              <a:pPr/>
              <a:t>20</a:t>
            </a:fld>
            <a:r>
              <a:rPr lang="de-DE" dirty="0" smtClean="0"/>
              <a:t>/24</a:t>
            </a:r>
          </a:p>
          <a:p>
            <a:endParaRPr lang="de-DE"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B4FEFDF8-F100-F442-ADF7-AE276F62D077}" type="slidenum">
              <a:rPr lang="de-DE" smtClean="0"/>
              <a:pPr/>
              <a:t>21</a:t>
            </a:fld>
            <a:r>
              <a:rPr lang="de-DE" smtClean="0"/>
              <a:t>/24</a:t>
            </a:r>
          </a:p>
          <a:p>
            <a:endParaRPr lang="de-DE" dirty="0"/>
          </a:p>
        </p:txBody>
      </p:sp>
      <p:sp>
        <p:nvSpPr>
          <p:cNvPr id="6" name="Inhaltsplatzhalter 2"/>
          <p:cNvSpPr txBox="1">
            <a:spLocks/>
          </p:cNvSpPr>
          <p:nvPr/>
        </p:nvSpPr>
        <p:spPr>
          <a:xfrm>
            <a:off x="5318438" y="464255"/>
            <a:ext cx="4066978" cy="147727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Inhaltsplatzhalter 7"/>
          <p:cNvSpPr>
            <a:spLocks noGrp="1"/>
          </p:cNvSpPr>
          <p:nvPr>
            <p:ph idx="1"/>
          </p:nvPr>
        </p:nvSpPr>
        <p:spPr>
          <a:xfrm>
            <a:off x="186303" y="3348095"/>
            <a:ext cx="3477777" cy="3373380"/>
          </a:xfrm>
        </p:spPr>
        <p:txBody>
          <a:bodyPr/>
          <a:lstStyle/>
          <a:p>
            <a:r>
              <a:rPr lang="de-DE" dirty="0" smtClean="0"/>
              <a:t>Competence</a:t>
            </a:r>
          </a:p>
          <a:p>
            <a:r>
              <a:rPr lang="de-DE" dirty="0" err="1" smtClean="0"/>
              <a:t>Autonomy</a:t>
            </a:r>
            <a:endParaRPr lang="de-DE" dirty="0" smtClean="0"/>
          </a:p>
          <a:p>
            <a:r>
              <a:rPr lang="de-DE" dirty="0" err="1" smtClean="0"/>
              <a:t>Relatedness</a:t>
            </a:r>
            <a:endParaRPr lang="de-DE" dirty="0"/>
          </a:p>
        </p:txBody>
      </p:sp>
      <p:pic>
        <p:nvPicPr>
          <p:cNvPr id="9" name="Bild 8" descr="deci.jpg"/>
          <p:cNvPicPr>
            <a:picLocks noChangeAspect="1"/>
          </p:cNvPicPr>
          <p:nvPr/>
        </p:nvPicPr>
        <p:blipFill>
          <a:blip r:embed="rId2"/>
          <a:stretch>
            <a:fillRect/>
          </a:stretch>
        </p:blipFill>
        <p:spPr>
          <a:xfrm>
            <a:off x="3462199" y="2240057"/>
            <a:ext cx="5515545" cy="3667838"/>
          </a:xfrm>
          <a:prstGeom prst="rect">
            <a:avLst/>
          </a:prstGeom>
        </p:spPr>
      </p:pic>
      <p:sp>
        <p:nvSpPr>
          <p:cNvPr id="10" name="Titel 9"/>
          <p:cNvSpPr>
            <a:spLocks noGrp="1"/>
          </p:cNvSpPr>
          <p:nvPr>
            <p:ph type="title"/>
          </p:nvPr>
        </p:nvSpPr>
        <p:spPr>
          <a:xfrm>
            <a:off x="-1" y="274638"/>
            <a:ext cx="9144001" cy="2100802"/>
          </a:xfrm>
        </p:spPr>
        <p:txBody>
          <a:bodyPr>
            <a:normAutofit fontScale="90000"/>
          </a:bodyPr>
          <a:lstStyle/>
          <a:p>
            <a:pPr lvl="0"/>
            <a:r>
              <a:rPr lang="de-DE" dirty="0" err="1" smtClean="0"/>
              <a:t>Self</a:t>
            </a:r>
            <a:r>
              <a:rPr lang="de-DE" dirty="0" smtClean="0"/>
              <a:t>-Determination </a:t>
            </a:r>
            <a:r>
              <a:rPr lang="de-DE" dirty="0" err="1" smtClean="0"/>
              <a:t>Theory</a:t>
            </a:r>
            <a:r>
              <a:rPr lang="de-DE" dirty="0" smtClean="0"/>
              <a:t> </a:t>
            </a:r>
            <a:r>
              <a:rPr lang="de-DE" dirty="0" err="1" smtClean="0"/>
              <a:t>of</a:t>
            </a:r>
            <a:r>
              <a:rPr lang="de-DE" dirty="0" smtClean="0"/>
              <a:t> Motivation</a:t>
            </a:r>
            <a:br>
              <a:rPr lang="de-DE" dirty="0" smtClean="0"/>
            </a:br>
            <a:r>
              <a:rPr lang="de-DE" sz="3111" dirty="0" err="1" smtClean="0"/>
              <a:t>Deci</a:t>
            </a:r>
            <a:r>
              <a:rPr lang="de-DE" sz="3111" dirty="0" smtClean="0"/>
              <a:t> / Ryan</a:t>
            </a:r>
            <a:r>
              <a:rPr lang="de-DE" dirty="0" smtClean="0"/>
              <a:t/>
            </a:r>
            <a:br>
              <a:rPr lang="de-DE" dirty="0" smtClean="0"/>
            </a:br>
            <a:endParaRPr lang="de-DE" dirty="0"/>
          </a:p>
        </p:txBody>
      </p:sp>
      <p:sp>
        <p:nvSpPr>
          <p:cNvPr id="11" name="Inhaltsplatzhalter 7"/>
          <p:cNvSpPr txBox="1">
            <a:spLocks/>
          </p:cNvSpPr>
          <p:nvPr/>
        </p:nvSpPr>
        <p:spPr>
          <a:xfrm>
            <a:off x="186303" y="1941533"/>
            <a:ext cx="3477777" cy="140656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Basic</a:t>
            </a:r>
            <a:r>
              <a:rPr kumimoji="0" lang="de-DE" sz="3200" b="0" i="0" u="none" strike="noStrike" kern="1200" cap="none" spc="0" normalizeH="0" noProof="0" dirty="0" smtClean="0">
                <a:ln>
                  <a:noFill/>
                </a:ln>
                <a:solidFill>
                  <a:schemeClr val="tx1"/>
                </a:solidFill>
                <a:effectLst/>
                <a:uLnTx/>
                <a:uFillTx/>
                <a:latin typeface="+mn-lt"/>
                <a:ea typeface="+mn-ea"/>
                <a:cs typeface="+mn-cs"/>
              </a:rPr>
              <a:t> Needs:</a:t>
            </a: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echteck 11"/>
          <p:cNvSpPr/>
          <p:nvPr/>
        </p:nvSpPr>
        <p:spPr>
          <a:xfrm>
            <a:off x="762859" y="5710019"/>
            <a:ext cx="7923941" cy="646331"/>
          </a:xfrm>
          <a:prstGeom prst="rect">
            <a:avLst/>
          </a:prstGeom>
          <a:solidFill>
            <a:schemeClr val="accent1">
              <a:lumMod val="60000"/>
              <a:lumOff val="40000"/>
            </a:schemeClr>
          </a:solidFill>
        </p:spPr>
        <p:txBody>
          <a:bodyPr wrap="square">
            <a:spAutoFit/>
          </a:bodyPr>
          <a:lstStyle/>
          <a:p>
            <a:r>
              <a:rPr lang="de-DE" sz="3600" dirty="0" err="1" smtClean="0"/>
              <a:t>Why</a:t>
            </a:r>
            <a:r>
              <a:rPr lang="de-DE" sz="3600" dirty="0" smtClean="0"/>
              <a:t> </a:t>
            </a:r>
            <a:r>
              <a:rPr lang="de-DE" sz="3600" dirty="0" err="1" smtClean="0"/>
              <a:t>is</a:t>
            </a:r>
            <a:r>
              <a:rPr lang="de-DE" sz="3600" dirty="0" smtClean="0"/>
              <a:t> </a:t>
            </a:r>
            <a:r>
              <a:rPr lang="de-DE" sz="3600" dirty="0" err="1" smtClean="0"/>
              <a:t>the</a:t>
            </a:r>
            <a:r>
              <a:rPr lang="de-DE" sz="3600" dirty="0" smtClean="0"/>
              <a:t> </a:t>
            </a:r>
            <a:r>
              <a:rPr lang="de-DE" sz="3600" dirty="0" err="1" smtClean="0"/>
              <a:t>work</a:t>
            </a:r>
            <a:r>
              <a:rPr lang="de-DE" sz="3600" dirty="0" smtClean="0"/>
              <a:t> at a </a:t>
            </a:r>
            <a:r>
              <a:rPr lang="de-DE" sz="3600" dirty="0" err="1" smtClean="0"/>
              <a:t>laptop</a:t>
            </a:r>
            <a:r>
              <a:rPr lang="de-DE" sz="3600" dirty="0" smtClean="0"/>
              <a:t> </a:t>
            </a:r>
            <a:r>
              <a:rPr lang="de-DE" sz="3600" dirty="0" err="1" smtClean="0"/>
              <a:t>motivating</a:t>
            </a:r>
            <a:r>
              <a:rPr lang="de-DE" sz="3600" dirty="0" smtClean="0"/>
              <a:t>?</a:t>
            </a:r>
            <a:endParaRPr lang="de-DE" sz="3600" dirty="0"/>
          </a:p>
        </p:txBody>
      </p:sp>
    </p:spTree>
    <p:extLst>
      <p:ext uri="{BB962C8B-B14F-4D97-AF65-F5344CB8AC3E}">
        <p14:creationId xmlns:p14="http://schemas.microsoft.com/office/powerpoint/2010/main" val="1233905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build="allAtOnce"/>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lstStyle/>
          <a:p>
            <a:r>
              <a:rPr lang="de-DE" dirty="0"/>
              <a:t>Competence</a:t>
            </a:r>
          </a:p>
          <a:p>
            <a:r>
              <a:rPr lang="de-DE" dirty="0" err="1"/>
              <a:t>Autonomy</a:t>
            </a:r>
            <a:endParaRPr lang="de-DE" dirty="0"/>
          </a:p>
          <a:p>
            <a:r>
              <a:rPr lang="de-DE" dirty="0" err="1"/>
              <a:t>Relatedness</a:t>
            </a:r>
            <a:endParaRPr lang="de-DE" dirty="0"/>
          </a:p>
        </p:txBody>
      </p:sp>
      <p:sp>
        <p:nvSpPr>
          <p:cNvPr id="4" name="Foliennummernplatzhalter 3"/>
          <p:cNvSpPr>
            <a:spLocks noGrp="1"/>
          </p:cNvSpPr>
          <p:nvPr>
            <p:ph type="sldNum" sz="quarter" idx="12"/>
          </p:nvPr>
        </p:nvSpPr>
        <p:spPr/>
        <p:txBody>
          <a:bodyPr/>
          <a:lstStyle/>
          <a:p>
            <a:fld id="{B4FEFDF8-F100-F442-ADF7-AE276F62D077}" type="slidenum">
              <a:rPr lang="de-DE" smtClean="0"/>
              <a:pPr/>
              <a:t>22</a:t>
            </a:fld>
            <a:r>
              <a:rPr lang="de-DE" smtClean="0"/>
              <a:t>/24</a:t>
            </a:r>
          </a:p>
          <a:p>
            <a:endParaRPr lang="de-DE" dirty="0"/>
          </a:p>
        </p:txBody>
      </p:sp>
      <p:sp>
        <p:nvSpPr>
          <p:cNvPr id="6" name="Inhaltsplatzhalter 2"/>
          <p:cNvSpPr txBox="1">
            <a:spLocks/>
          </p:cNvSpPr>
          <p:nvPr/>
        </p:nvSpPr>
        <p:spPr>
          <a:xfrm>
            <a:off x="5318438" y="464255"/>
            <a:ext cx="4066978" cy="147727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hteck 6"/>
          <p:cNvSpPr/>
          <p:nvPr/>
        </p:nvSpPr>
        <p:spPr>
          <a:xfrm>
            <a:off x="430512" y="4475060"/>
            <a:ext cx="7923941" cy="1877437"/>
          </a:xfrm>
          <a:prstGeom prst="rect">
            <a:avLst/>
          </a:prstGeom>
          <a:noFill/>
        </p:spPr>
        <p:txBody>
          <a:bodyPr wrap="square">
            <a:spAutoFit/>
          </a:bodyPr>
          <a:lstStyle/>
          <a:p>
            <a:r>
              <a:rPr lang="de-DE" sz="3600" dirty="0" smtClean="0"/>
              <a:t>1. Information: </a:t>
            </a:r>
          </a:p>
          <a:p>
            <a:r>
              <a:rPr lang="de-DE" sz="1600" dirty="0" smtClean="0">
                <a:solidFill>
                  <a:srgbClr val="000000"/>
                </a:solidFill>
                <a:hlinkClick r:id="rId2"/>
              </a:rPr>
              <a:t>http://de.wikipedia.org/wiki/Selbstbestimmungstheorie_der_Motivation</a:t>
            </a:r>
            <a:endParaRPr lang="de-DE" sz="1600" dirty="0" smtClean="0">
              <a:solidFill>
                <a:srgbClr val="000000"/>
              </a:solidFill>
            </a:endParaRPr>
          </a:p>
          <a:p>
            <a:r>
              <a:rPr lang="de-DE" sz="1600" dirty="0" smtClean="0"/>
              <a:t>Bitte als Übersicht lesen</a:t>
            </a:r>
          </a:p>
          <a:p>
            <a:r>
              <a:rPr lang="de-DE" sz="3200" dirty="0" smtClean="0"/>
              <a:t>2. </a:t>
            </a:r>
            <a:r>
              <a:rPr lang="de-DE" sz="3200" dirty="0" err="1" smtClean="0"/>
              <a:t>Own</a:t>
            </a:r>
            <a:r>
              <a:rPr lang="de-DE" sz="3200" dirty="0" smtClean="0"/>
              <a:t> Homepage: </a:t>
            </a:r>
          </a:p>
          <a:p>
            <a:r>
              <a:rPr lang="de-DE" sz="1600" dirty="0" err="1" smtClean="0"/>
              <a:t>http://www.selfdeterminationtheory.org</a:t>
            </a:r>
            <a:r>
              <a:rPr lang="de-DE" sz="1600" dirty="0" smtClean="0"/>
              <a:t>/ </a:t>
            </a:r>
            <a:endParaRPr lang="de-DE" sz="1600" dirty="0"/>
          </a:p>
        </p:txBody>
      </p:sp>
      <p:pic>
        <p:nvPicPr>
          <p:cNvPr id="9" name="Bild 8" descr="deci.jpg"/>
          <p:cNvPicPr>
            <a:picLocks noChangeAspect="1"/>
          </p:cNvPicPr>
          <p:nvPr/>
        </p:nvPicPr>
        <p:blipFill>
          <a:blip r:embed="rId3"/>
          <a:stretch>
            <a:fillRect/>
          </a:stretch>
        </p:blipFill>
        <p:spPr>
          <a:xfrm>
            <a:off x="5091705" y="2375440"/>
            <a:ext cx="3825562" cy="2543999"/>
          </a:xfrm>
          <a:prstGeom prst="rect">
            <a:avLst/>
          </a:prstGeom>
        </p:spPr>
      </p:pic>
      <p:sp>
        <p:nvSpPr>
          <p:cNvPr id="26" name="Titel 25"/>
          <p:cNvSpPr>
            <a:spLocks noGrp="1"/>
          </p:cNvSpPr>
          <p:nvPr>
            <p:ph type="title"/>
          </p:nvPr>
        </p:nvSpPr>
        <p:spPr/>
        <p:txBody>
          <a:bodyPr>
            <a:normAutofit fontScale="90000"/>
          </a:bodyPr>
          <a:lstStyle/>
          <a:p>
            <a:r>
              <a:rPr lang="de-DE" dirty="0" err="1"/>
              <a:t>Self</a:t>
            </a:r>
            <a:r>
              <a:rPr lang="de-DE" dirty="0"/>
              <a:t>-Determination </a:t>
            </a:r>
            <a:r>
              <a:rPr lang="de-DE" dirty="0" err="1"/>
              <a:t>Theory</a:t>
            </a:r>
            <a:r>
              <a:rPr lang="de-DE" dirty="0"/>
              <a:t> </a:t>
            </a:r>
            <a:r>
              <a:rPr lang="de-DE" dirty="0" err="1"/>
              <a:t>of</a:t>
            </a:r>
            <a:r>
              <a:rPr lang="de-DE" dirty="0"/>
              <a:t> Motivation</a:t>
            </a:r>
            <a:br>
              <a:rPr lang="de-DE" dirty="0"/>
            </a:br>
            <a:r>
              <a:rPr lang="de-DE" sz="3111" dirty="0" err="1"/>
              <a:t>Deci</a:t>
            </a:r>
            <a:r>
              <a:rPr lang="de-DE" sz="3111" dirty="0"/>
              <a:t> / </a:t>
            </a:r>
            <a:r>
              <a:rPr lang="de-DE" sz="3111" dirty="0" smtClean="0"/>
              <a:t>Ryan</a:t>
            </a:r>
            <a:endParaRPr lang="de-DE" dirty="0"/>
          </a:p>
        </p:txBody>
      </p:sp>
      <p:sp>
        <p:nvSpPr>
          <p:cNvPr id="28" name="Inhaltsplatzhalter 7"/>
          <p:cNvSpPr txBox="1">
            <a:spLocks/>
          </p:cNvSpPr>
          <p:nvPr/>
        </p:nvSpPr>
        <p:spPr>
          <a:xfrm>
            <a:off x="186303" y="3348095"/>
            <a:ext cx="3477777" cy="33733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nodePh="1">
                                  <p:stCondLst>
                                    <p:cond delay="0"/>
                                  </p:stCondLst>
                                  <p:endCondLst>
                                    <p:cond evt="begin" delay="0">
                                      <p:tn val="29"/>
                                    </p:cond>
                                  </p:endCondLst>
                                  <p:childTnLst>
                                    <p:set>
                                      <p:cBhvr>
                                        <p:cTn id="30" dur="1" fill="hold">
                                          <p:stCondLst>
                                            <p:cond delay="0"/>
                                          </p:stCondLst>
                                        </p:cTn>
                                        <p:tgtEl>
                                          <p:spTgt spid="28">
                                            <p:txEl>
                                              <p:pRg st="0" end="0"/>
                                            </p:txEl>
                                          </p:spTgt>
                                        </p:tgtEl>
                                        <p:attrNameLst>
                                          <p:attrName>style.visibility</p:attrName>
                                        </p:attrNameLst>
                                      </p:cBhvr>
                                      <p:to>
                                        <p:strVal val="visible"/>
                                      </p:to>
                                    </p:set>
                                    <p:anim calcmode="lin" valueType="num">
                                      <p:cBhvr additive="base">
                                        <p:cTn id="3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2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t>
            </a:r>
            <a:r>
              <a:rPr lang="de-DE" dirty="0" err="1" smtClean="0"/>
              <a:t>How</a:t>
            </a:r>
            <a:r>
              <a:rPr lang="de-DE" dirty="0" smtClean="0"/>
              <a:t>) </a:t>
            </a:r>
            <a:r>
              <a:rPr lang="de-DE" dirty="0" err="1" smtClean="0"/>
              <a:t>to</a:t>
            </a:r>
            <a:r>
              <a:rPr lang="de-DE" dirty="0" smtClean="0"/>
              <a:t> </a:t>
            </a:r>
            <a:r>
              <a:rPr lang="de-DE" dirty="0" err="1" smtClean="0"/>
              <a:t>measure</a:t>
            </a:r>
            <a:r>
              <a:rPr lang="de-DE" smtClean="0"/>
              <a:t> Motivation?</a:t>
            </a:r>
            <a:endParaRPr lang="de-DE" dirty="0"/>
          </a:p>
        </p:txBody>
      </p:sp>
      <p:sp>
        <p:nvSpPr>
          <p:cNvPr id="3" name="Inhaltsplatzhalter 2"/>
          <p:cNvSpPr>
            <a:spLocks noGrp="1"/>
          </p:cNvSpPr>
          <p:nvPr>
            <p:ph idx="1"/>
          </p:nvPr>
        </p:nvSpPr>
        <p:spPr/>
        <p:txBody>
          <a:bodyPr/>
          <a:lstStyle/>
          <a:p>
            <a:r>
              <a:rPr lang="de-DE" dirty="0" smtClean="0"/>
              <a:t>Read </a:t>
            </a:r>
            <a:r>
              <a:rPr lang="de-DE" dirty="0" err="1" smtClean="0"/>
              <a:t>the</a:t>
            </a:r>
            <a:r>
              <a:rPr lang="de-DE" dirty="0" smtClean="0"/>
              <a:t> </a:t>
            </a:r>
            <a:r>
              <a:rPr lang="de-DE" dirty="0" err="1" smtClean="0"/>
              <a:t>pdf</a:t>
            </a:r>
            <a:r>
              <a:rPr lang="de-DE" dirty="0" smtClean="0"/>
              <a:t>-Dokument Kurzskala Motivation, at </a:t>
            </a:r>
            <a:r>
              <a:rPr lang="de-DE" dirty="0" err="1" smtClean="0"/>
              <a:t>page</a:t>
            </a:r>
            <a:r>
              <a:rPr lang="de-DE" dirty="0" smtClean="0"/>
              <a:t> 15/15 (</a:t>
            </a:r>
            <a:r>
              <a:rPr lang="de-DE" dirty="0" err="1" smtClean="0"/>
              <a:t>page</a:t>
            </a:r>
            <a:r>
              <a:rPr lang="de-DE" dirty="0" smtClean="0"/>
              <a:t> </a:t>
            </a:r>
            <a:r>
              <a:rPr lang="de-DE" dirty="0" err="1" smtClean="0"/>
              <a:t>Nr</a:t>
            </a:r>
            <a:r>
              <a:rPr lang="de-DE" dirty="0" smtClean="0"/>
              <a:t> 45) </a:t>
            </a:r>
            <a:r>
              <a:rPr lang="de-DE" dirty="0" err="1" smtClean="0"/>
              <a:t>and</a:t>
            </a:r>
            <a:r>
              <a:rPr lang="de-DE" dirty="0" smtClean="0"/>
              <a:t> </a:t>
            </a:r>
            <a:r>
              <a:rPr lang="de-DE" dirty="0" err="1" smtClean="0"/>
              <a:t>have</a:t>
            </a:r>
            <a:r>
              <a:rPr lang="de-DE" dirty="0" smtClean="0"/>
              <a:t> a </a:t>
            </a:r>
            <a:r>
              <a:rPr lang="de-DE" dirty="0" err="1" smtClean="0"/>
              <a:t>look</a:t>
            </a:r>
            <a:r>
              <a:rPr lang="de-DE" dirty="0" smtClean="0"/>
              <a:t> </a:t>
            </a:r>
            <a:r>
              <a:rPr lang="de-DE" dirty="0" err="1" smtClean="0"/>
              <a:t>to</a:t>
            </a:r>
            <a:r>
              <a:rPr lang="de-DE" dirty="0" smtClean="0"/>
              <a:t> </a:t>
            </a:r>
            <a:r>
              <a:rPr lang="de-DE" dirty="0" err="1" smtClean="0"/>
              <a:t>the</a:t>
            </a:r>
            <a:r>
              <a:rPr lang="de-DE" dirty="0" smtClean="0"/>
              <a:t> </a:t>
            </a:r>
            <a:r>
              <a:rPr lang="de-DE" dirty="0" err="1" smtClean="0"/>
              <a:t>table</a:t>
            </a:r>
            <a:endParaRPr lang="de-DE" dirty="0" smtClean="0"/>
          </a:p>
          <a:p>
            <a:endParaRPr lang="de-DE" dirty="0"/>
          </a:p>
        </p:txBody>
      </p:sp>
      <p:sp>
        <p:nvSpPr>
          <p:cNvPr id="4" name="Foliennummernplatzhalter 3"/>
          <p:cNvSpPr>
            <a:spLocks noGrp="1"/>
          </p:cNvSpPr>
          <p:nvPr>
            <p:ph type="sldNum" sz="quarter" idx="12"/>
          </p:nvPr>
        </p:nvSpPr>
        <p:spPr/>
        <p:txBody>
          <a:bodyPr/>
          <a:lstStyle/>
          <a:p>
            <a:fld id="{38DD4FD6-7C79-C04A-8372-99C269BA6982}" type="slidenum">
              <a:rPr lang="de-DE" smtClean="0"/>
              <a:pPr/>
              <a:t>23</a:t>
            </a:fld>
            <a:endParaRPr 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B4FEFDF8-F100-F442-ADF7-AE276F62D077}" type="slidenum">
              <a:rPr lang="de-DE" smtClean="0"/>
              <a:pPr/>
              <a:t>24</a:t>
            </a:fld>
            <a:r>
              <a:rPr lang="de-DE" dirty="0" smtClean="0"/>
              <a:t>/24</a:t>
            </a:r>
          </a:p>
          <a:p>
            <a:endParaRPr lang="de-DE" dirty="0"/>
          </a:p>
        </p:txBody>
      </p:sp>
      <p:sp>
        <p:nvSpPr>
          <p:cNvPr id="6" name="Inhaltsplatzhalter 2"/>
          <p:cNvSpPr txBox="1">
            <a:spLocks/>
          </p:cNvSpPr>
          <p:nvPr/>
        </p:nvSpPr>
        <p:spPr>
          <a:xfrm>
            <a:off x="5318438" y="464255"/>
            <a:ext cx="4066978" cy="147727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Inhaltsplatzhalter 7"/>
          <p:cNvSpPr>
            <a:spLocks noGrp="1"/>
          </p:cNvSpPr>
          <p:nvPr>
            <p:ph idx="1"/>
          </p:nvPr>
        </p:nvSpPr>
        <p:spPr>
          <a:xfrm>
            <a:off x="762859" y="2375440"/>
            <a:ext cx="3477777" cy="3373380"/>
          </a:xfrm>
        </p:spPr>
        <p:txBody>
          <a:bodyPr/>
          <a:lstStyle/>
          <a:p>
            <a:r>
              <a:rPr lang="de-DE" dirty="0"/>
              <a:t>Competence</a:t>
            </a:r>
          </a:p>
          <a:p>
            <a:r>
              <a:rPr lang="de-DE" dirty="0" err="1"/>
              <a:t>Autonomy</a:t>
            </a:r>
            <a:endParaRPr lang="de-DE" dirty="0"/>
          </a:p>
          <a:p>
            <a:r>
              <a:rPr lang="de-DE" dirty="0" err="1"/>
              <a:t>Relatedness</a:t>
            </a:r>
            <a:endParaRPr lang="de-DE" dirty="0"/>
          </a:p>
        </p:txBody>
      </p:sp>
      <p:sp>
        <p:nvSpPr>
          <p:cNvPr id="7" name="Rechteck 6"/>
          <p:cNvSpPr/>
          <p:nvPr/>
        </p:nvSpPr>
        <p:spPr>
          <a:xfrm>
            <a:off x="704200" y="4795897"/>
            <a:ext cx="7923941" cy="1754326"/>
          </a:xfrm>
          <a:prstGeom prst="rect">
            <a:avLst/>
          </a:prstGeom>
          <a:solidFill>
            <a:schemeClr val="accent1">
              <a:lumMod val="60000"/>
              <a:lumOff val="40000"/>
            </a:schemeClr>
          </a:solidFill>
        </p:spPr>
        <p:txBody>
          <a:bodyPr wrap="square">
            <a:spAutoFit/>
          </a:bodyPr>
          <a:lstStyle/>
          <a:p>
            <a:r>
              <a:rPr lang="de-DE" sz="3600" dirty="0" err="1" smtClean="0"/>
              <a:t>How</a:t>
            </a:r>
            <a:r>
              <a:rPr lang="de-DE" sz="3600" dirty="0" smtClean="0"/>
              <a:t> </a:t>
            </a:r>
            <a:r>
              <a:rPr lang="de-DE" sz="3600" dirty="0" err="1" smtClean="0"/>
              <a:t>should</a:t>
            </a:r>
            <a:r>
              <a:rPr lang="de-DE" sz="3600" dirty="0" smtClean="0"/>
              <a:t> </a:t>
            </a:r>
            <a:r>
              <a:rPr lang="de-DE" sz="3600" dirty="0" err="1" smtClean="0"/>
              <a:t>we</a:t>
            </a:r>
            <a:r>
              <a:rPr lang="de-DE" sz="3600" dirty="0" smtClean="0"/>
              <a:t> </a:t>
            </a:r>
            <a:r>
              <a:rPr lang="de-DE" sz="3600" dirty="0" err="1" smtClean="0"/>
              <a:t>construct</a:t>
            </a:r>
            <a:r>
              <a:rPr lang="de-DE" sz="3600" dirty="0" smtClean="0"/>
              <a:t> </a:t>
            </a:r>
            <a:r>
              <a:rPr lang="de-DE" sz="3600" dirty="0" err="1" smtClean="0"/>
              <a:t>classroom</a:t>
            </a:r>
            <a:r>
              <a:rPr lang="de-DE" sz="3600" dirty="0" smtClean="0"/>
              <a:t> </a:t>
            </a:r>
            <a:r>
              <a:rPr lang="de-DE" sz="3600" dirty="0" err="1" smtClean="0"/>
              <a:t>work</a:t>
            </a:r>
            <a:r>
              <a:rPr lang="de-DE" sz="3600" dirty="0" smtClean="0"/>
              <a:t> </a:t>
            </a:r>
            <a:r>
              <a:rPr lang="de-DE" sz="3600" dirty="0" err="1" smtClean="0"/>
              <a:t>which</a:t>
            </a:r>
            <a:r>
              <a:rPr lang="de-DE" sz="3600" dirty="0" smtClean="0"/>
              <a:t> </a:t>
            </a:r>
            <a:r>
              <a:rPr lang="de-DE" sz="3600" dirty="0" err="1" smtClean="0"/>
              <a:t>helps</a:t>
            </a:r>
            <a:r>
              <a:rPr lang="de-DE" sz="3600" dirty="0" smtClean="0"/>
              <a:t> </a:t>
            </a:r>
            <a:r>
              <a:rPr lang="de-DE" sz="3600" dirty="0" err="1" smtClean="0"/>
              <a:t>to</a:t>
            </a:r>
            <a:r>
              <a:rPr lang="de-DE" sz="3600" dirty="0" smtClean="0"/>
              <a:t> bring </a:t>
            </a:r>
            <a:r>
              <a:rPr lang="de-DE" sz="3600" dirty="0" err="1" smtClean="0"/>
              <a:t>these</a:t>
            </a:r>
            <a:r>
              <a:rPr lang="de-DE" sz="3600" dirty="0" smtClean="0"/>
              <a:t> </a:t>
            </a:r>
            <a:r>
              <a:rPr lang="de-DE" sz="3600" dirty="0" err="1" smtClean="0"/>
              <a:t>principles</a:t>
            </a:r>
            <a:r>
              <a:rPr lang="de-DE" sz="3600" dirty="0" smtClean="0"/>
              <a:t> </a:t>
            </a:r>
            <a:r>
              <a:rPr lang="de-DE" sz="3600" dirty="0" err="1" smtClean="0"/>
              <a:t>into</a:t>
            </a:r>
            <a:r>
              <a:rPr lang="de-DE" sz="3600" dirty="0" smtClean="0"/>
              <a:t> </a:t>
            </a:r>
            <a:r>
              <a:rPr lang="de-DE" sz="3600" dirty="0" err="1" smtClean="0"/>
              <a:t>practice</a:t>
            </a:r>
            <a:r>
              <a:rPr lang="de-DE" sz="3600" dirty="0" smtClean="0"/>
              <a:t>?</a:t>
            </a:r>
          </a:p>
        </p:txBody>
      </p:sp>
      <p:pic>
        <p:nvPicPr>
          <p:cNvPr id="9" name="Bild 8" descr="deci.jpg"/>
          <p:cNvPicPr>
            <a:picLocks noChangeAspect="1"/>
          </p:cNvPicPr>
          <p:nvPr/>
        </p:nvPicPr>
        <p:blipFill>
          <a:blip r:embed="rId2"/>
          <a:stretch>
            <a:fillRect/>
          </a:stretch>
        </p:blipFill>
        <p:spPr>
          <a:xfrm>
            <a:off x="5091705" y="2375440"/>
            <a:ext cx="3825562" cy="2543999"/>
          </a:xfrm>
          <a:prstGeom prst="rect">
            <a:avLst/>
          </a:prstGeom>
        </p:spPr>
      </p:pic>
      <p:sp>
        <p:nvSpPr>
          <p:cNvPr id="10" name="Titel 9"/>
          <p:cNvSpPr>
            <a:spLocks noGrp="1"/>
          </p:cNvSpPr>
          <p:nvPr>
            <p:ph type="title"/>
          </p:nvPr>
        </p:nvSpPr>
        <p:spPr>
          <a:xfrm>
            <a:off x="-1" y="274638"/>
            <a:ext cx="9144001" cy="2100802"/>
          </a:xfrm>
        </p:spPr>
        <p:txBody>
          <a:bodyPr>
            <a:normAutofit fontScale="90000"/>
          </a:bodyPr>
          <a:lstStyle/>
          <a:p>
            <a:pPr lvl="0"/>
            <a:r>
              <a:rPr lang="de-DE" dirty="0" err="1"/>
              <a:t>Self</a:t>
            </a:r>
            <a:r>
              <a:rPr lang="de-DE" dirty="0"/>
              <a:t>-Determination </a:t>
            </a:r>
            <a:r>
              <a:rPr lang="de-DE" dirty="0" err="1"/>
              <a:t>Theory</a:t>
            </a:r>
            <a:r>
              <a:rPr lang="de-DE" dirty="0"/>
              <a:t> </a:t>
            </a:r>
            <a:r>
              <a:rPr lang="de-DE" dirty="0" err="1"/>
              <a:t>of</a:t>
            </a:r>
            <a:r>
              <a:rPr lang="de-DE" dirty="0"/>
              <a:t> Motivation</a:t>
            </a:r>
            <a:br>
              <a:rPr lang="de-DE" dirty="0"/>
            </a:br>
            <a:r>
              <a:rPr lang="de-DE" sz="3111" dirty="0" err="1"/>
              <a:t>Deci</a:t>
            </a:r>
            <a:r>
              <a:rPr lang="de-DE" sz="3111" dirty="0"/>
              <a:t> / </a:t>
            </a:r>
            <a:r>
              <a:rPr lang="de-DE" sz="3111" dirty="0" smtClean="0"/>
              <a:t>Ryan</a:t>
            </a:r>
            <a:r>
              <a:rPr lang="de-DE" dirty="0"/>
              <a:t/>
            </a:r>
            <a:br>
              <a:rPr lang="de-DE" dirty="0"/>
            </a:b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t>Concept</a:t>
            </a:r>
            <a:r>
              <a:rPr lang="de-DE" dirty="0" smtClean="0"/>
              <a:t> </a:t>
            </a:r>
            <a:r>
              <a:rPr lang="de-DE" dirty="0" err="1" smtClean="0"/>
              <a:t>of</a:t>
            </a:r>
            <a:r>
              <a:rPr lang="de-DE" dirty="0" smtClean="0"/>
              <a:t> a </a:t>
            </a:r>
            <a:r>
              <a:rPr lang="de-DE" dirty="0" err="1" smtClean="0"/>
              <a:t>classroom</a:t>
            </a:r>
            <a:r>
              <a:rPr lang="de-DE" dirty="0" smtClean="0"/>
              <a:t> </a:t>
            </a:r>
            <a:br>
              <a:rPr lang="de-DE" dirty="0" smtClean="0"/>
            </a:br>
            <a:r>
              <a:rPr lang="de-DE" dirty="0" err="1" smtClean="0"/>
              <a:t>fostering</a:t>
            </a:r>
            <a:r>
              <a:rPr lang="de-DE" dirty="0" smtClean="0"/>
              <a:t> </a:t>
            </a:r>
            <a:r>
              <a:rPr lang="de-DE" dirty="0" err="1" smtClean="0"/>
              <a:t>motivation</a:t>
            </a:r>
            <a:endParaRPr lang="de-DE" dirty="0"/>
          </a:p>
        </p:txBody>
      </p:sp>
      <p:sp>
        <p:nvSpPr>
          <p:cNvPr id="3" name="Inhaltsplatzhalter 2"/>
          <p:cNvSpPr>
            <a:spLocks noGrp="1"/>
          </p:cNvSpPr>
          <p:nvPr>
            <p:ph idx="1"/>
          </p:nvPr>
        </p:nvSpPr>
        <p:spPr>
          <a:xfrm>
            <a:off x="457200" y="1600200"/>
            <a:ext cx="8229600" cy="5121275"/>
          </a:xfrm>
        </p:spPr>
        <p:txBody>
          <a:bodyPr>
            <a:normAutofit/>
          </a:bodyPr>
          <a:lstStyle/>
          <a:p>
            <a:endParaRPr lang="de-DE" dirty="0" smtClean="0"/>
          </a:p>
          <a:p>
            <a:r>
              <a:rPr lang="de-DE" dirty="0" smtClean="0"/>
              <a:t>-----------------------------------------------------------</a:t>
            </a:r>
          </a:p>
          <a:p>
            <a:r>
              <a:rPr lang="de-DE" dirty="0" smtClean="0"/>
              <a:t>-----------------------------------------------------------</a:t>
            </a:r>
          </a:p>
          <a:p>
            <a:r>
              <a:rPr lang="de-DE" dirty="0" smtClean="0"/>
              <a:t>-----------------------------------------------------------</a:t>
            </a:r>
          </a:p>
          <a:p>
            <a:r>
              <a:rPr lang="de-DE" dirty="0" smtClean="0"/>
              <a:t>-----------------------------------------------------------</a:t>
            </a:r>
          </a:p>
          <a:p>
            <a:r>
              <a:rPr lang="de-DE" dirty="0" smtClean="0"/>
              <a:t>-----------------------------------------------------------</a:t>
            </a:r>
          </a:p>
          <a:p>
            <a:r>
              <a:rPr lang="de-DE" dirty="0" smtClean="0"/>
              <a:t>-----------------------------------------------------------</a:t>
            </a:r>
          </a:p>
          <a:p>
            <a:r>
              <a:rPr lang="de-DE" dirty="0" smtClean="0"/>
              <a:t>-----------------------------------------------------------</a:t>
            </a:r>
          </a:p>
          <a:p>
            <a:endParaRPr lang="de-DE" dirty="0"/>
          </a:p>
        </p:txBody>
      </p:sp>
      <p:sp>
        <p:nvSpPr>
          <p:cNvPr id="4" name="Foliennummernplatzhalter 3"/>
          <p:cNvSpPr>
            <a:spLocks noGrp="1"/>
          </p:cNvSpPr>
          <p:nvPr>
            <p:ph type="sldNum" sz="quarter" idx="12"/>
          </p:nvPr>
        </p:nvSpPr>
        <p:spPr/>
        <p:txBody>
          <a:bodyPr/>
          <a:lstStyle/>
          <a:p>
            <a:fld id="{38DD4FD6-7C79-C04A-8372-99C269BA6982}" type="slidenum">
              <a:rPr lang="de-DE" smtClean="0"/>
              <a:pPr/>
              <a:t>25</a:t>
            </a:fld>
            <a:endParaRPr lang="de-D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Consequences</a:t>
            </a:r>
            <a:r>
              <a:rPr lang="de-DE" dirty="0" smtClean="0"/>
              <a:t> </a:t>
            </a:r>
            <a:r>
              <a:rPr lang="de-DE" dirty="0" err="1" smtClean="0"/>
              <a:t>for</a:t>
            </a:r>
            <a:r>
              <a:rPr lang="de-DE" dirty="0" smtClean="0"/>
              <a:t> </a:t>
            </a:r>
            <a:r>
              <a:rPr lang="de-DE" dirty="0" err="1" smtClean="0"/>
              <a:t>classroom</a:t>
            </a:r>
            <a:r>
              <a:rPr lang="de-DE" dirty="0" smtClean="0"/>
              <a:t> </a:t>
            </a:r>
            <a:r>
              <a:rPr lang="de-DE" dirty="0" err="1" smtClean="0"/>
              <a:t>work</a:t>
            </a:r>
            <a:endParaRPr lang="de-DE" dirty="0"/>
          </a:p>
        </p:txBody>
      </p:sp>
      <p:sp>
        <p:nvSpPr>
          <p:cNvPr id="3" name="Inhaltsplatzhalter 2"/>
          <p:cNvSpPr>
            <a:spLocks noGrp="1"/>
          </p:cNvSpPr>
          <p:nvPr>
            <p:ph idx="1"/>
          </p:nvPr>
        </p:nvSpPr>
        <p:spPr>
          <a:xfrm>
            <a:off x="457200" y="1830388"/>
            <a:ext cx="8229600" cy="1818270"/>
          </a:xfrm>
        </p:spPr>
        <p:txBody>
          <a:bodyPr>
            <a:normAutofit fontScale="85000" lnSpcReduction="20000"/>
          </a:bodyPr>
          <a:lstStyle/>
          <a:p>
            <a:r>
              <a:rPr lang="de-DE" dirty="0" err="1" smtClean="0"/>
              <a:t>Relevance</a:t>
            </a:r>
            <a:endParaRPr lang="de-DE" dirty="0" smtClean="0"/>
          </a:p>
          <a:p>
            <a:r>
              <a:rPr lang="de-DE" dirty="0" err="1" smtClean="0"/>
              <a:t>Activities</a:t>
            </a:r>
            <a:r>
              <a:rPr lang="de-DE" dirty="0" smtClean="0"/>
              <a:t> </a:t>
            </a:r>
            <a:r>
              <a:rPr lang="de-DE" dirty="0" err="1" smtClean="0"/>
              <a:t>of</a:t>
            </a:r>
            <a:r>
              <a:rPr lang="de-DE" dirty="0" smtClean="0"/>
              <a:t> </a:t>
            </a:r>
            <a:r>
              <a:rPr lang="de-DE" dirty="0" err="1" smtClean="0"/>
              <a:t>students</a:t>
            </a:r>
            <a:endParaRPr lang="de-DE" dirty="0" smtClean="0"/>
          </a:p>
          <a:p>
            <a:r>
              <a:rPr lang="de-DE" dirty="0" err="1" smtClean="0"/>
              <a:t>Expercience</a:t>
            </a:r>
            <a:r>
              <a:rPr lang="de-DE" dirty="0" smtClean="0"/>
              <a:t> </a:t>
            </a:r>
            <a:r>
              <a:rPr lang="de-DE" dirty="0" err="1" smtClean="0"/>
              <a:t>of</a:t>
            </a:r>
            <a:r>
              <a:rPr lang="de-DE" dirty="0" smtClean="0"/>
              <a:t> Competence </a:t>
            </a:r>
          </a:p>
          <a:p>
            <a:r>
              <a:rPr lang="de-DE" dirty="0" smtClean="0"/>
              <a:t>Teamwork</a:t>
            </a:r>
            <a:endParaRPr lang="de-DE" dirty="0"/>
          </a:p>
        </p:txBody>
      </p:sp>
      <p:sp>
        <p:nvSpPr>
          <p:cNvPr id="4" name="Foliennummernplatzhalter 3"/>
          <p:cNvSpPr>
            <a:spLocks noGrp="1"/>
          </p:cNvSpPr>
          <p:nvPr>
            <p:ph type="sldNum" sz="quarter" idx="12"/>
          </p:nvPr>
        </p:nvSpPr>
        <p:spPr/>
        <p:txBody>
          <a:bodyPr/>
          <a:lstStyle/>
          <a:p>
            <a:fld id="{B4FEFDF8-F100-F442-ADF7-AE276F62D077}" type="slidenum">
              <a:rPr lang="de-DE" smtClean="0"/>
              <a:pPr/>
              <a:t>26</a:t>
            </a:fld>
            <a:r>
              <a:rPr lang="de-DE" dirty="0" smtClean="0"/>
              <a:t>/24</a:t>
            </a:r>
          </a:p>
          <a:p>
            <a:endParaRPr lang="de-DE" dirty="0"/>
          </a:p>
        </p:txBody>
      </p:sp>
      <p:pic>
        <p:nvPicPr>
          <p:cNvPr id="5" name="Bild 4" descr="DSCF3070.JPG"/>
          <p:cNvPicPr>
            <a:picLocks noChangeAspect="1"/>
          </p:cNvPicPr>
          <p:nvPr/>
        </p:nvPicPr>
        <p:blipFill>
          <a:blip r:embed="rId2"/>
          <a:stretch>
            <a:fillRect/>
          </a:stretch>
        </p:blipFill>
        <p:spPr>
          <a:xfrm>
            <a:off x="4864876" y="3648657"/>
            <a:ext cx="4279124" cy="3209343"/>
          </a:xfrm>
          <a:prstGeom prst="rect">
            <a:avLst/>
          </a:prstGeom>
        </p:spPr>
      </p:pic>
      <p:pic>
        <p:nvPicPr>
          <p:cNvPr id="6" name="Bild 5" descr="DSCF2933.JPG"/>
          <p:cNvPicPr>
            <a:picLocks noChangeAspect="1"/>
          </p:cNvPicPr>
          <p:nvPr/>
        </p:nvPicPr>
        <p:blipFill>
          <a:blip r:embed="rId3"/>
          <a:stretch>
            <a:fillRect/>
          </a:stretch>
        </p:blipFill>
        <p:spPr>
          <a:xfrm>
            <a:off x="457200" y="3648657"/>
            <a:ext cx="4279124" cy="320934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Suggestions</a:t>
            </a:r>
            <a:r>
              <a:rPr lang="de-DE" dirty="0" smtClean="0"/>
              <a:t> </a:t>
            </a:r>
            <a:r>
              <a:rPr lang="de-DE" dirty="0" err="1" smtClean="0"/>
              <a:t>for</a:t>
            </a:r>
            <a:r>
              <a:rPr lang="de-DE" dirty="0" smtClean="0"/>
              <a:t> </a:t>
            </a:r>
            <a:r>
              <a:rPr lang="de-DE" dirty="0" err="1" smtClean="0"/>
              <a:t>good</a:t>
            </a:r>
            <a:r>
              <a:rPr lang="de-DE" dirty="0" smtClean="0"/>
              <a:t> </a:t>
            </a:r>
            <a:r>
              <a:rPr lang="de-DE" dirty="0" err="1" smtClean="0"/>
              <a:t>teaching</a:t>
            </a:r>
            <a:endParaRPr lang="de-DE" dirty="0"/>
          </a:p>
        </p:txBody>
      </p:sp>
      <p:sp>
        <p:nvSpPr>
          <p:cNvPr id="3" name="Inhaltsplatzhalter 2"/>
          <p:cNvSpPr>
            <a:spLocks noGrp="1"/>
          </p:cNvSpPr>
          <p:nvPr>
            <p:ph sz="quarter" idx="1"/>
          </p:nvPr>
        </p:nvSpPr>
        <p:spPr/>
        <p:txBody>
          <a:bodyPr>
            <a:normAutofit fontScale="92500" lnSpcReduction="10000"/>
          </a:bodyPr>
          <a:lstStyle/>
          <a:p>
            <a:r>
              <a:rPr lang="de-DE" dirty="0" err="1" smtClean="0"/>
              <a:t>What</a:t>
            </a:r>
            <a:r>
              <a:rPr lang="de-DE" dirty="0" smtClean="0"/>
              <a:t> </a:t>
            </a:r>
            <a:r>
              <a:rPr lang="de-DE" dirty="0" err="1" smtClean="0"/>
              <a:t>is</a:t>
            </a:r>
            <a:r>
              <a:rPr lang="de-DE" dirty="0" smtClean="0"/>
              <a:t> </a:t>
            </a:r>
            <a:r>
              <a:rPr lang="de-DE" dirty="0" err="1" smtClean="0"/>
              <a:t>interesting</a:t>
            </a:r>
            <a:r>
              <a:rPr lang="de-DE" dirty="0" smtClean="0"/>
              <a:t> </a:t>
            </a:r>
            <a:r>
              <a:rPr lang="de-DE" dirty="0" err="1" smtClean="0"/>
              <a:t>for</a:t>
            </a:r>
            <a:r>
              <a:rPr lang="de-DE" dirty="0" smtClean="0"/>
              <a:t> </a:t>
            </a:r>
            <a:r>
              <a:rPr lang="de-DE" dirty="0" err="1" smtClean="0"/>
              <a:t>the</a:t>
            </a:r>
            <a:r>
              <a:rPr lang="de-DE" dirty="0" smtClean="0"/>
              <a:t> </a:t>
            </a:r>
            <a:r>
              <a:rPr lang="de-DE" dirty="0" err="1" smtClean="0"/>
              <a:t>learner</a:t>
            </a:r>
            <a:r>
              <a:rPr lang="de-DE" dirty="0" smtClean="0"/>
              <a:t>?</a:t>
            </a:r>
            <a:br>
              <a:rPr lang="de-DE" dirty="0" smtClean="0"/>
            </a:br>
            <a:r>
              <a:rPr lang="de-DE" sz="3000" dirty="0" smtClean="0"/>
              <a:t>(The </a:t>
            </a:r>
            <a:r>
              <a:rPr lang="de-DE" sz="3000" dirty="0" err="1" smtClean="0"/>
              <a:t>content</a:t>
            </a:r>
            <a:r>
              <a:rPr lang="de-DE" sz="3000" dirty="0" smtClean="0"/>
              <a:t> </a:t>
            </a:r>
            <a:r>
              <a:rPr lang="de-DE" sz="3000" dirty="0" err="1" smtClean="0"/>
              <a:t>is</a:t>
            </a:r>
            <a:r>
              <a:rPr lang="de-DE" sz="3000" dirty="0" smtClean="0"/>
              <a:t> </a:t>
            </a:r>
            <a:r>
              <a:rPr lang="de-DE" sz="3000" dirty="0" err="1" smtClean="0"/>
              <a:t>more</a:t>
            </a:r>
            <a:r>
              <a:rPr lang="de-DE" sz="3000" dirty="0" smtClean="0"/>
              <a:t> </a:t>
            </a:r>
            <a:r>
              <a:rPr lang="de-DE" sz="3000" dirty="0" err="1" smtClean="0"/>
              <a:t>interesting</a:t>
            </a:r>
            <a:r>
              <a:rPr lang="de-DE" sz="3000" dirty="0" smtClean="0"/>
              <a:t>, </a:t>
            </a:r>
            <a:r>
              <a:rPr lang="de-DE" sz="3000" dirty="0" err="1" smtClean="0"/>
              <a:t>when</a:t>
            </a:r>
            <a:r>
              <a:rPr lang="de-DE" sz="3000" dirty="0" smtClean="0"/>
              <a:t> </a:t>
            </a:r>
            <a:r>
              <a:rPr lang="de-DE" sz="3000" dirty="0" err="1" smtClean="0"/>
              <a:t>linked</a:t>
            </a:r>
            <a:r>
              <a:rPr lang="de-DE" sz="3000" dirty="0" smtClean="0"/>
              <a:t> </a:t>
            </a:r>
            <a:r>
              <a:rPr lang="de-DE" sz="3000" dirty="0" err="1" smtClean="0"/>
              <a:t>to</a:t>
            </a:r>
            <a:r>
              <a:rPr lang="de-DE" sz="3000" dirty="0" smtClean="0"/>
              <a:t> </a:t>
            </a:r>
            <a:r>
              <a:rPr lang="de-DE" sz="3000" dirty="0" err="1" smtClean="0"/>
              <a:t>attractive</a:t>
            </a:r>
            <a:r>
              <a:rPr lang="de-DE" sz="3000" dirty="0" smtClean="0"/>
              <a:t> </a:t>
            </a:r>
            <a:r>
              <a:rPr lang="de-DE" sz="3000" dirty="0" err="1" smtClean="0"/>
              <a:t>contexts</a:t>
            </a:r>
            <a:r>
              <a:rPr lang="de-DE" sz="3000" dirty="0" smtClean="0"/>
              <a:t> </a:t>
            </a:r>
            <a:r>
              <a:rPr lang="de-DE" sz="3000" dirty="0" err="1" smtClean="0"/>
              <a:t>or</a:t>
            </a:r>
            <a:r>
              <a:rPr lang="de-DE" sz="3000" dirty="0" smtClean="0"/>
              <a:t> </a:t>
            </a:r>
            <a:r>
              <a:rPr lang="de-DE" sz="3000" dirty="0" err="1" smtClean="0"/>
              <a:t>experiments</a:t>
            </a:r>
            <a:r>
              <a:rPr lang="de-DE" sz="3000" dirty="0" smtClean="0"/>
              <a:t>) </a:t>
            </a:r>
          </a:p>
          <a:p>
            <a:r>
              <a:rPr lang="de-DE" dirty="0" smtClean="0"/>
              <a:t>Content </a:t>
            </a:r>
            <a:r>
              <a:rPr lang="de-DE" dirty="0" err="1" smtClean="0"/>
              <a:t>with</a:t>
            </a:r>
            <a:r>
              <a:rPr lang="de-DE" dirty="0" smtClean="0"/>
              <a:t> </a:t>
            </a:r>
            <a:r>
              <a:rPr lang="de-DE" dirty="0" err="1" smtClean="0"/>
              <a:t>relevance</a:t>
            </a:r>
            <a:r>
              <a:rPr lang="de-DE" dirty="0" smtClean="0"/>
              <a:t> </a:t>
            </a:r>
            <a:r>
              <a:rPr lang="de-DE" dirty="0" err="1" smtClean="0"/>
              <a:t>for</a:t>
            </a:r>
            <a:r>
              <a:rPr lang="de-DE" dirty="0" smtClean="0"/>
              <a:t> </a:t>
            </a:r>
            <a:r>
              <a:rPr lang="de-DE" dirty="0" err="1" smtClean="0"/>
              <a:t>the</a:t>
            </a:r>
            <a:r>
              <a:rPr lang="de-DE" dirty="0" smtClean="0"/>
              <a:t> </a:t>
            </a:r>
            <a:r>
              <a:rPr lang="de-DE" dirty="0" err="1" smtClean="0"/>
              <a:t>learner</a:t>
            </a:r>
            <a:endParaRPr lang="de-DE" dirty="0" smtClean="0"/>
          </a:p>
          <a:p>
            <a:r>
              <a:rPr lang="de-DE" dirty="0" err="1" smtClean="0"/>
              <a:t>Phenomenons</a:t>
            </a:r>
            <a:r>
              <a:rPr lang="de-DE" dirty="0" smtClean="0"/>
              <a:t> </a:t>
            </a:r>
            <a:r>
              <a:rPr lang="de-DE" dirty="0" err="1" smtClean="0"/>
              <a:t>foster</a:t>
            </a:r>
            <a:r>
              <a:rPr lang="de-DE" dirty="0" smtClean="0"/>
              <a:t> emotional </a:t>
            </a:r>
            <a:r>
              <a:rPr lang="de-DE" dirty="0" err="1" smtClean="0"/>
              <a:t>relation</a:t>
            </a:r>
            <a:r>
              <a:rPr lang="de-DE" dirty="0" smtClean="0"/>
              <a:t> </a:t>
            </a:r>
          </a:p>
          <a:p>
            <a:r>
              <a:rPr lang="de-DE" dirty="0" err="1" smtClean="0"/>
              <a:t>Fostering</a:t>
            </a:r>
            <a:r>
              <a:rPr lang="de-DE" dirty="0" smtClean="0"/>
              <a:t> </a:t>
            </a:r>
            <a:r>
              <a:rPr lang="de-DE" dirty="0" err="1" smtClean="0"/>
              <a:t>self-concept</a:t>
            </a:r>
            <a:r>
              <a:rPr lang="de-DE" dirty="0" smtClean="0"/>
              <a:t> </a:t>
            </a:r>
            <a:r>
              <a:rPr lang="de-DE" dirty="0" err="1" smtClean="0"/>
              <a:t>of</a:t>
            </a:r>
            <a:r>
              <a:rPr lang="de-DE" dirty="0" smtClean="0"/>
              <a:t> </a:t>
            </a:r>
            <a:r>
              <a:rPr lang="de-DE" dirty="0" err="1" smtClean="0"/>
              <a:t>the</a:t>
            </a:r>
            <a:r>
              <a:rPr lang="de-DE" dirty="0" smtClean="0"/>
              <a:t> </a:t>
            </a:r>
            <a:r>
              <a:rPr lang="de-DE" dirty="0" err="1" smtClean="0"/>
              <a:t>learners</a:t>
            </a:r>
            <a:r>
              <a:rPr lang="de-DE" dirty="0" smtClean="0"/>
              <a:t> 	</a:t>
            </a:r>
          </a:p>
          <a:p>
            <a:pPr lvl="1"/>
            <a:r>
              <a:rPr lang="de-DE" dirty="0" err="1" smtClean="0"/>
              <a:t>enable</a:t>
            </a:r>
            <a:r>
              <a:rPr lang="de-DE" dirty="0" smtClean="0"/>
              <a:t> </a:t>
            </a:r>
            <a:r>
              <a:rPr lang="de-DE" dirty="0" err="1" smtClean="0"/>
              <a:t>success</a:t>
            </a:r>
            <a:endParaRPr lang="de-DE" dirty="0" smtClean="0"/>
          </a:p>
          <a:p>
            <a:pPr lvl="1"/>
            <a:r>
              <a:rPr lang="de-DE" dirty="0" smtClean="0"/>
              <a:t>Individual </a:t>
            </a:r>
            <a:r>
              <a:rPr lang="de-DE" dirty="0" err="1" smtClean="0"/>
              <a:t>feedback</a:t>
            </a:r>
            <a:endParaRPr lang="de-DE" dirty="0" smtClean="0"/>
          </a:p>
          <a:p>
            <a:pPr lvl="1"/>
            <a:r>
              <a:rPr lang="de-DE" dirty="0" smtClean="0"/>
              <a:t>Teamwork in different </a:t>
            </a:r>
            <a:r>
              <a:rPr lang="de-DE" dirty="0" err="1" smtClean="0"/>
              <a:t>peergroups</a:t>
            </a:r>
            <a:endParaRPr lang="de-DE" dirty="0" smtClean="0"/>
          </a:p>
          <a:p>
            <a:pPr lvl="1"/>
            <a:r>
              <a:rPr lang="de-DE" dirty="0" smtClean="0"/>
              <a:t>Support </a:t>
            </a:r>
            <a:r>
              <a:rPr lang="de-DE" dirty="0" err="1" smtClean="0"/>
              <a:t>cooperative</a:t>
            </a:r>
            <a:r>
              <a:rPr lang="de-DE" dirty="0" smtClean="0"/>
              <a:t> </a:t>
            </a:r>
            <a:r>
              <a:rPr lang="de-DE" dirty="0" err="1" smtClean="0"/>
              <a:t>learning</a:t>
            </a:r>
            <a:endParaRPr lang="de-DE" dirty="0" smtClean="0"/>
          </a:p>
        </p:txBody>
      </p:sp>
      <p:sp>
        <p:nvSpPr>
          <p:cNvPr id="5" name="Foliennummernplatzhalter 4"/>
          <p:cNvSpPr>
            <a:spLocks noGrp="1"/>
          </p:cNvSpPr>
          <p:nvPr>
            <p:ph type="sldNum" sz="quarter" idx="12"/>
          </p:nvPr>
        </p:nvSpPr>
        <p:spPr/>
        <p:txBody>
          <a:bodyPr/>
          <a:lstStyle/>
          <a:p>
            <a:fld id="{38DD4FD6-7C79-C04A-8372-99C269BA6982}" type="slidenum">
              <a:rPr lang="de-DE" smtClean="0"/>
              <a:pPr/>
              <a:t>27</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accel="50000" decel="5000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accel="50000" decel="5000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accel="50000" decel="5000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accel="50000" decel="5000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775230" y="4870248"/>
            <a:ext cx="7653332" cy="9071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775230" y="3414428"/>
            <a:ext cx="7653332" cy="907114"/>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775230" y="2507314"/>
            <a:ext cx="7653332" cy="907114"/>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p:nvSpPr>
        <p:spPr>
          <a:xfrm>
            <a:off x="775230" y="1600200"/>
            <a:ext cx="7653332" cy="90711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err="1" smtClean="0"/>
              <a:t>Recommendations</a:t>
            </a:r>
            <a:r>
              <a:rPr lang="de-DE" dirty="0" smtClean="0"/>
              <a:t> </a:t>
            </a:r>
            <a:r>
              <a:rPr lang="de-DE" sz="2800" dirty="0" smtClean="0"/>
              <a:t>(</a:t>
            </a:r>
            <a:r>
              <a:rPr lang="de-DE" sz="2800" dirty="0" err="1" smtClean="0"/>
              <a:t>Berck</a:t>
            </a:r>
            <a:r>
              <a:rPr lang="de-DE" sz="2800" dirty="0" smtClean="0"/>
              <a:t>/Graf)</a:t>
            </a:r>
            <a:endParaRPr lang="de-DE" sz="2800" dirty="0"/>
          </a:p>
        </p:txBody>
      </p:sp>
      <p:sp>
        <p:nvSpPr>
          <p:cNvPr id="3" name="Inhaltsplatzhalter 2"/>
          <p:cNvSpPr>
            <a:spLocks noGrp="1"/>
          </p:cNvSpPr>
          <p:nvPr>
            <p:ph idx="1"/>
          </p:nvPr>
        </p:nvSpPr>
        <p:spPr>
          <a:xfrm>
            <a:off x="457200" y="1600200"/>
            <a:ext cx="7971362" cy="5121275"/>
          </a:xfrm>
        </p:spPr>
        <p:txBody>
          <a:bodyPr>
            <a:normAutofit fontScale="85000" lnSpcReduction="10000"/>
          </a:bodyPr>
          <a:lstStyle/>
          <a:p>
            <a:r>
              <a:rPr lang="de-DE" dirty="0" smtClean="0"/>
              <a:t>Curriculum will </a:t>
            </a:r>
            <a:r>
              <a:rPr lang="de-DE" dirty="0" err="1" smtClean="0"/>
              <a:t>set</a:t>
            </a:r>
            <a:r>
              <a:rPr lang="de-DE" dirty="0" smtClean="0"/>
              <a:t> </a:t>
            </a:r>
            <a:r>
              <a:rPr lang="de-DE" dirty="0" err="1" smtClean="0"/>
              <a:t>focus</a:t>
            </a:r>
            <a:r>
              <a:rPr lang="de-DE" dirty="0" smtClean="0"/>
              <a:t> </a:t>
            </a:r>
            <a:r>
              <a:rPr lang="de-DE" dirty="0" err="1" smtClean="0"/>
              <a:t>with</a:t>
            </a:r>
            <a:r>
              <a:rPr lang="de-DE" dirty="0" smtClean="0"/>
              <a:t> </a:t>
            </a:r>
            <a:r>
              <a:rPr lang="de-DE" dirty="0" err="1" smtClean="0"/>
              <a:t>respect</a:t>
            </a:r>
            <a:r>
              <a:rPr lang="de-DE" dirty="0" smtClean="0"/>
              <a:t> </a:t>
            </a:r>
            <a:r>
              <a:rPr lang="de-DE" dirty="0" err="1" smtClean="0"/>
              <a:t>to</a:t>
            </a:r>
            <a:r>
              <a:rPr lang="de-DE" dirty="0" smtClean="0"/>
              <a:t> </a:t>
            </a:r>
            <a:r>
              <a:rPr lang="de-DE" dirty="0" err="1" smtClean="0"/>
              <a:t>the</a:t>
            </a:r>
            <a:r>
              <a:rPr lang="de-DE" dirty="0" smtClean="0"/>
              <a:t> </a:t>
            </a:r>
            <a:r>
              <a:rPr lang="de-DE" dirty="0" err="1" smtClean="0"/>
              <a:t>age</a:t>
            </a:r>
            <a:endParaRPr lang="de-DE" dirty="0" smtClean="0"/>
          </a:p>
          <a:p>
            <a:r>
              <a:rPr lang="de-DE" dirty="0" smtClean="0"/>
              <a:t>Interviews </a:t>
            </a:r>
            <a:r>
              <a:rPr lang="de-DE" dirty="0" err="1" smtClean="0"/>
              <a:t>with</a:t>
            </a:r>
            <a:r>
              <a:rPr lang="de-DE" dirty="0" smtClean="0"/>
              <a:t> </a:t>
            </a:r>
            <a:r>
              <a:rPr lang="de-DE" dirty="0" err="1" smtClean="0"/>
              <a:t>students</a:t>
            </a:r>
            <a:endParaRPr lang="de-DE" dirty="0" smtClean="0"/>
          </a:p>
          <a:p>
            <a:r>
              <a:rPr lang="de-DE" dirty="0" err="1" smtClean="0"/>
              <a:t>Own</a:t>
            </a:r>
            <a:r>
              <a:rPr lang="de-DE" dirty="0" smtClean="0"/>
              <a:t> </a:t>
            </a:r>
            <a:r>
              <a:rPr lang="de-DE" dirty="0" err="1" smtClean="0"/>
              <a:t>interest</a:t>
            </a:r>
            <a:r>
              <a:rPr lang="de-DE" dirty="0" smtClean="0"/>
              <a:t> </a:t>
            </a:r>
            <a:r>
              <a:rPr lang="de-DE" dirty="0" err="1" smtClean="0"/>
              <a:t>of</a:t>
            </a:r>
            <a:r>
              <a:rPr lang="de-DE" dirty="0" smtClean="0"/>
              <a:t> </a:t>
            </a:r>
            <a:r>
              <a:rPr lang="de-DE" dirty="0" err="1" smtClean="0"/>
              <a:t>the</a:t>
            </a:r>
            <a:r>
              <a:rPr lang="de-DE" dirty="0" smtClean="0"/>
              <a:t> </a:t>
            </a:r>
            <a:r>
              <a:rPr lang="de-DE" dirty="0" err="1" smtClean="0"/>
              <a:t>teacher</a:t>
            </a:r>
            <a:endParaRPr lang="de-DE" dirty="0" smtClean="0"/>
          </a:p>
          <a:p>
            <a:r>
              <a:rPr lang="de-DE" dirty="0" smtClean="0"/>
              <a:t>High </a:t>
            </a:r>
            <a:r>
              <a:rPr lang="de-DE" dirty="0" err="1" smtClean="0"/>
              <a:t>content</a:t>
            </a:r>
            <a:r>
              <a:rPr lang="de-DE" dirty="0" smtClean="0"/>
              <a:t> </a:t>
            </a:r>
            <a:r>
              <a:rPr lang="de-DE" dirty="0" err="1" smtClean="0"/>
              <a:t>knowledge</a:t>
            </a:r>
            <a:r>
              <a:rPr lang="de-DE" dirty="0" smtClean="0"/>
              <a:t> / Creative </a:t>
            </a:r>
            <a:r>
              <a:rPr lang="de-DE" dirty="0" err="1" smtClean="0"/>
              <a:t>teaching</a:t>
            </a:r>
            <a:endParaRPr lang="de-DE" dirty="0" smtClean="0"/>
          </a:p>
          <a:p>
            <a:r>
              <a:rPr lang="de-DE" dirty="0" err="1" smtClean="0"/>
              <a:t>Intersting</a:t>
            </a:r>
            <a:r>
              <a:rPr lang="de-DE" dirty="0" smtClean="0"/>
              <a:t> </a:t>
            </a:r>
            <a:r>
              <a:rPr lang="de-DE" dirty="0" err="1" smtClean="0"/>
              <a:t>start</a:t>
            </a:r>
            <a:r>
              <a:rPr lang="de-DE" dirty="0" smtClean="0"/>
              <a:t>: </a:t>
            </a:r>
            <a:r>
              <a:rPr lang="de-DE" dirty="0" err="1" smtClean="0"/>
              <a:t>provocativ</a:t>
            </a:r>
            <a:r>
              <a:rPr lang="de-DE" dirty="0" smtClean="0"/>
              <a:t>, </a:t>
            </a:r>
            <a:r>
              <a:rPr lang="de-DE" dirty="0" err="1" smtClean="0"/>
              <a:t>surprise</a:t>
            </a:r>
            <a:endParaRPr lang="de-DE" dirty="0" smtClean="0"/>
          </a:p>
          <a:p>
            <a:r>
              <a:rPr lang="de-DE" dirty="0" smtClean="0"/>
              <a:t>Close </a:t>
            </a:r>
            <a:r>
              <a:rPr lang="de-DE" dirty="0" err="1" smtClean="0"/>
              <a:t>relation</a:t>
            </a:r>
            <a:r>
              <a:rPr lang="de-DE" dirty="0" smtClean="0"/>
              <a:t> </a:t>
            </a:r>
            <a:r>
              <a:rPr lang="de-DE" dirty="0" err="1" smtClean="0"/>
              <a:t>to</a:t>
            </a:r>
            <a:r>
              <a:rPr lang="de-DE" dirty="0" smtClean="0"/>
              <a:t> </a:t>
            </a:r>
            <a:r>
              <a:rPr lang="de-DE" dirty="0" err="1" smtClean="0"/>
              <a:t>the</a:t>
            </a:r>
            <a:r>
              <a:rPr lang="de-DE" dirty="0" smtClean="0"/>
              <a:t> </a:t>
            </a:r>
            <a:r>
              <a:rPr lang="de-DE" dirty="0" err="1" smtClean="0"/>
              <a:t>person</a:t>
            </a:r>
            <a:r>
              <a:rPr lang="de-DE" dirty="0" smtClean="0"/>
              <a:t>, </a:t>
            </a:r>
            <a:r>
              <a:rPr lang="de-DE" dirty="0" err="1" smtClean="0"/>
              <a:t>practical</a:t>
            </a:r>
            <a:r>
              <a:rPr lang="de-DE" dirty="0" smtClean="0"/>
              <a:t>, emotional</a:t>
            </a:r>
          </a:p>
          <a:p>
            <a:r>
              <a:rPr lang="de-DE" dirty="0" err="1" smtClean="0"/>
              <a:t>Fostering</a:t>
            </a:r>
            <a:r>
              <a:rPr lang="de-DE" dirty="0" smtClean="0"/>
              <a:t> </a:t>
            </a:r>
            <a:r>
              <a:rPr lang="de-DE" dirty="0" err="1" smtClean="0"/>
              <a:t>interest</a:t>
            </a:r>
            <a:r>
              <a:rPr lang="de-DE" dirty="0" smtClean="0"/>
              <a:t> outside </a:t>
            </a:r>
            <a:r>
              <a:rPr lang="de-DE" dirty="0" err="1" smtClean="0"/>
              <a:t>the</a:t>
            </a:r>
            <a:r>
              <a:rPr lang="de-DE" dirty="0" smtClean="0"/>
              <a:t> </a:t>
            </a:r>
            <a:r>
              <a:rPr lang="de-DE" dirty="0" err="1" smtClean="0"/>
              <a:t>classroom</a:t>
            </a:r>
            <a:r>
              <a:rPr lang="de-DE" dirty="0" smtClean="0"/>
              <a:t> </a:t>
            </a:r>
            <a:r>
              <a:rPr lang="de-DE" dirty="0" err="1" smtClean="0"/>
              <a:t>teaching</a:t>
            </a:r>
            <a:endParaRPr lang="de-DE" dirty="0" smtClean="0"/>
          </a:p>
          <a:p>
            <a:r>
              <a:rPr lang="de-DE" dirty="0" smtClean="0"/>
              <a:t>Clear </a:t>
            </a:r>
            <a:r>
              <a:rPr lang="de-DE" dirty="0" err="1" smtClean="0"/>
              <a:t>and</a:t>
            </a:r>
            <a:r>
              <a:rPr lang="de-DE" dirty="0" smtClean="0"/>
              <a:t> </a:t>
            </a:r>
            <a:r>
              <a:rPr lang="de-DE" dirty="0" err="1" smtClean="0"/>
              <a:t>well</a:t>
            </a:r>
            <a:r>
              <a:rPr lang="de-DE" dirty="0" smtClean="0"/>
              <a:t> </a:t>
            </a:r>
            <a:r>
              <a:rPr lang="de-DE" dirty="0" err="1" smtClean="0"/>
              <a:t>organized</a:t>
            </a:r>
            <a:r>
              <a:rPr lang="de-DE" dirty="0" smtClean="0"/>
              <a:t> </a:t>
            </a:r>
            <a:r>
              <a:rPr lang="de-DE" dirty="0" err="1" smtClean="0"/>
              <a:t>classroom</a:t>
            </a:r>
            <a:r>
              <a:rPr lang="de-DE" dirty="0" smtClean="0"/>
              <a:t> </a:t>
            </a:r>
            <a:r>
              <a:rPr lang="de-DE" dirty="0" err="1" smtClean="0"/>
              <a:t>work</a:t>
            </a:r>
            <a:endParaRPr lang="de-DE" dirty="0" smtClean="0"/>
          </a:p>
          <a:p>
            <a:r>
              <a:rPr lang="de-DE" dirty="0" err="1" smtClean="0"/>
              <a:t>Challeging</a:t>
            </a:r>
            <a:r>
              <a:rPr lang="de-DE" dirty="0" smtClean="0"/>
              <a:t> </a:t>
            </a:r>
            <a:r>
              <a:rPr lang="de-DE" dirty="0" err="1" smtClean="0"/>
              <a:t>teaching</a:t>
            </a:r>
            <a:r>
              <a:rPr lang="de-DE" dirty="0" smtClean="0"/>
              <a:t> (not </a:t>
            </a:r>
            <a:r>
              <a:rPr lang="de-DE" dirty="0" err="1" smtClean="0"/>
              <a:t>too</a:t>
            </a:r>
            <a:r>
              <a:rPr lang="de-DE" dirty="0" smtClean="0"/>
              <a:t> easy)</a:t>
            </a:r>
          </a:p>
          <a:p>
            <a:r>
              <a:rPr lang="de-DE" dirty="0" err="1" smtClean="0"/>
              <a:t>Students</a:t>
            </a:r>
            <a:r>
              <a:rPr lang="de-DE" dirty="0" smtClean="0"/>
              <a:t> </a:t>
            </a:r>
            <a:r>
              <a:rPr lang="de-DE" dirty="0" err="1" smtClean="0"/>
              <a:t>can</a:t>
            </a:r>
            <a:r>
              <a:rPr lang="de-DE" dirty="0" smtClean="0"/>
              <a:t> </a:t>
            </a:r>
            <a:r>
              <a:rPr lang="de-DE" dirty="0" err="1" smtClean="0"/>
              <a:t>research</a:t>
            </a:r>
            <a:r>
              <a:rPr lang="de-DE" dirty="0" smtClean="0"/>
              <a:t> on </a:t>
            </a:r>
            <a:r>
              <a:rPr lang="de-DE" dirty="0" err="1" smtClean="0"/>
              <a:t>their</a:t>
            </a:r>
            <a:r>
              <a:rPr lang="de-DE" dirty="0" smtClean="0"/>
              <a:t> </a:t>
            </a:r>
            <a:r>
              <a:rPr lang="de-DE" dirty="0" err="1" smtClean="0"/>
              <a:t>own</a:t>
            </a:r>
            <a:endParaRPr lang="de-DE" dirty="0" smtClean="0"/>
          </a:p>
          <a:p>
            <a:r>
              <a:rPr lang="de-DE" dirty="0" smtClean="0"/>
              <a:t>Teamwork</a:t>
            </a:r>
            <a:endParaRPr lang="de-DE" dirty="0"/>
          </a:p>
        </p:txBody>
      </p:sp>
      <p:sp>
        <p:nvSpPr>
          <p:cNvPr id="4" name="Foliennummernplatzhalter 3"/>
          <p:cNvSpPr>
            <a:spLocks noGrp="1"/>
          </p:cNvSpPr>
          <p:nvPr>
            <p:ph type="sldNum" sz="quarter" idx="12"/>
          </p:nvPr>
        </p:nvSpPr>
        <p:spPr/>
        <p:txBody>
          <a:bodyPr/>
          <a:lstStyle/>
          <a:p>
            <a:fld id="{38DD4FD6-7C79-C04A-8372-99C269BA6982}" type="slidenum">
              <a:rPr lang="de-DE" smtClean="0"/>
              <a:pPr/>
              <a:t>28</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Today we learn about...</a:t>
            </a:r>
            <a:endParaRPr lang="de-DE" dirty="0"/>
          </a:p>
        </p:txBody>
      </p:sp>
      <p:sp>
        <p:nvSpPr>
          <p:cNvPr id="3" name="Inhaltsplatzhalter 2"/>
          <p:cNvSpPr>
            <a:spLocks noGrp="1"/>
          </p:cNvSpPr>
          <p:nvPr>
            <p:ph idx="1"/>
          </p:nvPr>
        </p:nvSpPr>
        <p:spPr>
          <a:xfrm>
            <a:off x="457200" y="1600200"/>
            <a:ext cx="8229600" cy="3126179"/>
          </a:xfrm>
        </p:spPr>
        <p:txBody>
          <a:bodyPr>
            <a:normAutofit fontScale="92500" lnSpcReduction="10000"/>
          </a:bodyPr>
          <a:lstStyle/>
          <a:p>
            <a:pPr marL="0" indent="0">
              <a:buNone/>
            </a:pPr>
            <a:r>
              <a:rPr lang="de-DE" dirty="0" smtClean="0"/>
              <a:t>The </a:t>
            </a:r>
            <a:r>
              <a:rPr lang="de-DE" dirty="0" err="1" smtClean="0"/>
              <a:t>background</a:t>
            </a:r>
            <a:r>
              <a:rPr lang="de-DE" dirty="0" smtClean="0"/>
              <a:t> </a:t>
            </a:r>
            <a:r>
              <a:rPr lang="de-DE" dirty="0" err="1" smtClean="0"/>
              <a:t>of</a:t>
            </a:r>
            <a:r>
              <a:rPr lang="de-DE" dirty="0" smtClean="0"/>
              <a:t> </a:t>
            </a:r>
            <a:r>
              <a:rPr lang="de-DE" dirty="0" err="1" smtClean="0"/>
              <a:t>the</a:t>
            </a:r>
            <a:r>
              <a:rPr lang="de-DE" dirty="0" smtClean="0"/>
              <a:t> </a:t>
            </a:r>
            <a:r>
              <a:rPr lang="de-DE" dirty="0" err="1" smtClean="0"/>
              <a:t>feeling</a:t>
            </a:r>
            <a:r>
              <a:rPr lang="de-DE" dirty="0" smtClean="0"/>
              <a:t>: </a:t>
            </a:r>
          </a:p>
          <a:p>
            <a:r>
              <a:rPr lang="de-DE" dirty="0" smtClean="0"/>
              <a:t>„This was </a:t>
            </a:r>
            <a:r>
              <a:rPr lang="de-DE" dirty="0" err="1" smtClean="0"/>
              <a:t>fun</a:t>
            </a:r>
            <a:r>
              <a:rPr lang="de-DE" dirty="0" smtClean="0"/>
              <a:t>“</a:t>
            </a:r>
          </a:p>
          <a:p>
            <a:endParaRPr lang="de-DE" dirty="0" smtClean="0"/>
          </a:p>
          <a:p>
            <a:r>
              <a:rPr lang="de-DE" dirty="0" err="1" smtClean="0"/>
              <a:t>Or</a:t>
            </a:r>
            <a:r>
              <a:rPr lang="de-DE" dirty="0" smtClean="0"/>
              <a:t>, </a:t>
            </a:r>
            <a:r>
              <a:rPr lang="de-DE" dirty="0" err="1" smtClean="0"/>
              <a:t>more</a:t>
            </a:r>
            <a:r>
              <a:rPr lang="de-DE" dirty="0" smtClean="0"/>
              <a:t> </a:t>
            </a:r>
            <a:r>
              <a:rPr lang="de-DE" dirty="0" err="1" smtClean="0"/>
              <a:t>to</a:t>
            </a:r>
            <a:r>
              <a:rPr lang="de-DE" dirty="0" smtClean="0"/>
              <a:t> </a:t>
            </a:r>
            <a:r>
              <a:rPr lang="de-DE" dirty="0" err="1" smtClean="0"/>
              <a:t>the</a:t>
            </a:r>
            <a:r>
              <a:rPr lang="de-DE" dirty="0" smtClean="0"/>
              <a:t> </a:t>
            </a:r>
            <a:r>
              <a:rPr lang="de-DE" dirty="0" err="1" smtClean="0"/>
              <a:t>subject</a:t>
            </a:r>
            <a:r>
              <a:rPr lang="de-DE" dirty="0" smtClean="0"/>
              <a:t>:</a:t>
            </a:r>
          </a:p>
          <a:p>
            <a:r>
              <a:rPr lang="de-DE" dirty="0" smtClean="0"/>
              <a:t>„</a:t>
            </a:r>
            <a:r>
              <a:rPr lang="de-DE" dirty="0" err="1" smtClean="0"/>
              <a:t>Biology</a:t>
            </a:r>
            <a:r>
              <a:rPr lang="de-DE" dirty="0" smtClean="0"/>
              <a:t> </a:t>
            </a:r>
            <a:r>
              <a:rPr lang="de-DE" dirty="0" err="1" smtClean="0"/>
              <a:t>is</a:t>
            </a:r>
            <a:r>
              <a:rPr lang="de-DE" dirty="0" smtClean="0"/>
              <a:t> </a:t>
            </a:r>
            <a:r>
              <a:rPr lang="de-DE" dirty="0" err="1" smtClean="0"/>
              <a:t>fun</a:t>
            </a:r>
            <a:endParaRPr lang="de-DE" dirty="0" smtClean="0"/>
          </a:p>
          <a:p>
            <a:r>
              <a:rPr lang="de-DE" dirty="0" smtClean="0"/>
              <a:t>„</a:t>
            </a:r>
            <a:r>
              <a:rPr lang="de-DE" dirty="0" err="1" smtClean="0"/>
              <a:t>Biology</a:t>
            </a:r>
            <a:r>
              <a:rPr lang="de-DE" dirty="0" smtClean="0"/>
              <a:t> </a:t>
            </a:r>
            <a:r>
              <a:rPr lang="de-DE" dirty="0" err="1" smtClean="0"/>
              <a:t>is</a:t>
            </a:r>
            <a:r>
              <a:rPr lang="de-DE" dirty="0" smtClean="0"/>
              <a:t> </a:t>
            </a:r>
            <a:r>
              <a:rPr lang="de-DE" dirty="0" err="1" smtClean="0"/>
              <a:t>my</a:t>
            </a:r>
            <a:r>
              <a:rPr lang="de-DE" dirty="0" smtClean="0"/>
              <a:t> </a:t>
            </a:r>
            <a:r>
              <a:rPr lang="de-DE" dirty="0" err="1" smtClean="0"/>
              <a:t>favourit</a:t>
            </a:r>
            <a:r>
              <a:rPr lang="de-DE" dirty="0" smtClean="0"/>
              <a:t> </a:t>
            </a:r>
            <a:r>
              <a:rPr lang="de-DE" dirty="0" err="1" smtClean="0"/>
              <a:t>subject</a:t>
            </a:r>
            <a:r>
              <a:rPr lang="de-DE" dirty="0" smtClean="0"/>
              <a:t>“</a:t>
            </a:r>
            <a:endParaRPr lang="de-DE" dirty="0"/>
          </a:p>
        </p:txBody>
      </p:sp>
      <p:sp>
        <p:nvSpPr>
          <p:cNvPr id="4" name="Foliennummernplatzhalter 3"/>
          <p:cNvSpPr>
            <a:spLocks noGrp="1"/>
          </p:cNvSpPr>
          <p:nvPr>
            <p:ph type="sldNum" sz="quarter" idx="12"/>
          </p:nvPr>
        </p:nvSpPr>
        <p:spPr/>
        <p:txBody>
          <a:bodyPr/>
          <a:lstStyle/>
          <a:p>
            <a:fld id="{38DD4FD6-7C79-C04A-8372-99C269BA6982}" type="slidenum">
              <a:rPr lang="de-DE" smtClean="0"/>
              <a:pPr/>
              <a:t>3</a:t>
            </a:fld>
            <a:endParaRPr lang="de-DE" dirty="0"/>
          </a:p>
        </p:txBody>
      </p:sp>
      <p:sp>
        <p:nvSpPr>
          <p:cNvPr id="5" name="Titel 1"/>
          <p:cNvSpPr txBox="1">
            <a:spLocks/>
          </p:cNvSpPr>
          <p:nvPr/>
        </p:nvSpPr>
        <p:spPr>
          <a:xfrm>
            <a:off x="457200" y="4427579"/>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chemeClr val="tx1"/>
                </a:solidFill>
                <a:effectLst/>
                <a:uLnTx/>
                <a:uFillTx/>
                <a:latin typeface="+mj-lt"/>
                <a:ea typeface="+mj-ea"/>
                <a:cs typeface="+mj-cs"/>
              </a:rPr>
              <a:t>Today </a:t>
            </a:r>
            <a:r>
              <a:rPr kumimoji="0" lang="de-DE" sz="4400" b="0" i="0" u="none" strike="noStrike" kern="1200" cap="none" spc="0" normalizeH="0" baseline="0" noProof="0" dirty="0" err="1" smtClean="0">
                <a:ln>
                  <a:noFill/>
                </a:ln>
                <a:solidFill>
                  <a:schemeClr val="tx1"/>
                </a:solidFill>
                <a:effectLst/>
                <a:uLnTx/>
                <a:uFillTx/>
                <a:latin typeface="+mj-lt"/>
                <a:ea typeface="+mj-ea"/>
                <a:cs typeface="+mj-cs"/>
              </a:rPr>
              <a:t>we</a:t>
            </a:r>
            <a:r>
              <a:rPr kumimoji="0" lang="de-DE" sz="4400" b="0" i="0" u="none" strike="noStrike" kern="1200" cap="none" spc="0" normalizeH="0" baseline="0" noProof="0" dirty="0" smtClean="0">
                <a:ln>
                  <a:noFill/>
                </a:ln>
                <a:solidFill>
                  <a:schemeClr val="tx1"/>
                </a:solidFill>
                <a:effectLst/>
                <a:uLnTx/>
                <a:uFillTx/>
                <a:latin typeface="+mj-lt"/>
                <a:ea typeface="+mj-ea"/>
                <a:cs typeface="+mj-cs"/>
              </a:rPr>
              <a:t> </a:t>
            </a:r>
            <a:r>
              <a:rPr kumimoji="0" lang="de-DE" sz="4400" b="0" i="0" u="none" strike="noStrike" kern="1200" cap="none" spc="0" normalizeH="0" baseline="0" noProof="0" dirty="0" err="1" smtClean="0">
                <a:ln>
                  <a:noFill/>
                </a:ln>
                <a:solidFill>
                  <a:schemeClr val="tx1"/>
                </a:solidFill>
                <a:effectLst/>
                <a:uLnTx/>
                <a:uFillTx/>
                <a:latin typeface="+mj-lt"/>
                <a:ea typeface="+mj-ea"/>
                <a:cs typeface="+mj-cs"/>
              </a:rPr>
              <a:t>learn</a:t>
            </a:r>
            <a:r>
              <a:rPr kumimoji="0" lang="de-DE" sz="4400" b="0" i="0" u="none" strike="noStrike" kern="1200" cap="none" spc="0" normalizeH="0" baseline="0" noProof="0" dirty="0" smtClean="0">
                <a:ln>
                  <a:noFill/>
                </a:ln>
                <a:solidFill>
                  <a:schemeClr val="tx1"/>
                </a:solidFill>
                <a:effectLst/>
                <a:uLnTx/>
                <a:uFillTx/>
                <a:latin typeface="+mj-lt"/>
                <a:ea typeface="+mj-ea"/>
                <a:cs typeface="+mj-cs"/>
              </a:rPr>
              <a:t> </a:t>
            </a:r>
            <a:r>
              <a:rPr kumimoji="0" lang="de-DE" sz="4400" b="0" i="0" u="none" strike="noStrike" kern="1200" cap="none" spc="0" normalizeH="0" baseline="0" noProof="0" dirty="0" err="1" smtClean="0">
                <a:ln>
                  <a:noFill/>
                </a:ln>
                <a:solidFill>
                  <a:schemeClr val="tx1"/>
                </a:solidFill>
                <a:effectLst/>
                <a:uLnTx/>
                <a:uFillTx/>
                <a:latin typeface="+mj-lt"/>
                <a:ea typeface="+mj-ea"/>
                <a:cs typeface="+mj-cs"/>
              </a:rPr>
              <a:t>about</a:t>
            </a:r>
            <a:r>
              <a:rPr kumimoji="0" lang="de-DE" sz="4400" b="0" i="0" u="none" strike="noStrike" kern="1200" cap="none" spc="0" normalizeH="0" baseline="0" noProof="0" dirty="0" smtClean="0">
                <a:ln>
                  <a:noFill/>
                </a:ln>
                <a:solidFill>
                  <a:schemeClr val="tx1"/>
                </a:solidFill>
                <a:effectLst/>
                <a:uLnTx/>
                <a:uFillTx/>
                <a:latin typeface="+mj-lt"/>
                <a:ea typeface="+mj-ea"/>
                <a:cs typeface="+mj-cs"/>
              </a:rPr>
              <a:t>...</a:t>
            </a:r>
            <a:endParaRPr kumimoji="0" lang="de-D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el 1"/>
          <p:cNvSpPr txBox="1">
            <a:spLocks/>
          </p:cNvSpPr>
          <p:nvPr/>
        </p:nvSpPr>
        <p:spPr>
          <a:xfrm>
            <a:off x="457200" y="521335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de-DE" sz="4400" dirty="0" smtClean="0">
                <a:latin typeface="+mj-lt"/>
                <a:ea typeface="+mj-ea"/>
                <a:cs typeface="+mj-cs"/>
              </a:rPr>
              <a:t>Interest </a:t>
            </a:r>
            <a:r>
              <a:rPr lang="de-DE" sz="4400" dirty="0" err="1">
                <a:latin typeface="+mj-lt"/>
                <a:ea typeface="+mj-ea"/>
                <a:cs typeface="+mj-cs"/>
              </a:rPr>
              <a:t>a</a:t>
            </a:r>
            <a:r>
              <a:rPr lang="de-DE" sz="4400" dirty="0" err="1" smtClean="0">
                <a:latin typeface="+mj-lt"/>
                <a:ea typeface="+mj-ea"/>
                <a:cs typeface="+mj-cs"/>
              </a:rPr>
              <a:t>nd</a:t>
            </a:r>
            <a:r>
              <a:rPr lang="de-DE" sz="4400" dirty="0" smtClean="0">
                <a:latin typeface="+mj-lt"/>
                <a:ea typeface="+mj-ea"/>
                <a:cs typeface="+mj-cs"/>
              </a:rPr>
              <a:t> Motivation</a:t>
            </a:r>
            <a:endParaRPr kumimoji="0" lang="de-DE"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accel="50000" decel="5000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Interest</a:t>
            </a:r>
            <a:endParaRPr lang="de-DE" dirty="0"/>
          </a:p>
        </p:txBody>
      </p:sp>
      <p:sp>
        <p:nvSpPr>
          <p:cNvPr id="3" name="Inhaltsplatzhalter 2"/>
          <p:cNvSpPr>
            <a:spLocks noGrp="1"/>
          </p:cNvSpPr>
          <p:nvPr>
            <p:ph idx="1"/>
          </p:nvPr>
        </p:nvSpPr>
        <p:spPr/>
        <p:txBody>
          <a:bodyPr/>
          <a:lstStyle/>
          <a:p>
            <a:r>
              <a:rPr lang="de-DE" dirty="0" err="1" smtClean="0"/>
              <a:t>Construct</a:t>
            </a:r>
            <a:endParaRPr lang="de-DE" dirty="0" smtClean="0"/>
          </a:p>
          <a:p>
            <a:r>
              <a:rPr lang="de-DE" dirty="0" err="1" smtClean="0"/>
              <a:t>Characteristics</a:t>
            </a:r>
            <a:r>
              <a:rPr lang="de-DE" dirty="0" smtClean="0"/>
              <a:t> /</a:t>
            </a:r>
          </a:p>
          <a:p>
            <a:pPr marL="0" indent="0">
              <a:buNone/>
            </a:pPr>
            <a:r>
              <a:rPr lang="de-DE" dirty="0" smtClean="0"/>
              <a:t>	</a:t>
            </a:r>
            <a:r>
              <a:rPr lang="de-DE" dirty="0" err="1" smtClean="0"/>
              <a:t>properties</a:t>
            </a:r>
            <a:endParaRPr lang="de-DE" dirty="0" smtClean="0"/>
          </a:p>
          <a:p>
            <a:endParaRPr lang="de-DE" dirty="0"/>
          </a:p>
        </p:txBody>
      </p:sp>
      <p:sp>
        <p:nvSpPr>
          <p:cNvPr id="4" name="Foliennummernplatzhalter 3"/>
          <p:cNvSpPr>
            <a:spLocks noGrp="1"/>
          </p:cNvSpPr>
          <p:nvPr>
            <p:ph type="sldNum" sz="quarter" idx="12"/>
          </p:nvPr>
        </p:nvSpPr>
        <p:spPr/>
        <p:txBody>
          <a:bodyPr/>
          <a:lstStyle/>
          <a:p>
            <a:fld id="{38DD4FD6-7C79-C04A-8372-99C269BA6982}" type="slidenum">
              <a:rPr lang="de-DE" smtClean="0"/>
              <a:pPr/>
              <a:t>4</a:t>
            </a:fld>
            <a:endParaRPr lang="de-DE"/>
          </a:p>
        </p:txBody>
      </p:sp>
      <p:pic>
        <p:nvPicPr>
          <p:cNvPr id="5" name="Bild 4" descr="MVC-0005.JPG"/>
          <p:cNvPicPr>
            <a:picLocks noChangeAspect="1"/>
          </p:cNvPicPr>
          <p:nvPr/>
        </p:nvPicPr>
        <p:blipFill>
          <a:blip r:embed="rId2"/>
          <a:stretch>
            <a:fillRect/>
          </a:stretch>
        </p:blipFill>
        <p:spPr>
          <a:xfrm>
            <a:off x="4142471" y="2375440"/>
            <a:ext cx="5001530" cy="3751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1752" y="214290"/>
            <a:ext cx="8534400" cy="928694"/>
          </a:xfrm>
        </p:spPr>
        <p:txBody>
          <a:bodyPr>
            <a:normAutofit fontScale="90000"/>
          </a:bodyPr>
          <a:lstStyle/>
          <a:p>
            <a:pPr fontAlgn="auto">
              <a:spcAft>
                <a:spcPts val="0"/>
              </a:spcAft>
              <a:defRPr/>
            </a:pPr>
            <a:r>
              <a:rPr lang="de-DE" sz="4400" dirty="0" smtClean="0"/>
              <a:t>Definition Interest</a:t>
            </a:r>
            <a:r>
              <a:rPr lang="de-DE" dirty="0" smtClean="0"/>
              <a:t/>
            </a:r>
            <a:br>
              <a:rPr lang="de-DE" dirty="0" smtClean="0"/>
            </a:br>
            <a:r>
              <a:rPr lang="de-DE" sz="2200" dirty="0" smtClean="0"/>
              <a:t>(Prenzel &amp; </a:t>
            </a:r>
            <a:r>
              <a:rPr lang="de-DE" sz="2200" dirty="0" err="1" smtClean="0"/>
              <a:t>Lankes</a:t>
            </a:r>
            <a:r>
              <a:rPr lang="de-DE" sz="2200" dirty="0" smtClean="0"/>
              <a:t> 1989)</a:t>
            </a:r>
            <a:endParaRPr lang="de-DE" sz="2200" dirty="0"/>
          </a:p>
        </p:txBody>
      </p:sp>
      <p:sp>
        <p:nvSpPr>
          <p:cNvPr id="8195" name="Inhaltsplatzhalter 2"/>
          <p:cNvSpPr>
            <a:spLocks noGrp="1"/>
          </p:cNvSpPr>
          <p:nvPr>
            <p:ph sz="quarter" idx="1"/>
          </p:nvPr>
        </p:nvSpPr>
        <p:spPr/>
        <p:txBody>
          <a:bodyPr>
            <a:normAutofit/>
          </a:bodyPr>
          <a:lstStyle/>
          <a:p>
            <a:endParaRPr lang="de-DE" dirty="0" smtClean="0"/>
          </a:p>
          <a:p>
            <a:r>
              <a:rPr lang="de-DE" dirty="0" smtClean="0"/>
              <a:t>Interest </a:t>
            </a:r>
            <a:r>
              <a:rPr lang="de-DE" dirty="0" err="1" smtClean="0"/>
              <a:t>refers</a:t>
            </a:r>
            <a:r>
              <a:rPr lang="de-DE" dirty="0" smtClean="0"/>
              <a:t> </a:t>
            </a:r>
            <a:r>
              <a:rPr lang="de-DE" dirty="0" err="1" smtClean="0"/>
              <a:t>to</a:t>
            </a:r>
            <a:r>
              <a:rPr lang="de-DE" dirty="0" smtClean="0"/>
              <a:t> a </a:t>
            </a:r>
            <a:r>
              <a:rPr lang="de-DE" dirty="0" err="1" smtClean="0"/>
              <a:t>person</a:t>
            </a:r>
            <a:r>
              <a:rPr lang="de-DE" dirty="0" smtClean="0"/>
              <a:t>-</a:t>
            </a:r>
            <a:r>
              <a:rPr lang="de-DE" dirty="0" err="1" smtClean="0"/>
              <a:t>object</a:t>
            </a:r>
            <a:r>
              <a:rPr lang="de-DE" dirty="0" smtClean="0"/>
              <a:t>-relation</a:t>
            </a:r>
          </a:p>
          <a:p>
            <a:r>
              <a:rPr lang="de-DE" dirty="0" err="1" smtClean="0"/>
              <a:t>You</a:t>
            </a:r>
            <a:r>
              <a:rPr lang="de-DE" dirty="0" smtClean="0"/>
              <a:t> </a:t>
            </a:r>
            <a:r>
              <a:rPr lang="de-DE" dirty="0" err="1" smtClean="0"/>
              <a:t>can</a:t>
            </a:r>
            <a:r>
              <a:rPr lang="de-DE" dirty="0" smtClean="0"/>
              <a:t> </a:t>
            </a:r>
            <a:r>
              <a:rPr lang="de-DE" dirty="0" err="1" smtClean="0"/>
              <a:t>observe</a:t>
            </a:r>
            <a:r>
              <a:rPr lang="de-DE" dirty="0" smtClean="0"/>
              <a:t> </a:t>
            </a:r>
            <a:r>
              <a:rPr lang="de-DE" dirty="0" err="1" smtClean="0"/>
              <a:t>interest</a:t>
            </a:r>
            <a:r>
              <a:rPr lang="de-DE" dirty="0" smtClean="0"/>
              <a:t> in </a:t>
            </a:r>
            <a:r>
              <a:rPr lang="de-DE" dirty="0" err="1" smtClean="0"/>
              <a:t>actions</a:t>
            </a:r>
            <a:r>
              <a:rPr lang="de-DE" dirty="0" smtClean="0"/>
              <a:t> </a:t>
            </a:r>
            <a:r>
              <a:rPr lang="de-DE" dirty="0" err="1" smtClean="0"/>
              <a:t>of</a:t>
            </a:r>
            <a:r>
              <a:rPr lang="de-DE" dirty="0" smtClean="0"/>
              <a:t> a </a:t>
            </a:r>
            <a:r>
              <a:rPr lang="de-DE" dirty="0" err="1" smtClean="0"/>
              <a:t>person</a:t>
            </a:r>
            <a:endParaRPr lang="de-DE" dirty="0" smtClean="0"/>
          </a:p>
          <a:p>
            <a:r>
              <a:rPr lang="de-DE" dirty="0" smtClean="0"/>
              <a:t>These </a:t>
            </a:r>
            <a:r>
              <a:rPr lang="de-DE" dirty="0" err="1" smtClean="0"/>
              <a:t>actions</a:t>
            </a:r>
            <a:r>
              <a:rPr lang="de-DE" dirty="0" smtClean="0"/>
              <a:t> open </a:t>
            </a:r>
            <a:r>
              <a:rPr lang="de-DE" dirty="0" err="1" smtClean="0"/>
              <a:t>up</a:t>
            </a:r>
            <a:r>
              <a:rPr lang="de-DE" dirty="0" smtClean="0"/>
              <a:t> </a:t>
            </a:r>
            <a:r>
              <a:rPr lang="de-DE" dirty="0" err="1" smtClean="0"/>
              <a:t>the</a:t>
            </a:r>
            <a:r>
              <a:rPr lang="de-DE" dirty="0" smtClean="0"/>
              <a:t> </a:t>
            </a:r>
            <a:r>
              <a:rPr lang="de-DE" dirty="0" err="1" smtClean="0"/>
              <a:t>person</a:t>
            </a:r>
            <a:r>
              <a:rPr lang="de-DE" dirty="0" smtClean="0"/>
              <a:t> </a:t>
            </a:r>
            <a:r>
              <a:rPr lang="de-DE" dirty="0" err="1" smtClean="0"/>
              <a:t>to</a:t>
            </a:r>
            <a:r>
              <a:rPr lang="de-DE" dirty="0" smtClean="0"/>
              <a:t> </a:t>
            </a:r>
            <a:r>
              <a:rPr lang="de-DE" dirty="0" err="1" smtClean="0"/>
              <a:t>the</a:t>
            </a:r>
            <a:r>
              <a:rPr lang="de-DE" dirty="0" smtClean="0"/>
              <a:t> </a:t>
            </a:r>
            <a:r>
              <a:rPr lang="de-DE" dirty="0" err="1" smtClean="0"/>
              <a:t>objects</a:t>
            </a:r>
            <a:endParaRPr lang="de-DE" dirty="0" smtClean="0"/>
          </a:p>
          <a:p>
            <a:r>
              <a:rPr lang="de-DE" dirty="0" smtClean="0"/>
              <a:t>These </a:t>
            </a:r>
            <a:r>
              <a:rPr lang="de-DE" dirty="0" err="1" smtClean="0"/>
              <a:t>actions</a:t>
            </a:r>
            <a:r>
              <a:rPr lang="de-DE" dirty="0" smtClean="0"/>
              <a:t> </a:t>
            </a:r>
            <a:r>
              <a:rPr lang="de-DE" dirty="0" err="1" smtClean="0"/>
              <a:t>create</a:t>
            </a:r>
            <a:r>
              <a:rPr lang="de-DE" dirty="0" smtClean="0"/>
              <a:t> positive </a:t>
            </a:r>
            <a:r>
              <a:rPr lang="de-DE" dirty="0" err="1" smtClean="0"/>
              <a:t>emotions</a:t>
            </a:r>
            <a:endParaRPr lang="de-DE" dirty="0" smtClean="0"/>
          </a:p>
          <a:p>
            <a:r>
              <a:rPr lang="de-DE" dirty="0" smtClean="0"/>
              <a:t>These </a:t>
            </a:r>
            <a:r>
              <a:rPr lang="de-DE" dirty="0" err="1" smtClean="0"/>
              <a:t>actions</a:t>
            </a:r>
            <a:r>
              <a:rPr lang="de-DE" dirty="0" smtClean="0"/>
              <a:t> </a:t>
            </a:r>
            <a:r>
              <a:rPr lang="de-DE" dirty="0" err="1" smtClean="0"/>
              <a:t>are</a:t>
            </a:r>
            <a:r>
              <a:rPr lang="de-DE" dirty="0" smtClean="0"/>
              <a:t> </a:t>
            </a:r>
            <a:r>
              <a:rPr lang="de-DE" dirty="0" err="1" smtClean="0"/>
              <a:t>sufficient</a:t>
            </a:r>
            <a:r>
              <a:rPr lang="de-DE" dirty="0" smtClean="0"/>
              <a:t> in </a:t>
            </a:r>
            <a:r>
              <a:rPr lang="de-DE" dirty="0" err="1" smtClean="0"/>
              <a:t>themselves</a:t>
            </a:r>
            <a:endParaRPr lang="de-DE" dirty="0" smtClean="0"/>
          </a:p>
        </p:txBody>
      </p:sp>
      <p:sp>
        <p:nvSpPr>
          <p:cNvPr id="5" name="Foliennummernplatzhalter 4"/>
          <p:cNvSpPr>
            <a:spLocks noGrp="1"/>
          </p:cNvSpPr>
          <p:nvPr>
            <p:ph type="sldNum" sz="quarter" idx="12"/>
          </p:nvPr>
        </p:nvSpPr>
        <p:spPr/>
        <p:txBody>
          <a:bodyPr/>
          <a:lstStyle/>
          <a:p>
            <a:fld id="{38DD4FD6-7C79-C04A-8372-99C269BA6982}" type="slidenum">
              <a:rPr lang="de-DE" smtClean="0"/>
              <a:pPr/>
              <a:t>5</a:t>
            </a:fld>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pPr fontAlgn="auto">
              <a:spcAft>
                <a:spcPts val="0"/>
              </a:spcAft>
              <a:defRPr/>
            </a:pPr>
            <a:r>
              <a:rPr lang="de-DE" dirty="0" smtClean="0"/>
              <a:t>The </a:t>
            </a:r>
            <a:r>
              <a:rPr lang="de-DE" dirty="0" err="1" smtClean="0"/>
              <a:t>construct</a:t>
            </a:r>
            <a:r>
              <a:rPr lang="de-DE" dirty="0" smtClean="0"/>
              <a:t> „Interest“</a:t>
            </a:r>
            <a:br>
              <a:rPr lang="de-DE" dirty="0" smtClean="0"/>
            </a:br>
            <a:r>
              <a:rPr lang="de-DE" sz="2700" dirty="0" smtClean="0"/>
              <a:t>(A. Krapp 1992)</a:t>
            </a:r>
            <a:endParaRPr lang="de-DE" sz="2700" dirty="0"/>
          </a:p>
        </p:txBody>
      </p:sp>
      <p:sp>
        <p:nvSpPr>
          <p:cNvPr id="6" name="Ellipse 5"/>
          <p:cNvSpPr/>
          <p:nvPr/>
        </p:nvSpPr>
        <p:spPr>
          <a:xfrm>
            <a:off x="1071563" y="2071688"/>
            <a:ext cx="3143250" cy="17145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Ellipse 6"/>
          <p:cNvSpPr/>
          <p:nvPr/>
        </p:nvSpPr>
        <p:spPr>
          <a:xfrm>
            <a:off x="1214438" y="4500563"/>
            <a:ext cx="3143250" cy="17145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 name="Ellipse 7"/>
          <p:cNvSpPr/>
          <p:nvPr/>
        </p:nvSpPr>
        <p:spPr>
          <a:xfrm>
            <a:off x="5214938" y="3214688"/>
            <a:ext cx="3143250" cy="17145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223" name="Textfeld 8"/>
          <p:cNvSpPr txBox="1">
            <a:spLocks noChangeArrowheads="1"/>
          </p:cNvSpPr>
          <p:nvPr/>
        </p:nvSpPr>
        <p:spPr bwMode="auto">
          <a:xfrm>
            <a:off x="1330036" y="2357438"/>
            <a:ext cx="2527589" cy="1323439"/>
          </a:xfrm>
          <a:prstGeom prst="rect">
            <a:avLst/>
          </a:prstGeom>
          <a:noFill/>
          <a:ln w="9525">
            <a:noFill/>
            <a:miter lim="800000"/>
            <a:headEnd/>
            <a:tailEnd/>
          </a:ln>
        </p:spPr>
        <p:txBody>
          <a:bodyPr wrap="square">
            <a:spAutoFit/>
          </a:bodyPr>
          <a:lstStyle/>
          <a:p>
            <a:pPr algn="ctr"/>
            <a:r>
              <a:rPr lang="de-DE" sz="2000" dirty="0" err="1" smtClean="0">
                <a:solidFill>
                  <a:srgbClr val="002060"/>
                </a:solidFill>
                <a:latin typeface="Book Antiqua" pitchFamily="18" charset="0"/>
              </a:rPr>
              <a:t>Character</a:t>
            </a:r>
            <a:r>
              <a:rPr lang="de-DE" sz="2000" dirty="0" smtClean="0">
                <a:solidFill>
                  <a:srgbClr val="002060"/>
                </a:solidFill>
                <a:latin typeface="Book Antiqua" pitchFamily="18" charset="0"/>
              </a:rPr>
              <a:t> </a:t>
            </a:r>
            <a:r>
              <a:rPr lang="de-DE" sz="2000" dirty="0" err="1" smtClean="0">
                <a:solidFill>
                  <a:srgbClr val="002060"/>
                </a:solidFill>
                <a:latin typeface="Book Antiqua" pitchFamily="18" charset="0"/>
              </a:rPr>
              <a:t>of</a:t>
            </a:r>
            <a:r>
              <a:rPr lang="de-DE" sz="2000" dirty="0" smtClean="0">
                <a:solidFill>
                  <a:srgbClr val="002060"/>
                </a:solidFill>
                <a:latin typeface="Book Antiqua" pitchFamily="18" charset="0"/>
              </a:rPr>
              <a:t> a </a:t>
            </a:r>
            <a:r>
              <a:rPr lang="de-DE" sz="2000" dirty="0" err="1" smtClean="0">
                <a:solidFill>
                  <a:srgbClr val="002060"/>
                </a:solidFill>
                <a:latin typeface="Book Antiqua" pitchFamily="18" charset="0"/>
              </a:rPr>
              <a:t>person</a:t>
            </a:r>
            <a:r>
              <a:rPr lang="de-DE" sz="2000" dirty="0" smtClean="0">
                <a:solidFill>
                  <a:srgbClr val="002060"/>
                </a:solidFill>
                <a:latin typeface="Book Antiqua" pitchFamily="18" charset="0"/>
              </a:rPr>
              <a:t>:</a:t>
            </a:r>
            <a:r>
              <a:rPr lang="de-DE" sz="2000" dirty="0">
                <a:solidFill>
                  <a:srgbClr val="002060"/>
                </a:solidFill>
                <a:latin typeface="Book Antiqua" pitchFamily="18" charset="0"/>
              </a:rPr>
              <a:t/>
            </a:r>
            <a:br>
              <a:rPr lang="de-DE" sz="2000" dirty="0">
                <a:solidFill>
                  <a:srgbClr val="002060"/>
                </a:solidFill>
                <a:latin typeface="Book Antiqua" pitchFamily="18" charset="0"/>
              </a:rPr>
            </a:br>
            <a:r>
              <a:rPr lang="de-DE" sz="2000" b="1" dirty="0" smtClean="0">
                <a:solidFill>
                  <a:srgbClr val="002060"/>
                </a:solidFill>
                <a:latin typeface="Book Antiqua" pitchFamily="18" charset="0"/>
              </a:rPr>
              <a:t>Personal/individual Interest</a:t>
            </a:r>
            <a:endParaRPr lang="de-DE" sz="2000" b="1" dirty="0">
              <a:solidFill>
                <a:srgbClr val="002060"/>
              </a:solidFill>
              <a:latin typeface="Book Antiqua" pitchFamily="18" charset="0"/>
            </a:endParaRPr>
          </a:p>
        </p:txBody>
      </p:sp>
      <p:sp>
        <p:nvSpPr>
          <p:cNvPr id="9224" name="Textfeld 9"/>
          <p:cNvSpPr txBox="1">
            <a:spLocks noChangeArrowheads="1"/>
          </p:cNvSpPr>
          <p:nvPr/>
        </p:nvSpPr>
        <p:spPr bwMode="auto">
          <a:xfrm>
            <a:off x="1500188" y="4857750"/>
            <a:ext cx="2571750" cy="1015663"/>
          </a:xfrm>
          <a:prstGeom prst="rect">
            <a:avLst/>
          </a:prstGeom>
          <a:noFill/>
          <a:ln w="9525">
            <a:noFill/>
            <a:miter lim="800000"/>
            <a:headEnd/>
            <a:tailEnd/>
          </a:ln>
        </p:spPr>
        <p:txBody>
          <a:bodyPr>
            <a:spAutoFit/>
          </a:bodyPr>
          <a:lstStyle/>
          <a:p>
            <a:pPr algn="ctr"/>
            <a:r>
              <a:rPr lang="de-DE" sz="2000" dirty="0" smtClean="0">
                <a:solidFill>
                  <a:srgbClr val="002060"/>
                </a:solidFill>
                <a:latin typeface="Book Antiqua" pitchFamily="18" charset="0"/>
              </a:rPr>
              <a:t>Educational </a:t>
            </a:r>
            <a:r>
              <a:rPr lang="de-DE" sz="2000" dirty="0" err="1" smtClean="0">
                <a:solidFill>
                  <a:srgbClr val="002060"/>
                </a:solidFill>
                <a:latin typeface="Book Antiqua" pitchFamily="18" charset="0"/>
              </a:rPr>
              <a:t>surrounding</a:t>
            </a:r>
            <a:r>
              <a:rPr lang="de-DE" sz="2000" dirty="0" smtClean="0">
                <a:solidFill>
                  <a:srgbClr val="002060"/>
                </a:solidFill>
                <a:latin typeface="Book Antiqua" pitchFamily="18" charset="0"/>
              </a:rPr>
              <a:t>:</a:t>
            </a:r>
            <a:r>
              <a:rPr lang="de-DE" sz="2000" dirty="0">
                <a:solidFill>
                  <a:srgbClr val="002060"/>
                </a:solidFill>
                <a:latin typeface="Book Antiqua" pitchFamily="18" charset="0"/>
              </a:rPr>
              <a:t/>
            </a:r>
            <a:br>
              <a:rPr lang="de-DE" sz="2000" dirty="0">
                <a:solidFill>
                  <a:srgbClr val="002060"/>
                </a:solidFill>
                <a:latin typeface="Book Antiqua" pitchFamily="18" charset="0"/>
              </a:rPr>
            </a:br>
            <a:r>
              <a:rPr lang="de-DE" sz="2000" b="1" dirty="0" err="1" smtClean="0">
                <a:solidFill>
                  <a:srgbClr val="002060"/>
                </a:solidFill>
                <a:latin typeface="Book Antiqua" pitchFamily="18" charset="0"/>
              </a:rPr>
              <a:t>Interesting</a:t>
            </a:r>
            <a:r>
              <a:rPr lang="de-DE" sz="2000" b="1" dirty="0" smtClean="0">
                <a:solidFill>
                  <a:srgbClr val="002060"/>
                </a:solidFill>
                <a:latin typeface="Book Antiqua" pitchFamily="18" charset="0"/>
              </a:rPr>
              <a:t> </a:t>
            </a:r>
            <a:r>
              <a:rPr lang="de-DE" sz="2000" b="1" dirty="0" err="1" smtClean="0">
                <a:solidFill>
                  <a:srgbClr val="002060"/>
                </a:solidFill>
                <a:latin typeface="Book Antiqua" pitchFamily="18" charset="0"/>
              </a:rPr>
              <a:t>features</a:t>
            </a:r>
            <a:endParaRPr lang="de-DE" sz="2000" b="1" dirty="0">
              <a:solidFill>
                <a:srgbClr val="002060"/>
              </a:solidFill>
              <a:latin typeface="Book Antiqua" pitchFamily="18" charset="0"/>
            </a:endParaRPr>
          </a:p>
        </p:txBody>
      </p:sp>
      <p:sp>
        <p:nvSpPr>
          <p:cNvPr id="9225" name="Textfeld 10"/>
          <p:cNvSpPr txBox="1">
            <a:spLocks noChangeArrowheads="1"/>
          </p:cNvSpPr>
          <p:nvPr/>
        </p:nvSpPr>
        <p:spPr bwMode="auto">
          <a:xfrm>
            <a:off x="5500688" y="3071813"/>
            <a:ext cx="2643187" cy="1908215"/>
          </a:xfrm>
          <a:prstGeom prst="rect">
            <a:avLst/>
          </a:prstGeom>
          <a:noFill/>
          <a:ln w="9525">
            <a:noFill/>
            <a:miter lim="800000"/>
            <a:headEnd/>
            <a:tailEnd/>
          </a:ln>
        </p:spPr>
        <p:txBody>
          <a:bodyPr>
            <a:spAutoFit/>
          </a:bodyPr>
          <a:lstStyle/>
          <a:p>
            <a:pPr algn="ctr"/>
            <a:r>
              <a:rPr lang="de-DE" sz="2000" dirty="0">
                <a:solidFill>
                  <a:srgbClr val="002060"/>
                </a:solidFill>
                <a:latin typeface="Book Antiqua" pitchFamily="18" charset="0"/>
              </a:rPr>
              <a:t/>
            </a:r>
            <a:br>
              <a:rPr lang="de-DE" sz="2000" dirty="0">
                <a:solidFill>
                  <a:srgbClr val="002060"/>
                </a:solidFill>
                <a:latin typeface="Book Antiqua" pitchFamily="18" charset="0"/>
              </a:rPr>
            </a:br>
            <a:r>
              <a:rPr lang="de-DE" sz="2000" b="1" dirty="0" err="1" smtClean="0">
                <a:solidFill>
                  <a:srgbClr val="002060"/>
                </a:solidFill>
                <a:latin typeface="Book Antiqua" pitchFamily="18" charset="0"/>
              </a:rPr>
              <a:t>Actual</a:t>
            </a:r>
            <a:r>
              <a:rPr lang="de-DE" sz="2000" b="1" dirty="0" smtClean="0">
                <a:solidFill>
                  <a:srgbClr val="002060"/>
                </a:solidFill>
                <a:latin typeface="Book Antiqua" pitchFamily="18" charset="0"/>
              </a:rPr>
              <a:t> Interest</a:t>
            </a:r>
          </a:p>
          <a:p>
            <a:pPr algn="ctr"/>
            <a:endParaRPr lang="de-DE" sz="2000" b="1" dirty="0">
              <a:solidFill>
                <a:srgbClr val="002060"/>
              </a:solidFill>
              <a:latin typeface="Book Antiqua" pitchFamily="18" charset="0"/>
            </a:endParaRPr>
          </a:p>
          <a:p>
            <a:pPr algn="ctr"/>
            <a:r>
              <a:rPr lang="de-DE" sz="2000" b="1" dirty="0" smtClean="0">
                <a:solidFill>
                  <a:srgbClr val="002060"/>
                </a:solidFill>
                <a:latin typeface="Book Antiqua" pitchFamily="18" charset="0"/>
              </a:rPr>
              <a:t>Interest </a:t>
            </a:r>
            <a:r>
              <a:rPr lang="de-DE" sz="2000" b="1" dirty="0" err="1" smtClean="0">
                <a:solidFill>
                  <a:srgbClr val="002060"/>
                </a:solidFill>
                <a:latin typeface="Book Antiqua" pitchFamily="18" charset="0"/>
              </a:rPr>
              <a:t>of</a:t>
            </a:r>
            <a:r>
              <a:rPr lang="de-DE" sz="2000" b="1" dirty="0" smtClean="0">
                <a:solidFill>
                  <a:srgbClr val="002060"/>
                </a:solidFill>
                <a:latin typeface="Book Antiqua" pitchFamily="18" charset="0"/>
              </a:rPr>
              <a:t> </a:t>
            </a:r>
            <a:r>
              <a:rPr lang="de-DE" sz="2000" b="1" dirty="0" err="1" smtClean="0">
                <a:solidFill>
                  <a:srgbClr val="002060"/>
                </a:solidFill>
                <a:latin typeface="Book Antiqua" pitchFamily="18" charset="0"/>
              </a:rPr>
              <a:t>the</a:t>
            </a:r>
            <a:r>
              <a:rPr lang="de-DE" sz="2000" b="1" dirty="0" smtClean="0">
                <a:solidFill>
                  <a:srgbClr val="002060"/>
                </a:solidFill>
                <a:latin typeface="Book Antiqua" pitchFamily="18" charset="0"/>
              </a:rPr>
              <a:t> Situation</a:t>
            </a:r>
            <a:endParaRPr lang="de-DE" sz="2000" b="1" dirty="0">
              <a:solidFill>
                <a:srgbClr val="002060"/>
              </a:solidFill>
              <a:latin typeface="Book Antiqua" pitchFamily="18" charset="0"/>
            </a:endParaRPr>
          </a:p>
          <a:p>
            <a:endParaRPr lang="de-DE" dirty="0">
              <a:latin typeface="Book Antiqua" pitchFamily="18" charset="0"/>
            </a:endParaRPr>
          </a:p>
        </p:txBody>
      </p:sp>
      <p:cxnSp>
        <p:nvCxnSpPr>
          <p:cNvPr id="17" name="Gerade Verbindung 16"/>
          <p:cNvCxnSpPr>
            <a:stCxn id="9225" idx="1"/>
            <a:endCxn id="9225" idx="3"/>
          </p:cNvCxnSpPr>
          <p:nvPr/>
        </p:nvCxnSpPr>
        <p:spPr>
          <a:xfrm>
            <a:off x="5500688" y="4025921"/>
            <a:ext cx="264318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Nach unten gekrümmter Pfeil 17"/>
          <p:cNvSpPr/>
          <p:nvPr/>
        </p:nvSpPr>
        <p:spPr>
          <a:xfrm>
            <a:off x="4286250" y="2643188"/>
            <a:ext cx="1928813" cy="500062"/>
          </a:xfrm>
          <a:prstGeom prst="curvedDown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2400" dirty="0">
              <a:solidFill>
                <a:schemeClr val="tx1"/>
              </a:solidFill>
            </a:endParaRPr>
          </a:p>
        </p:txBody>
      </p:sp>
      <p:sp>
        <p:nvSpPr>
          <p:cNvPr id="19" name="Nach oben gekrümmter Pfeil 18"/>
          <p:cNvSpPr/>
          <p:nvPr/>
        </p:nvSpPr>
        <p:spPr>
          <a:xfrm>
            <a:off x="4357688" y="5072063"/>
            <a:ext cx="1857375" cy="571500"/>
          </a:xfrm>
          <a:prstGeom prst="curvedUp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chemeClr val="tx1"/>
              </a:solidFill>
            </a:endParaRPr>
          </a:p>
        </p:txBody>
      </p:sp>
      <p:sp>
        <p:nvSpPr>
          <p:cNvPr id="20" name="Pfeil nach oben 19"/>
          <p:cNvSpPr/>
          <p:nvPr/>
        </p:nvSpPr>
        <p:spPr>
          <a:xfrm>
            <a:off x="2357438" y="3857625"/>
            <a:ext cx="46037" cy="571500"/>
          </a:xfrm>
          <a:prstGeom prst="upArrow">
            <a:avLst/>
          </a:prstGeom>
          <a:solidFill>
            <a:srgbClr val="00B0F0"/>
          </a:solid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1" name="Pfeil nach unten 20"/>
          <p:cNvSpPr/>
          <p:nvPr/>
        </p:nvSpPr>
        <p:spPr>
          <a:xfrm>
            <a:off x="2928938" y="3857625"/>
            <a:ext cx="46037" cy="571500"/>
          </a:xfrm>
          <a:prstGeom prst="downArrow">
            <a:avLst/>
          </a:prstGeom>
          <a:solidFill>
            <a:srgbClr val="00B0F0"/>
          </a:solid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Foliennummernplatzhalter 14"/>
          <p:cNvSpPr>
            <a:spLocks noGrp="1"/>
          </p:cNvSpPr>
          <p:nvPr>
            <p:ph type="sldNum" sz="quarter" idx="12"/>
          </p:nvPr>
        </p:nvSpPr>
        <p:spPr/>
        <p:txBody>
          <a:bodyPr/>
          <a:lstStyle/>
          <a:p>
            <a:fld id="{38DD4FD6-7C79-C04A-8372-99C269BA6982}" type="slidenum">
              <a:rPr lang="de-DE" smtClean="0"/>
              <a:pPr/>
              <a:t>6</a:t>
            </a:fld>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Development </a:t>
            </a:r>
            <a:r>
              <a:rPr lang="de-DE" dirty="0" err="1" smtClean="0"/>
              <a:t>of</a:t>
            </a:r>
            <a:r>
              <a:rPr lang="de-DE" dirty="0" smtClean="0"/>
              <a:t> Interest in </a:t>
            </a:r>
            <a:r>
              <a:rPr lang="de-DE" dirty="0" err="1" smtClean="0"/>
              <a:t>Biology</a:t>
            </a:r>
            <a:endParaRPr lang="de-DE" dirty="0"/>
          </a:p>
        </p:txBody>
      </p:sp>
      <p:pic>
        <p:nvPicPr>
          <p:cNvPr id="7" name="Inhaltsplatzhalter 6" descr="Bild.jpg"/>
          <p:cNvPicPr>
            <a:picLocks noGrp="1" noChangeAspect="1"/>
          </p:cNvPicPr>
          <p:nvPr>
            <p:ph idx="1"/>
          </p:nvPr>
        </p:nvPicPr>
        <p:blipFill>
          <a:blip r:embed="rId2"/>
          <a:srcRect l="-21078" r="-21078"/>
          <a:stretch>
            <a:fillRect/>
          </a:stretch>
        </p:blipFill>
        <p:spPr>
          <a:xfrm>
            <a:off x="125245" y="1429830"/>
            <a:ext cx="8980105" cy="4938712"/>
          </a:xfrm>
        </p:spPr>
      </p:pic>
      <p:sp>
        <p:nvSpPr>
          <p:cNvPr id="2" name="Foliennummernplatzhalter 1"/>
          <p:cNvSpPr>
            <a:spLocks noGrp="1"/>
          </p:cNvSpPr>
          <p:nvPr>
            <p:ph type="sldNum" sz="quarter" idx="12"/>
          </p:nvPr>
        </p:nvSpPr>
        <p:spPr/>
        <p:txBody>
          <a:bodyPr/>
          <a:lstStyle/>
          <a:p>
            <a:fld id="{38DD4FD6-7C79-C04A-8372-99C269BA6982}" type="slidenum">
              <a:rPr lang="de-DE" smtClean="0"/>
              <a:pPr/>
              <a:t>7</a:t>
            </a:fld>
            <a:endParaRPr lang="de-DE"/>
          </a:p>
        </p:txBody>
      </p:sp>
      <p:sp>
        <p:nvSpPr>
          <p:cNvPr id="3" name="Textfeld 2"/>
          <p:cNvSpPr txBox="1"/>
          <p:nvPr/>
        </p:nvSpPr>
        <p:spPr>
          <a:xfrm>
            <a:off x="3301339" y="5754083"/>
            <a:ext cx="1067152" cy="523220"/>
          </a:xfrm>
          <a:prstGeom prst="rect">
            <a:avLst/>
          </a:prstGeom>
          <a:solidFill>
            <a:schemeClr val="bg1"/>
          </a:solidFill>
        </p:spPr>
        <p:txBody>
          <a:bodyPr wrap="none" rtlCol="0">
            <a:spAutoFit/>
          </a:bodyPr>
          <a:lstStyle/>
          <a:p>
            <a:r>
              <a:rPr lang="de-DE" sz="2800" dirty="0" smtClean="0"/>
              <a:t>Grade</a:t>
            </a:r>
            <a:endParaRPr lang="de-DE" sz="2800" dirty="0"/>
          </a:p>
        </p:txBody>
      </p:sp>
      <p:sp>
        <p:nvSpPr>
          <p:cNvPr id="4" name="Textfeld 3"/>
          <p:cNvSpPr txBox="1"/>
          <p:nvPr/>
        </p:nvSpPr>
        <p:spPr>
          <a:xfrm>
            <a:off x="6037049" y="2560638"/>
            <a:ext cx="1970411" cy="3046988"/>
          </a:xfrm>
          <a:prstGeom prst="rect">
            <a:avLst/>
          </a:prstGeom>
          <a:solidFill>
            <a:schemeClr val="bg1"/>
          </a:solidFill>
        </p:spPr>
        <p:txBody>
          <a:bodyPr wrap="none" rtlCol="0">
            <a:spAutoFit/>
          </a:bodyPr>
          <a:lstStyle/>
          <a:p>
            <a:r>
              <a:rPr lang="de-DE" sz="3200" dirty="0" smtClean="0"/>
              <a:t>Interest in </a:t>
            </a:r>
          </a:p>
          <a:p>
            <a:r>
              <a:rPr lang="de-DE" sz="3200" dirty="0" smtClean="0"/>
              <a:t>Animals</a:t>
            </a:r>
          </a:p>
          <a:p>
            <a:endParaRPr lang="de-DE" sz="3200" dirty="0"/>
          </a:p>
          <a:p>
            <a:r>
              <a:rPr lang="de-DE" sz="3200" dirty="0" smtClean="0"/>
              <a:t>Interest in </a:t>
            </a:r>
          </a:p>
          <a:p>
            <a:r>
              <a:rPr lang="de-DE" sz="3200" dirty="0" err="1" smtClean="0"/>
              <a:t>Plants</a:t>
            </a:r>
            <a:endParaRPr lang="de-DE" sz="3200" dirty="0" smtClean="0"/>
          </a:p>
          <a:p>
            <a:endParaRPr lang="de-DE"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B4FEFDF8-F100-F442-ADF7-AE276F62D077}" type="slidenum">
              <a:rPr lang="de-DE" smtClean="0"/>
              <a:pPr/>
              <a:t>8</a:t>
            </a:fld>
            <a:r>
              <a:rPr lang="de-DE" dirty="0" smtClean="0"/>
              <a:t>/24</a:t>
            </a:r>
          </a:p>
          <a:p>
            <a:endParaRPr lang="de-DE" dirty="0"/>
          </a:p>
        </p:txBody>
      </p:sp>
      <p:sp>
        <p:nvSpPr>
          <p:cNvPr id="6" name="Inhaltsplatzhalter 2"/>
          <p:cNvSpPr txBox="1">
            <a:spLocks/>
          </p:cNvSpPr>
          <p:nvPr/>
        </p:nvSpPr>
        <p:spPr>
          <a:xfrm>
            <a:off x="5318438" y="464255"/>
            <a:ext cx="4066978" cy="147727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Inhaltsplatzhalter 7"/>
          <p:cNvSpPr>
            <a:spLocks noGrp="1"/>
          </p:cNvSpPr>
          <p:nvPr>
            <p:ph idx="1"/>
          </p:nvPr>
        </p:nvSpPr>
        <p:spPr>
          <a:xfrm>
            <a:off x="186303" y="3348095"/>
            <a:ext cx="3477777" cy="3373380"/>
          </a:xfrm>
        </p:spPr>
        <p:txBody>
          <a:bodyPr/>
          <a:lstStyle/>
          <a:p>
            <a:r>
              <a:rPr lang="de-DE" dirty="0" smtClean="0"/>
              <a:t>Competence</a:t>
            </a:r>
          </a:p>
          <a:p>
            <a:r>
              <a:rPr lang="de-DE" dirty="0" err="1" smtClean="0"/>
              <a:t>Autonomy</a:t>
            </a:r>
            <a:endParaRPr lang="de-DE" dirty="0" smtClean="0"/>
          </a:p>
          <a:p>
            <a:r>
              <a:rPr lang="de-DE" dirty="0" err="1" smtClean="0"/>
              <a:t>Relatedness</a:t>
            </a:r>
            <a:endParaRPr lang="de-DE" dirty="0"/>
          </a:p>
        </p:txBody>
      </p:sp>
      <p:pic>
        <p:nvPicPr>
          <p:cNvPr id="9" name="Bild 8" descr="deci.jpg"/>
          <p:cNvPicPr>
            <a:picLocks noChangeAspect="1"/>
          </p:cNvPicPr>
          <p:nvPr/>
        </p:nvPicPr>
        <p:blipFill>
          <a:blip r:embed="rId2"/>
          <a:stretch>
            <a:fillRect/>
          </a:stretch>
        </p:blipFill>
        <p:spPr>
          <a:xfrm>
            <a:off x="3462200" y="2240057"/>
            <a:ext cx="5479920" cy="3644147"/>
          </a:xfrm>
          <a:prstGeom prst="rect">
            <a:avLst/>
          </a:prstGeom>
        </p:spPr>
      </p:pic>
      <p:sp>
        <p:nvSpPr>
          <p:cNvPr id="10" name="Titel 9"/>
          <p:cNvSpPr>
            <a:spLocks noGrp="1"/>
          </p:cNvSpPr>
          <p:nvPr>
            <p:ph type="title"/>
          </p:nvPr>
        </p:nvSpPr>
        <p:spPr>
          <a:xfrm>
            <a:off x="-1" y="274638"/>
            <a:ext cx="9144001" cy="2100802"/>
          </a:xfrm>
        </p:spPr>
        <p:txBody>
          <a:bodyPr>
            <a:normAutofit fontScale="90000"/>
          </a:bodyPr>
          <a:lstStyle/>
          <a:p>
            <a:pPr lvl="0"/>
            <a:r>
              <a:rPr lang="de-DE" dirty="0" err="1" smtClean="0"/>
              <a:t>Self</a:t>
            </a:r>
            <a:r>
              <a:rPr lang="de-DE" dirty="0" smtClean="0"/>
              <a:t>-Determination </a:t>
            </a:r>
            <a:r>
              <a:rPr lang="de-DE" dirty="0" err="1" smtClean="0"/>
              <a:t>Theory</a:t>
            </a:r>
            <a:r>
              <a:rPr lang="de-DE" dirty="0" smtClean="0"/>
              <a:t> </a:t>
            </a:r>
            <a:r>
              <a:rPr lang="de-DE" dirty="0" err="1" smtClean="0"/>
              <a:t>of</a:t>
            </a:r>
            <a:r>
              <a:rPr lang="de-DE" dirty="0" smtClean="0"/>
              <a:t> Motivation</a:t>
            </a:r>
            <a:br>
              <a:rPr lang="de-DE" dirty="0" smtClean="0"/>
            </a:br>
            <a:r>
              <a:rPr lang="de-DE" sz="3111" dirty="0" err="1" smtClean="0"/>
              <a:t>Deci</a:t>
            </a:r>
            <a:r>
              <a:rPr lang="de-DE" sz="3111" dirty="0" smtClean="0"/>
              <a:t> </a:t>
            </a:r>
            <a:r>
              <a:rPr lang="de-DE" sz="3111" dirty="0"/>
              <a:t>/ Ryan</a:t>
            </a:r>
            <a:r>
              <a:rPr lang="de-DE" dirty="0"/>
              <a:t/>
            </a:r>
            <a:br>
              <a:rPr lang="de-DE" dirty="0"/>
            </a:br>
            <a:endParaRPr lang="de-DE" dirty="0"/>
          </a:p>
        </p:txBody>
      </p:sp>
      <p:sp>
        <p:nvSpPr>
          <p:cNvPr id="11" name="Inhaltsplatzhalter 7"/>
          <p:cNvSpPr txBox="1">
            <a:spLocks/>
          </p:cNvSpPr>
          <p:nvPr/>
        </p:nvSpPr>
        <p:spPr>
          <a:xfrm>
            <a:off x="186303" y="1941533"/>
            <a:ext cx="3477777" cy="140656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Basic</a:t>
            </a:r>
            <a:r>
              <a:rPr kumimoji="0" lang="de-DE" sz="3200" b="0" i="0" u="none" strike="noStrike" kern="1200" cap="none" spc="0" normalizeH="0" noProof="0" dirty="0" smtClean="0">
                <a:ln>
                  <a:noFill/>
                </a:ln>
                <a:solidFill>
                  <a:schemeClr val="tx1"/>
                </a:solidFill>
                <a:effectLst/>
                <a:uLnTx/>
                <a:uFillTx/>
                <a:latin typeface="+mn-lt"/>
                <a:ea typeface="+mn-ea"/>
                <a:cs typeface="+mn-cs"/>
              </a:rPr>
              <a:t> Needs:</a:t>
            </a: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1"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Tasks</a:t>
            </a:r>
            <a:endParaRPr lang="de-DE" dirty="0"/>
          </a:p>
        </p:txBody>
      </p:sp>
      <p:sp>
        <p:nvSpPr>
          <p:cNvPr id="3" name="Inhaltsplatzhalter 2"/>
          <p:cNvSpPr>
            <a:spLocks noGrp="1"/>
          </p:cNvSpPr>
          <p:nvPr>
            <p:ph idx="1"/>
          </p:nvPr>
        </p:nvSpPr>
        <p:spPr>
          <a:xfrm>
            <a:off x="457200" y="1600200"/>
            <a:ext cx="8229600" cy="4964013"/>
          </a:xfrm>
        </p:spPr>
        <p:txBody>
          <a:bodyPr>
            <a:normAutofit/>
          </a:bodyPr>
          <a:lstStyle/>
          <a:p>
            <a:pPr marL="514350" indent="-514350">
              <a:buFont typeface="+mj-lt"/>
              <a:buAutoNum type="arabicPeriod"/>
            </a:pPr>
            <a:r>
              <a:rPr lang="de-DE" dirty="0" err="1" smtClean="0"/>
              <a:t>What</a:t>
            </a:r>
            <a:r>
              <a:rPr lang="de-DE" dirty="0" smtClean="0"/>
              <a:t> </a:t>
            </a:r>
            <a:r>
              <a:rPr lang="de-DE" dirty="0" err="1" smtClean="0"/>
              <a:t>are</a:t>
            </a:r>
            <a:r>
              <a:rPr lang="de-DE" dirty="0" smtClean="0"/>
              <a:t> </a:t>
            </a:r>
            <a:r>
              <a:rPr lang="de-DE" dirty="0" err="1" smtClean="0"/>
              <a:t>my</a:t>
            </a:r>
            <a:r>
              <a:rPr lang="de-DE" dirty="0" smtClean="0"/>
              <a:t> </a:t>
            </a:r>
            <a:r>
              <a:rPr lang="de-DE" dirty="0" err="1" smtClean="0"/>
              <a:t>own</a:t>
            </a:r>
            <a:r>
              <a:rPr lang="de-DE" dirty="0" smtClean="0"/>
              <a:t> </a:t>
            </a:r>
            <a:r>
              <a:rPr lang="de-DE" dirty="0" err="1" smtClean="0"/>
              <a:t>interests</a:t>
            </a:r>
            <a:r>
              <a:rPr lang="de-DE" dirty="0" smtClean="0"/>
              <a:t>?</a:t>
            </a:r>
          </a:p>
          <a:p>
            <a:pPr marL="514350" indent="-514350">
              <a:buFont typeface="+mj-lt"/>
              <a:buAutoNum type="arabicPeriod"/>
            </a:pPr>
            <a:r>
              <a:rPr lang="de-DE" dirty="0" err="1" smtClean="0"/>
              <a:t>How</a:t>
            </a:r>
            <a:r>
              <a:rPr lang="de-DE" dirty="0" smtClean="0"/>
              <a:t> </a:t>
            </a:r>
            <a:r>
              <a:rPr lang="de-DE" dirty="0" err="1" smtClean="0"/>
              <a:t>to</a:t>
            </a:r>
            <a:r>
              <a:rPr lang="de-DE" dirty="0" smtClean="0"/>
              <a:t> </a:t>
            </a:r>
            <a:r>
              <a:rPr lang="de-DE" dirty="0" err="1" smtClean="0"/>
              <a:t>notice</a:t>
            </a:r>
            <a:r>
              <a:rPr lang="de-DE" dirty="0" smtClean="0"/>
              <a:t> </a:t>
            </a:r>
            <a:r>
              <a:rPr lang="de-DE" dirty="0" err="1" smtClean="0"/>
              <a:t>interest</a:t>
            </a:r>
            <a:r>
              <a:rPr lang="de-DE" dirty="0" smtClean="0"/>
              <a:t> </a:t>
            </a:r>
            <a:r>
              <a:rPr lang="de-DE" dirty="0" err="1" smtClean="0"/>
              <a:t>of</a:t>
            </a:r>
            <a:r>
              <a:rPr lang="de-DE" dirty="0" smtClean="0"/>
              <a:t> a </a:t>
            </a:r>
            <a:r>
              <a:rPr lang="de-DE" dirty="0" err="1" smtClean="0"/>
              <a:t>person</a:t>
            </a:r>
            <a:r>
              <a:rPr lang="de-DE" dirty="0" smtClean="0"/>
              <a:t>?</a:t>
            </a:r>
          </a:p>
          <a:p>
            <a:pPr marL="514350" indent="-514350">
              <a:buFont typeface="+mj-lt"/>
              <a:buAutoNum type="arabicPeriod"/>
            </a:pPr>
            <a:r>
              <a:rPr lang="de-DE" dirty="0" err="1" smtClean="0"/>
              <a:t>How</a:t>
            </a:r>
            <a:r>
              <a:rPr lang="de-DE" dirty="0" smtClean="0"/>
              <a:t> </a:t>
            </a:r>
            <a:r>
              <a:rPr lang="de-DE" dirty="0" err="1" smtClean="0"/>
              <a:t>to</a:t>
            </a:r>
            <a:r>
              <a:rPr lang="de-DE" dirty="0" smtClean="0"/>
              <a:t> </a:t>
            </a:r>
            <a:r>
              <a:rPr lang="de-DE" dirty="0" err="1" smtClean="0"/>
              <a:t>research</a:t>
            </a:r>
            <a:r>
              <a:rPr lang="de-DE" dirty="0" smtClean="0"/>
              <a:t> on </a:t>
            </a:r>
            <a:r>
              <a:rPr lang="de-DE" dirty="0" err="1" smtClean="0"/>
              <a:t>interest</a:t>
            </a:r>
            <a:r>
              <a:rPr lang="de-DE" dirty="0" smtClean="0"/>
              <a:t>?</a:t>
            </a:r>
          </a:p>
          <a:p>
            <a:pPr marL="971550" lvl="1" indent="-514350">
              <a:buFontTx/>
              <a:buChar char="-"/>
            </a:pPr>
            <a:r>
              <a:rPr lang="de-DE" dirty="0" smtClean="0"/>
              <a:t>Rose Study</a:t>
            </a:r>
          </a:p>
          <a:p>
            <a:pPr marL="971550" lvl="1" indent="-514350">
              <a:buFontTx/>
              <a:buChar char="-"/>
            </a:pPr>
            <a:r>
              <a:rPr lang="de-DE" dirty="0" err="1" smtClean="0"/>
              <a:t>Interessenstudy</a:t>
            </a:r>
            <a:r>
              <a:rPr lang="de-DE" dirty="0" smtClean="0"/>
              <a:t> </a:t>
            </a:r>
            <a:r>
              <a:rPr lang="de-DE" dirty="0" err="1" smtClean="0"/>
              <a:t>of</a:t>
            </a:r>
            <a:r>
              <a:rPr lang="de-DE" dirty="0" smtClean="0"/>
              <a:t> IPN</a:t>
            </a:r>
          </a:p>
          <a:p>
            <a:pPr marL="971550" lvl="1" indent="-514350">
              <a:buFontTx/>
              <a:buChar char="-"/>
            </a:pPr>
            <a:endParaRPr lang="de-DE" dirty="0" smtClean="0"/>
          </a:p>
          <a:p>
            <a:pPr marL="514350" indent="-514350">
              <a:buFont typeface="+mj-lt"/>
              <a:buAutoNum type="arabicPeriod"/>
            </a:pPr>
            <a:r>
              <a:rPr lang="de-DE" dirty="0" err="1" smtClean="0"/>
              <a:t>How</a:t>
            </a:r>
            <a:r>
              <a:rPr lang="de-DE" dirty="0" smtClean="0"/>
              <a:t> </a:t>
            </a:r>
            <a:r>
              <a:rPr lang="de-DE" dirty="0" err="1" smtClean="0"/>
              <a:t>to</a:t>
            </a:r>
            <a:r>
              <a:rPr lang="de-DE" dirty="0" smtClean="0"/>
              <a:t> </a:t>
            </a:r>
            <a:r>
              <a:rPr lang="de-DE" dirty="0" err="1" smtClean="0"/>
              <a:t>motivate</a:t>
            </a:r>
            <a:r>
              <a:rPr lang="de-DE" dirty="0" smtClean="0"/>
              <a:t> </a:t>
            </a:r>
            <a:r>
              <a:rPr lang="de-DE" dirty="0" err="1" smtClean="0"/>
              <a:t>students</a:t>
            </a:r>
            <a:r>
              <a:rPr lang="de-DE" dirty="0" smtClean="0"/>
              <a:t>?</a:t>
            </a:r>
          </a:p>
          <a:p>
            <a:pPr marL="514350" indent="-514350">
              <a:buFont typeface="+mj-lt"/>
              <a:buAutoNum type="arabicPeriod"/>
            </a:pPr>
            <a:r>
              <a:rPr lang="de-DE" dirty="0" err="1" smtClean="0"/>
              <a:t>What</a:t>
            </a:r>
            <a:r>
              <a:rPr lang="de-DE" dirty="0" smtClean="0"/>
              <a:t> </a:t>
            </a:r>
            <a:r>
              <a:rPr lang="de-DE" dirty="0" err="1" smtClean="0"/>
              <a:t>kind</a:t>
            </a:r>
            <a:r>
              <a:rPr lang="de-DE" dirty="0" smtClean="0"/>
              <a:t> </a:t>
            </a:r>
            <a:r>
              <a:rPr lang="de-DE" dirty="0" err="1" smtClean="0"/>
              <a:t>of</a:t>
            </a:r>
            <a:r>
              <a:rPr lang="de-DE" dirty="0" smtClean="0"/>
              <a:t> </a:t>
            </a:r>
            <a:r>
              <a:rPr lang="de-DE" dirty="0" err="1" smtClean="0"/>
              <a:t>classroom</a:t>
            </a:r>
            <a:r>
              <a:rPr lang="de-DE" dirty="0" smtClean="0"/>
              <a:t> </a:t>
            </a:r>
            <a:r>
              <a:rPr lang="de-DE" dirty="0" err="1" smtClean="0"/>
              <a:t>teaching</a:t>
            </a:r>
            <a:r>
              <a:rPr lang="de-DE" dirty="0" smtClean="0"/>
              <a:t> </a:t>
            </a:r>
            <a:r>
              <a:rPr lang="de-DE" dirty="0" err="1" smtClean="0"/>
              <a:t>is</a:t>
            </a:r>
            <a:r>
              <a:rPr lang="de-DE" dirty="0" smtClean="0"/>
              <a:t> </a:t>
            </a:r>
            <a:r>
              <a:rPr lang="de-DE" dirty="0" err="1" smtClean="0"/>
              <a:t>motviating</a:t>
            </a:r>
            <a:r>
              <a:rPr lang="de-DE" dirty="0" smtClean="0"/>
              <a:t>?</a:t>
            </a:r>
            <a:endParaRPr lang="de-DE" dirty="0"/>
          </a:p>
        </p:txBody>
      </p:sp>
      <p:sp>
        <p:nvSpPr>
          <p:cNvPr id="4" name="Foliennummernplatzhalter 3"/>
          <p:cNvSpPr>
            <a:spLocks noGrp="1"/>
          </p:cNvSpPr>
          <p:nvPr>
            <p:ph type="sldNum" sz="quarter" idx="12"/>
          </p:nvPr>
        </p:nvSpPr>
        <p:spPr/>
        <p:txBody>
          <a:bodyPr/>
          <a:lstStyle/>
          <a:p>
            <a:fld id="{38DD4FD6-7C79-C04A-8372-99C269BA6982}" type="slidenum">
              <a:rPr lang="de-DE" smtClean="0"/>
              <a:pPr/>
              <a:t>9</a:t>
            </a:fld>
            <a:endParaRPr lang="de-DE"/>
          </a:p>
        </p:txBody>
      </p:sp>
      <p:cxnSp>
        <p:nvCxnSpPr>
          <p:cNvPr id="6" name="Gerade Verbindung 5"/>
          <p:cNvCxnSpPr/>
          <p:nvPr/>
        </p:nvCxnSpPr>
        <p:spPr>
          <a:xfrm>
            <a:off x="261130" y="4712463"/>
            <a:ext cx="8724115" cy="1"/>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Boreas">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Boreas.thmx</Template>
  <TotalTime>1</TotalTime>
  <Words>1473</Words>
  <Application>Microsoft Office PowerPoint</Application>
  <PresentationFormat>On-screen Show (4:3)</PresentationFormat>
  <Paragraphs>297</Paragraphs>
  <Slides>28</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Office-Design</vt:lpstr>
      <vt:lpstr>Worksheet</vt:lpstr>
      <vt:lpstr>Arbeitsblatt</vt:lpstr>
      <vt:lpstr>Basis Lecture Biology Education (Didaktik der Biologie)</vt:lpstr>
      <vt:lpstr>Intro:</vt:lpstr>
      <vt:lpstr>Today we learn about...</vt:lpstr>
      <vt:lpstr>Interest</vt:lpstr>
      <vt:lpstr>Definition Interest (Prenzel &amp; Lankes 1989)</vt:lpstr>
      <vt:lpstr>The construct „Interest“ (A. Krapp 1992)</vt:lpstr>
      <vt:lpstr>Development of Interest in Biology</vt:lpstr>
      <vt:lpstr>Self-Determination Theory of Motivation Deci / Ryan </vt:lpstr>
      <vt:lpstr>Tasks</vt:lpstr>
      <vt:lpstr>To research on my own interest</vt:lpstr>
      <vt:lpstr>How to notice interest of a person? How to research on interest?</vt:lpstr>
      <vt:lpstr>Areas of Interest</vt:lpstr>
      <vt:lpstr>IPN Study on Interest in the Sciences</vt:lpstr>
      <vt:lpstr>PowerPoint Presentation</vt:lpstr>
      <vt:lpstr>Interest in School-subjects (Mean values 1988 / 2007)</vt:lpstr>
      <vt:lpstr>Interest in school subjects  Percentage of students with high / very high interest</vt:lpstr>
      <vt:lpstr>Interest in contents  Percentage of students with high / very high interest</vt:lpstr>
      <vt:lpstr>Interest in Contexts  Percentage of students with high / very high interest</vt:lpstr>
      <vt:lpstr>Interest on Acitvities Percentage of students with high / very high interest</vt:lpstr>
      <vt:lpstr>Path analysis</vt:lpstr>
      <vt:lpstr>Self-Determination Theory of Motivation Deci / Ryan </vt:lpstr>
      <vt:lpstr>Self-Determination Theory of Motivation Deci / Ryan</vt:lpstr>
      <vt:lpstr>(How) to measure Motivation?</vt:lpstr>
      <vt:lpstr>Self-Determination Theory of Motivation Deci / Ryan </vt:lpstr>
      <vt:lpstr>Concept of a classroom  fostering motivation</vt:lpstr>
      <vt:lpstr>Consequences for classroom work</vt:lpstr>
      <vt:lpstr>Suggestions for good teaching</vt:lpstr>
      <vt:lpstr>Recommendations (Berck/Graf)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Grundvorlesung Didaktik der Biologie</dc:title>
  <dc:creator>Martin Lindner</dc:creator>
  <cp:lastModifiedBy>Sherine</cp:lastModifiedBy>
  <cp:revision>57</cp:revision>
  <cp:lastPrinted>2017-11-06T01:51:14Z</cp:lastPrinted>
  <dcterms:created xsi:type="dcterms:W3CDTF">2016-11-07T06:48:14Z</dcterms:created>
  <dcterms:modified xsi:type="dcterms:W3CDTF">2018-07-16T13:01:47Z</dcterms:modified>
</cp:coreProperties>
</file>