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489"/>
    <p:restoredTop sz="94635"/>
  </p:normalViewPr>
  <p:slideViewPr>
    <p:cSldViewPr snapToGrid="0" snapToObjects="1">
      <p:cViewPr>
        <p:scale>
          <a:sx n="100" d="100"/>
          <a:sy n="100" d="100"/>
        </p:scale>
        <p:origin x="42" y="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73" d="100"/>
          <a:sy n="73" d="100"/>
        </p:scale>
        <p:origin x="3328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58BC95-41FD-B34B-A3C4-CD75F92B908A}" type="datetimeFigureOut">
              <a:rPr lang="de-DE" smtClean="0"/>
              <a:t>16.07.2018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DA56A7-F4CF-354A-AEA8-BFAE4ADAC58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16314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3F98BA-DD42-C445-9332-A98F728B71F2}" type="datetimeFigureOut">
              <a:rPr lang="de-DE" smtClean="0"/>
              <a:t>16.07.2018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88704A-4D4F-6745-9850-B83BB742F36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76495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88704A-4D4F-6745-9850-B83BB742F36E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932084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Master-Untertitelformat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1F272-AF1F-474A-AA17-A4849434414F}" type="datetimeFigureOut">
              <a:rPr lang="de-DE" smtClean="0"/>
              <a:t>16.07.2018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FB79-F830-4046-B3D9-F83D0563BAE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27040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Platzhalter für vertikalen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1F272-AF1F-474A-AA17-A4849434414F}" type="datetimeFigureOut">
              <a:rPr lang="de-DE" smtClean="0"/>
              <a:t>16.07.2018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FB79-F830-4046-B3D9-F83D0563BAE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53609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Platzhalter für vertikalen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1F272-AF1F-474A-AA17-A4849434414F}" type="datetimeFigureOut">
              <a:rPr lang="de-DE" smtClean="0"/>
              <a:t>16.07.2018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FB79-F830-4046-B3D9-F83D0563BAE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98643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1F272-AF1F-474A-AA17-A4849434414F}" type="datetimeFigureOut">
              <a:rPr lang="de-DE" smtClean="0"/>
              <a:t>16.07.2018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FB79-F830-4046-B3D9-F83D0563BAE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4315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1F272-AF1F-474A-AA17-A4849434414F}" type="datetimeFigureOut">
              <a:rPr lang="de-DE" smtClean="0"/>
              <a:t>16.07.2018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FB79-F830-4046-B3D9-F83D0563BAE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57885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1F272-AF1F-474A-AA17-A4849434414F}" type="datetimeFigureOut">
              <a:rPr lang="de-DE" smtClean="0"/>
              <a:t>16.07.2018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FB79-F830-4046-B3D9-F83D0563BAE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7978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1F272-AF1F-474A-AA17-A4849434414F}" type="datetimeFigureOut">
              <a:rPr lang="de-DE" smtClean="0"/>
              <a:t>16.07.2018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FB79-F830-4046-B3D9-F83D0563BAE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7356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1F272-AF1F-474A-AA17-A4849434414F}" type="datetimeFigureOut">
              <a:rPr lang="de-DE" smtClean="0"/>
              <a:t>16.07.2018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FB79-F830-4046-B3D9-F83D0563BAE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818537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1F272-AF1F-474A-AA17-A4849434414F}" type="datetimeFigureOut">
              <a:rPr lang="de-DE" smtClean="0"/>
              <a:t>16.07.2018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FB79-F830-4046-B3D9-F83D0563BAE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43118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1F272-AF1F-474A-AA17-A4849434414F}" type="datetimeFigureOut">
              <a:rPr lang="de-DE" smtClean="0"/>
              <a:t>16.07.2018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FB79-F830-4046-B3D9-F83D0563BAE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09401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1F272-AF1F-474A-AA17-A4849434414F}" type="datetimeFigureOut">
              <a:rPr lang="de-DE" smtClean="0"/>
              <a:t>16.07.2018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4FB79-F830-4046-B3D9-F83D0563BAE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3793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81F272-AF1F-474A-AA17-A4849434414F}" type="datetimeFigureOut">
              <a:rPr lang="de-DE" smtClean="0"/>
              <a:t>16.07.2018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04FB79-F830-4046-B3D9-F83D0563BAE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16492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biodidaktik@uni-halle.de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err="1" smtClean="0"/>
              <a:t>Teacher</a:t>
            </a:r>
            <a:r>
              <a:rPr lang="de-DE" dirty="0" smtClean="0"/>
              <a:t> Education in Germany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2468562"/>
          </a:xfrm>
        </p:spPr>
        <p:txBody>
          <a:bodyPr>
            <a:normAutofit fontScale="92500" lnSpcReduction="10000"/>
          </a:bodyPr>
          <a:lstStyle/>
          <a:p>
            <a:r>
              <a:rPr lang="de-DE" dirty="0" smtClean="0"/>
              <a:t>An </a:t>
            </a:r>
            <a:r>
              <a:rPr lang="de-DE" dirty="0" err="1" smtClean="0"/>
              <a:t>introduction</a:t>
            </a:r>
            <a:endParaRPr lang="de-DE" dirty="0" smtClean="0"/>
          </a:p>
          <a:p>
            <a:endParaRPr lang="de-DE" dirty="0" smtClean="0"/>
          </a:p>
          <a:p>
            <a:r>
              <a:rPr lang="de-DE" dirty="0" smtClean="0"/>
              <a:t>WiFi Access:</a:t>
            </a:r>
            <a:endParaRPr lang="de-DE" dirty="0"/>
          </a:p>
          <a:p>
            <a:r>
              <a:rPr lang="de-DE" dirty="0" smtClean="0"/>
              <a:t>SSID: event-</a:t>
            </a:r>
            <a:r>
              <a:rPr lang="de-DE" dirty="0" err="1" smtClean="0"/>
              <a:t>net</a:t>
            </a:r>
            <a:endParaRPr lang="de-DE" dirty="0"/>
          </a:p>
          <a:p>
            <a:r>
              <a:rPr lang="de-DE" dirty="0" smtClean="0"/>
              <a:t>User: </a:t>
            </a:r>
            <a:r>
              <a:rPr lang="de-DE" dirty="0" smtClean="0">
                <a:hlinkClick r:id="rId2"/>
              </a:rPr>
              <a:t>biodidaktik@uni-halle.de</a:t>
            </a:r>
            <a:endParaRPr lang="de-DE" dirty="0" smtClean="0"/>
          </a:p>
          <a:p>
            <a:r>
              <a:rPr lang="de-DE" dirty="0" smtClean="0"/>
              <a:t>Password: 1slW2atO </a:t>
            </a:r>
          </a:p>
        </p:txBody>
      </p:sp>
    </p:spTree>
    <p:extLst>
      <p:ext uri="{BB962C8B-B14F-4D97-AF65-F5344CB8AC3E}">
        <p14:creationId xmlns:p14="http://schemas.microsoft.com/office/powerpoint/2010/main" val="1636474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Basics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German </a:t>
            </a:r>
            <a:r>
              <a:rPr lang="de-DE" dirty="0" err="1" smtClean="0"/>
              <a:t>school</a:t>
            </a:r>
            <a:r>
              <a:rPr lang="de-DE" dirty="0" smtClean="0"/>
              <a:t> </a:t>
            </a:r>
            <a:r>
              <a:rPr lang="de-DE" dirty="0" err="1" smtClean="0"/>
              <a:t>system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Federal </a:t>
            </a:r>
            <a:r>
              <a:rPr lang="de-DE" dirty="0" err="1" smtClean="0"/>
              <a:t>state</a:t>
            </a:r>
            <a:endParaRPr lang="de-DE" dirty="0" smtClean="0"/>
          </a:p>
          <a:p>
            <a:r>
              <a:rPr lang="de-DE" dirty="0" err="1" smtClean="0"/>
              <a:t>Mostly</a:t>
            </a:r>
            <a:r>
              <a:rPr lang="de-DE" dirty="0" smtClean="0"/>
              <a:t> </a:t>
            </a:r>
            <a:r>
              <a:rPr lang="de-DE" dirty="0" err="1" smtClean="0"/>
              <a:t>public</a:t>
            </a:r>
            <a:r>
              <a:rPr lang="de-DE" dirty="0" smtClean="0"/>
              <a:t> (7 % private </a:t>
            </a:r>
            <a:r>
              <a:rPr lang="de-DE" dirty="0" err="1" smtClean="0"/>
              <a:t>schools</a:t>
            </a:r>
            <a:r>
              <a:rPr lang="de-DE" dirty="0" smtClean="0"/>
              <a:t>)</a:t>
            </a:r>
          </a:p>
          <a:p>
            <a:r>
              <a:rPr lang="de-DE" dirty="0" smtClean="0"/>
              <a:t>Grades</a:t>
            </a:r>
          </a:p>
          <a:p>
            <a:pPr lvl="1"/>
            <a:r>
              <a:rPr lang="de-DE" dirty="0" smtClean="0"/>
              <a:t>Primary 1-4</a:t>
            </a:r>
          </a:p>
          <a:p>
            <a:pPr lvl="1"/>
            <a:r>
              <a:rPr lang="de-DE" dirty="0" err="1" smtClean="0"/>
              <a:t>Secondary</a:t>
            </a:r>
            <a:r>
              <a:rPr lang="de-DE" dirty="0" smtClean="0"/>
              <a:t> I  5-10 </a:t>
            </a:r>
          </a:p>
          <a:p>
            <a:pPr lvl="1"/>
            <a:r>
              <a:rPr lang="de-DE" dirty="0" err="1" smtClean="0"/>
              <a:t>Secondary</a:t>
            </a:r>
            <a:r>
              <a:rPr lang="de-DE" dirty="0" smtClean="0"/>
              <a:t> II 11-12</a:t>
            </a:r>
          </a:p>
        </p:txBody>
      </p:sp>
      <p:sp>
        <p:nvSpPr>
          <p:cNvPr id="4" name="Rechteck 3"/>
          <p:cNvSpPr/>
          <p:nvPr/>
        </p:nvSpPr>
        <p:spPr>
          <a:xfrm>
            <a:off x="8378345" y="2802509"/>
            <a:ext cx="1802450" cy="14446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dirty="0" smtClean="0"/>
              <a:t>Sek I</a:t>
            </a:r>
            <a:endParaRPr lang="de-DE" sz="2800" dirty="0"/>
          </a:p>
        </p:txBody>
      </p:sp>
      <p:sp>
        <p:nvSpPr>
          <p:cNvPr id="5" name="Rechteck 4"/>
          <p:cNvSpPr/>
          <p:nvPr/>
        </p:nvSpPr>
        <p:spPr>
          <a:xfrm>
            <a:off x="10210800" y="4262750"/>
            <a:ext cx="1624436" cy="801919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dirty="0" smtClean="0"/>
              <a:t>Sek 2</a:t>
            </a:r>
            <a:endParaRPr lang="de-DE" sz="2800" dirty="0"/>
          </a:p>
        </p:txBody>
      </p:sp>
      <p:sp>
        <p:nvSpPr>
          <p:cNvPr id="7" name="Rechteck 6"/>
          <p:cNvSpPr/>
          <p:nvPr/>
        </p:nvSpPr>
        <p:spPr>
          <a:xfrm>
            <a:off x="8407399" y="1690688"/>
            <a:ext cx="3427837" cy="1111821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dirty="0" smtClean="0">
                <a:solidFill>
                  <a:schemeClr val="tx1"/>
                </a:solidFill>
              </a:rPr>
              <a:t>Primary</a:t>
            </a:r>
            <a:endParaRPr lang="de-DE" sz="2800" dirty="0">
              <a:solidFill>
                <a:schemeClr val="tx1"/>
              </a:solidFill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210800" y="2792252"/>
            <a:ext cx="1624436" cy="1444678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dirty="0" smtClean="0"/>
              <a:t>Sek I</a:t>
            </a:r>
            <a:endParaRPr lang="de-DE" sz="2800" dirty="0"/>
          </a:p>
        </p:txBody>
      </p:sp>
      <p:sp>
        <p:nvSpPr>
          <p:cNvPr id="9" name="Rechteck 8"/>
          <p:cNvSpPr/>
          <p:nvPr/>
        </p:nvSpPr>
        <p:spPr>
          <a:xfrm>
            <a:off x="7820710" y="1690688"/>
            <a:ext cx="586213" cy="3358418"/>
          </a:xfrm>
          <a:prstGeom prst="rect">
            <a:avLst/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1</a:t>
            </a:r>
          </a:p>
          <a:p>
            <a:pPr algn="ctr"/>
            <a:r>
              <a:rPr lang="de-DE" dirty="0" smtClean="0"/>
              <a:t>2</a:t>
            </a:r>
          </a:p>
          <a:p>
            <a:pPr algn="ctr"/>
            <a:r>
              <a:rPr lang="de-DE" dirty="0" smtClean="0"/>
              <a:t>3</a:t>
            </a:r>
          </a:p>
          <a:p>
            <a:pPr algn="ctr"/>
            <a:r>
              <a:rPr lang="de-DE" dirty="0" smtClean="0"/>
              <a:t>4</a:t>
            </a:r>
          </a:p>
          <a:p>
            <a:pPr algn="ctr"/>
            <a:r>
              <a:rPr lang="de-DE" dirty="0" smtClean="0"/>
              <a:t>5</a:t>
            </a:r>
          </a:p>
          <a:p>
            <a:pPr algn="ctr"/>
            <a:r>
              <a:rPr lang="de-DE" dirty="0" smtClean="0"/>
              <a:t>6</a:t>
            </a:r>
          </a:p>
          <a:p>
            <a:pPr algn="ctr"/>
            <a:r>
              <a:rPr lang="de-DE" dirty="0" smtClean="0"/>
              <a:t>7</a:t>
            </a:r>
          </a:p>
          <a:p>
            <a:pPr algn="ctr"/>
            <a:r>
              <a:rPr lang="de-DE" dirty="0" smtClean="0"/>
              <a:t>8</a:t>
            </a:r>
          </a:p>
          <a:p>
            <a:pPr algn="ctr"/>
            <a:r>
              <a:rPr lang="de-DE" dirty="0" smtClean="0"/>
              <a:t>9</a:t>
            </a:r>
          </a:p>
          <a:p>
            <a:pPr algn="ctr"/>
            <a:r>
              <a:rPr lang="de-DE" dirty="0" smtClean="0"/>
              <a:t>10</a:t>
            </a:r>
          </a:p>
          <a:p>
            <a:pPr algn="ctr"/>
            <a:r>
              <a:rPr lang="de-DE" dirty="0" smtClean="0"/>
              <a:t>11</a:t>
            </a:r>
          </a:p>
          <a:p>
            <a:pPr algn="ctr"/>
            <a:r>
              <a:rPr lang="de-DE" dirty="0" smtClean="0"/>
              <a:t>12</a:t>
            </a:r>
            <a:endParaRPr lang="de-DE" dirty="0"/>
          </a:p>
        </p:txBody>
      </p:sp>
      <p:sp>
        <p:nvSpPr>
          <p:cNvPr id="10" name="Textfeld 9"/>
          <p:cNvSpPr txBox="1"/>
          <p:nvPr/>
        </p:nvSpPr>
        <p:spPr>
          <a:xfrm>
            <a:off x="7577595" y="5143423"/>
            <a:ext cx="46144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 smtClean="0"/>
              <a:t>Sekundarschule     Gymnasium</a:t>
            </a:r>
            <a:endParaRPr lang="de-DE" sz="2800" dirty="0"/>
          </a:p>
        </p:txBody>
      </p:sp>
      <p:sp>
        <p:nvSpPr>
          <p:cNvPr id="11" name="Pfeil nach unten 10"/>
          <p:cNvSpPr/>
          <p:nvPr/>
        </p:nvSpPr>
        <p:spPr>
          <a:xfrm>
            <a:off x="9004300" y="5676900"/>
            <a:ext cx="698500" cy="50006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Textfeld 11"/>
          <p:cNvSpPr txBox="1"/>
          <p:nvPr/>
        </p:nvSpPr>
        <p:spPr>
          <a:xfrm>
            <a:off x="7099300" y="6064881"/>
            <a:ext cx="48681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 err="1" smtClean="0"/>
              <a:t>Vocational</a:t>
            </a:r>
            <a:r>
              <a:rPr lang="de-DE" sz="2800" dirty="0" smtClean="0"/>
              <a:t> </a:t>
            </a:r>
            <a:r>
              <a:rPr lang="de-DE" sz="2800" dirty="0" err="1" smtClean="0"/>
              <a:t>training</a:t>
            </a:r>
            <a:r>
              <a:rPr lang="de-DE" sz="2800" dirty="0" smtClean="0"/>
              <a:t>      University</a:t>
            </a:r>
            <a:endParaRPr lang="de-DE" sz="2800" dirty="0"/>
          </a:p>
        </p:txBody>
      </p:sp>
      <p:sp>
        <p:nvSpPr>
          <p:cNvPr id="13" name="Pfeil nach unten 12"/>
          <p:cNvSpPr/>
          <p:nvPr/>
        </p:nvSpPr>
        <p:spPr>
          <a:xfrm>
            <a:off x="10734092" y="5666643"/>
            <a:ext cx="698500" cy="50006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03344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Teacher</a:t>
            </a:r>
            <a:r>
              <a:rPr lang="de-DE" dirty="0" smtClean="0"/>
              <a:t> </a:t>
            </a:r>
            <a:r>
              <a:rPr lang="de-DE" dirty="0" err="1" smtClean="0"/>
              <a:t>education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1825625"/>
            <a:ext cx="4876800" cy="4351338"/>
          </a:xfrm>
        </p:spPr>
        <p:txBody>
          <a:bodyPr/>
          <a:lstStyle/>
          <a:p>
            <a:r>
              <a:rPr lang="de-DE" dirty="0" smtClean="0"/>
              <a:t>University</a:t>
            </a:r>
          </a:p>
          <a:p>
            <a:pPr lvl="1"/>
            <a:r>
              <a:rPr lang="de-DE" dirty="0" smtClean="0"/>
              <a:t>Lectures</a:t>
            </a:r>
          </a:p>
          <a:p>
            <a:pPr lvl="1"/>
            <a:r>
              <a:rPr lang="de-DE" dirty="0" smtClean="0"/>
              <a:t>Seminars</a:t>
            </a:r>
          </a:p>
          <a:p>
            <a:pPr lvl="1"/>
            <a:r>
              <a:rPr lang="de-DE" dirty="0" err="1"/>
              <a:t>I</a:t>
            </a:r>
            <a:r>
              <a:rPr lang="de-DE" dirty="0" err="1" smtClean="0"/>
              <a:t>nternships</a:t>
            </a:r>
            <a:endParaRPr lang="de-DE" dirty="0" smtClean="0"/>
          </a:p>
          <a:p>
            <a:r>
              <a:rPr lang="de-DE" dirty="0" smtClean="0"/>
              <a:t>State </a:t>
            </a:r>
            <a:r>
              <a:rPr lang="de-DE" dirty="0" err="1" smtClean="0"/>
              <a:t>institute</a:t>
            </a:r>
            <a:endParaRPr lang="de-DE" dirty="0" smtClean="0"/>
          </a:p>
          <a:p>
            <a:pPr lvl="1"/>
            <a:r>
              <a:rPr lang="de-DE" dirty="0" smtClean="0"/>
              <a:t>Teaching</a:t>
            </a:r>
          </a:p>
          <a:p>
            <a:pPr lvl="1"/>
            <a:r>
              <a:rPr lang="de-DE" dirty="0" smtClean="0"/>
              <a:t>Seminar</a:t>
            </a:r>
          </a:p>
          <a:p>
            <a:r>
              <a:rPr lang="de-DE" dirty="0" smtClean="0"/>
              <a:t>Professional </a:t>
            </a:r>
            <a:r>
              <a:rPr lang="de-DE" dirty="0" err="1" smtClean="0"/>
              <a:t>development</a:t>
            </a:r>
            <a:endParaRPr lang="de-DE" dirty="0" smtClean="0"/>
          </a:p>
          <a:p>
            <a:pPr lvl="1"/>
            <a:r>
              <a:rPr lang="de-DE" dirty="0" smtClean="0"/>
              <a:t>Rare master-</a:t>
            </a:r>
            <a:r>
              <a:rPr lang="de-DE" dirty="0" err="1" smtClean="0"/>
              <a:t>courses</a:t>
            </a:r>
            <a:endParaRPr lang="de-DE" dirty="0" smtClean="0"/>
          </a:p>
          <a:p>
            <a:pPr lvl="1"/>
            <a:r>
              <a:rPr lang="de-DE" dirty="0" smtClean="0"/>
              <a:t>Non </a:t>
            </a:r>
            <a:r>
              <a:rPr lang="de-DE" dirty="0" err="1" smtClean="0"/>
              <a:t>obligatory</a:t>
            </a:r>
            <a:endParaRPr lang="de-DE" dirty="0"/>
          </a:p>
        </p:txBody>
      </p:sp>
      <p:sp>
        <p:nvSpPr>
          <p:cNvPr id="4" name="Rechteck 3"/>
          <p:cNvSpPr/>
          <p:nvPr/>
        </p:nvSpPr>
        <p:spPr>
          <a:xfrm>
            <a:off x="6580613" y="1281907"/>
            <a:ext cx="2271712" cy="8587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dirty="0" err="1" smtClean="0"/>
              <a:t>Subject</a:t>
            </a:r>
            <a:r>
              <a:rPr lang="de-DE" sz="2800" dirty="0" smtClean="0"/>
              <a:t> 1</a:t>
            </a:r>
            <a:endParaRPr lang="de-DE" sz="2800" dirty="0"/>
          </a:p>
        </p:txBody>
      </p:sp>
      <p:sp>
        <p:nvSpPr>
          <p:cNvPr id="5" name="Rechteck 4"/>
          <p:cNvSpPr/>
          <p:nvPr/>
        </p:nvSpPr>
        <p:spPr>
          <a:xfrm>
            <a:off x="8852325" y="1281906"/>
            <a:ext cx="2271712" cy="858776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dirty="0" err="1" smtClean="0"/>
              <a:t>Subject</a:t>
            </a:r>
            <a:r>
              <a:rPr lang="de-DE" sz="2800" dirty="0" smtClean="0"/>
              <a:t> 2</a:t>
            </a:r>
            <a:endParaRPr lang="de-DE" sz="2800" dirty="0"/>
          </a:p>
        </p:txBody>
      </p:sp>
      <p:sp>
        <p:nvSpPr>
          <p:cNvPr id="6" name="Rechteck 5"/>
          <p:cNvSpPr/>
          <p:nvPr/>
        </p:nvSpPr>
        <p:spPr>
          <a:xfrm>
            <a:off x="6580613" y="1981995"/>
            <a:ext cx="4543424" cy="858776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dirty="0" err="1" smtClean="0"/>
              <a:t>Pedagogy</a:t>
            </a:r>
            <a:r>
              <a:rPr lang="de-DE" sz="2800" dirty="0" smtClean="0"/>
              <a:t> </a:t>
            </a:r>
            <a:r>
              <a:rPr lang="de-DE" sz="2800" dirty="0" err="1" smtClean="0"/>
              <a:t>and</a:t>
            </a:r>
            <a:r>
              <a:rPr lang="de-DE" sz="2800" dirty="0" smtClean="0"/>
              <a:t> </a:t>
            </a:r>
            <a:r>
              <a:rPr lang="de-DE" sz="2800" dirty="0" err="1" smtClean="0"/>
              <a:t>Psychology</a:t>
            </a:r>
            <a:endParaRPr lang="de-DE" sz="2800" dirty="0"/>
          </a:p>
        </p:txBody>
      </p:sp>
      <p:sp>
        <p:nvSpPr>
          <p:cNvPr id="7" name="Rechteck 6"/>
          <p:cNvSpPr/>
          <p:nvPr/>
        </p:nvSpPr>
        <p:spPr>
          <a:xfrm>
            <a:off x="6580613" y="2682083"/>
            <a:ext cx="4543424" cy="449995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dirty="0" err="1" smtClean="0">
                <a:solidFill>
                  <a:schemeClr val="tx1"/>
                </a:solidFill>
              </a:rPr>
              <a:t>Internship</a:t>
            </a:r>
            <a:endParaRPr lang="de-DE" sz="2800" dirty="0">
              <a:solidFill>
                <a:schemeClr val="tx1"/>
              </a:solidFill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6580613" y="3673478"/>
            <a:ext cx="4543424" cy="4925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dirty="0" smtClean="0"/>
              <a:t>Referendariat at </a:t>
            </a:r>
            <a:r>
              <a:rPr lang="de-DE" sz="3200" dirty="0" err="1" smtClean="0"/>
              <a:t>schools</a:t>
            </a:r>
            <a:endParaRPr lang="de-DE" sz="3200" dirty="0"/>
          </a:p>
        </p:txBody>
      </p:sp>
      <p:sp>
        <p:nvSpPr>
          <p:cNvPr id="9" name="Rechteck 8"/>
          <p:cNvSpPr/>
          <p:nvPr/>
        </p:nvSpPr>
        <p:spPr>
          <a:xfrm>
            <a:off x="6580613" y="5159380"/>
            <a:ext cx="1024519" cy="5054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 smtClean="0"/>
              <a:t>Subject</a:t>
            </a:r>
            <a:r>
              <a:rPr lang="de-DE" dirty="0" smtClean="0"/>
              <a:t> 1</a:t>
            </a:r>
            <a:endParaRPr lang="de-DE" dirty="0"/>
          </a:p>
        </p:txBody>
      </p:sp>
      <p:sp>
        <p:nvSpPr>
          <p:cNvPr id="10" name="Rechteck 9"/>
          <p:cNvSpPr/>
          <p:nvPr/>
        </p:nvSpPr>
        <p:spPr>
          <a:xfrm>
            <a:off x="7777801" y="5412100"/>
            <a:ext cx="1385888" cy="700088"/>
          </a:xfrm>
          <a:prstGeom prst="rect">
            <a:avLst/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 smtClean="0"/>
              <a:t>Methods</a:t>
            </a:r>
            <a:endParaRPr lang="de-DE" dirty="0"/>
          </a:p>
        </p:txBody>
      </p:sp>
      <p:sp>
        <p:nvSpPr>
          <p:cNvPr id="11" name="Rechteck 10"/>
          <p:cNvSpPr/>
          <p:nvPr/>
        </p:nvSpPr>
        <p:spPr>
          <a:xfrm>
            <a:off x="9557117" y="5157465"/>
            <a:ext cx="1385888" cy="700088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Organisation</a:t>
            </a:r>
            <a:endParaRPr lang="de-DE" dirty="0"/>
          </a:p>
        </p:txBody>
      </p:sp>
      <p:sp>
        <p:nvSpPr>
          <p:cNvPr id="12" name="Rechteck 11"/>
          <p:cNvSpPr/>
          <p:nvPr/>
        </p:nvSpPr>
        <p:spPr>
          <a:xfrm>
            <a:off x="5715000" y="1261300"/>
            <a:ext cx="377843" cy="18501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de-DE" sz="3200" dirty="0" smtClean="0"/>
              <a:t>4-5 </a:t>
            </a:r>
            <a:r>
              <a:rPr lang="de-DE" sz="3200" dirty="0" err="1" smtClean="0"/>
              <a:t>years</a:t>
            </a:r>
            <a:endParaRPr lang="de-DE" sz="3200" dirty="0"/>
          </a:p>
        </p:txBody>
      </p:sp>
      <p:sp>
        <p:nvSpPr>
          <p:cNvPr id="13" name="Rechteck 12"/>
          <p:cNvSpPr/>
          <p:nvPr/>
        </p:nvSpPr>
        <p:spPr>
          <a:xfrm>
            <a:off x="4508205" y="3686604"/>
            <a:ext cx="1639602" cy="4794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dirty="0" smtClean="0"/>
              <a:t>1,5 </a:t>
            </a:r>
            <a:r>
              <a:rPr lang="de-DE" sz="3200" dirty="0" err="1" smtClean="0"/>
              <a:t>year</a:t>
            </a:r>
            <a:endParaRPr lang="de-DE" sz="3200" dirty="0"/>
          </a:p>
        </p:txBody>
      </p:sp>
      <p:sp>
        <p:nvSpPr>
          <p:cNvPr id="14" name="Rechteck 13"/>
          <p:cNvSpPr/>
          <p:nvPr/>
        </p:nvSpPr>
        <p:spPr>
          <a:xfrm>
            <a:off x="4547583" y="5157465"/>
            <a:ext cx="1639602" cy="11544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dirty="0" smtClean="0"/>
              <a:t>30 </a:t>
            </a:r>
            <a:r>
              <a:rPr lang="de-DE" sz="3200" dirty="0" err="1" smtClean="0"/>
              <a:t>years</a:t>
            </a:r>
            <a:endParaRPr lang="de-DE" sz="3200" dirty="0"/>
          </a:p>
        </p:txBody>
      </p:sp>
      <p:sp>
        <p:nvSpPr>
          <p:cNvPr id="15" name="Lochstreifen 14"/>
          <p:cNvSpPr/>
          <p:nvPr/>
        </p:nvSpPr>
        <p:spPr>
          <a:xfrm>
            <a:off x="4547262" y="6097529"/>
            <a:ext cx="1651498" cy="575132"/>
          </a:xfrm>
          <a:prstGeom prst="flowChartPunchedTap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Geschweifte Klammer links 15"/>
          <p:cNvSpPr/>
          <p:nvPr/>
        </p:nvSpPr>
        <p:spPr>
          <a:xfrm flipH="1">
            <a:off x="11353799" y="1281906"/>
            <a:ext cx="258007" cy="185017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Geschweifte Klammer links 16"/>
          <p:cNvSpPr/>
          <p:nvPr/>
        </p:nvSpPr>
        <p:spPr>
          <a:xfrm flipH="1">
            <a:off x="11353799" y="3630982"/>
            <a:ext cx="203044" cy="535087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" name="Geschweifte Klammer links 17"/>
          <p:cNvSpPr/>
          <p:nvPr/>
        </p:nvSpPr>
        <p:spPr>
          <a:xfrm flipH="1">
            <a:off x="11353799" y="5067300"/>
            <a:ext cx="203044" cy="161993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" name="Textfeld 18"/>
          <p:cNvSpPr txBox="1"/>
          <p:nvPr/>
        </p:nvSpPr>
        <p:spPr>
          <a:xfrm>
            <a:off x="11684000" y="22098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1</a:t>
            </a:r>
            <a:endParaRPr lang="de-DE" dirty="0"/>
          </a:p>
        </p:txBody>
      </p:sp>
      <p:sp>
        <p:nvSpPr>
          <p:cNvPr id="20" name="Textfeld 19"/>
          <p:cNvSpPr txBox="1"/>
          <p:nvPr/>
        </p:nvSpPr>
        <p:spPr>
          <a:xfrm>
            <a:off x="11747500" y="37973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2</a:t>
            </a:r>
            <a:endParaRPr lang="de-DE" dirty="0"/>
          </a:p>
        </p:txBody>
      </p:sp>
      <p:sp>
        <p:nvSpPr>
          <p:cNvPr id="21" name="Textfeld 20"/>
          <p:cNvSpPr txBox="1"/>
          <p:nvPr/>
        </p:nvSpPr>
        <p:spPr>
          <a:xfrm>
            <a:off x="11811000" y="58166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3</a:t>
            </a:r>
            <a:endParaRPr lang="de-DE" dirty="0"/>
          </a:p>
        </p:txBody>
      </p:sp>
      <p:sp>
        <p:nvSpPr>
          <p:cNvPr id="22" name="Textfeld 21"/>
          <p:cNvSpPr txBox="1"/>
          <p:nvPr/>
        </p:nvSpPr>
        <p:spPr>
          <a:xfrm>
            <a:off x="11279764" y="598336"/>
            <a:ext cx="7409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mtClean="0"/>
              <a:t>Phase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38377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/>
      <p:bldP spid="20" grpId="0"/>
      <p:bldP spid="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Teacher</a:t>
            </a:r>
            <a:r>
              <a:rPr lang="de-DE" dirty="0" smtClean="0"/>
              <a:t> </a:t>
            </a:r>
            <a:r>
              <a:rPr lang="de-DE" dirty="0" err="1" smtClean="0"/>
              <a:t>education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1825625"/>
            <a:ext cx="4876800" cy="4351338"/>
          </a:xfrm>
        </p:spPr>
        <p:txBody>
          <a:bodyPr/>
          <a:lstStyle/>
          <a:p>
            <a:r>
              <a:rPr lang="de-DE" dirty="0" smtClean="0"/>
              <a:t>University</a:t>
            </a:r>
          </a:p>
          <a:p>
            <a:pPr lvl="1"/>
            <a:r>
              <a:rPr lang="de-DE" dirty="0" smtClean="0"/>
              <a:t>Lectures</a:t>
            </a:r>
          </a:p>
          <a:p>
            <a:pPr lvl="1"/>
            <a:r>
              <a:rPr lang="de-DE" dirty="0" smtClean="0"/>
              <a:t>Seminars</a:t>
            </a:r>
          </a:p>
          <a:p>
            <a:pPr lvl="1"/>
            <a:r>
              <a:rPr lang="de-DE" dirty="0" err="1"/>
              <a:t>I</a:t>
            </a:r>
            <a:r>
              <a:rPr lang="de-DE" dirty="0" err="1" smtClean="0"/>
              <a:t>nternships</a:t>
            </a:r>
            <a:endParaRPr lang="de-DE" dirty="0" smtClean="0"/>
          </a:p>
          <a:p>
            <a:r>
              <a:rPr lang="de-DE" dirty="0" smtClean="0"/>
              <a:t>State </a:t>
            </a:r>
            <a:r>
              <a:rPr lang="de-DE" dirty="0" err="1" smtClean="0"/>
              <a:t>institute</a:t>
            </a:r>
            <a:endParaRPr lang="de-DE" dirty="0" smtClean="0"/>
          </a:p>
          <a:p>
            <a:pPr lvl="1"/>
            <a:r>
              <a:rPr lang="de-DE" dirty="0" smtClean="0"/>
              <a:t>Teaching</a:t>
            </a:r>
          </a:p>
          <a:p>
            <a:pPr lvl="1"/>
            <a:r>
              <a:rPr lang="de-DE" dirty="0" smtClean="0"/>
              <a:t>Seminar</a:t>
            </a:r>
          </a:p>
          <a:p>
            <a:r>
              <a:rPr lang="de-DE" dirty="0" smtClean="0"/>
              <a:t>Professional </a:t>
            </a:r>
            <a:r>
              <a:rPr lang="de-DE" dirty="0" err="1" smtClean="0"/>
              <a:t>development</a:t>
            </a:r>
            <a:endParaRPr lang="de-DE" dirty="0" smtClean="0"/>
          </a:p>
          <a:p>
            <a:pPr lvl="1"/>
            <a:r>
              <a:rPr lang="de-DE" dirty="0" smtClean="0"/>
              <a:t>Rare master-</a:t>
            </a:r>
            <a:r>
              <a:rPr lang="de-DE" dirty="0" err="1" smtClean="0"/>
              <a:t>courses</a:t>
            </a:r>
            <a:endParaRPr lang="de-DE" dirty="0" smtClean="0"/>
          </a:p>
          <a:p>
            <a:pPr lvl="1"/>
            <a:r>
              <a:rPr lang="de-DE" dirty="0" smtClean="0"/>
              <a:t>Non </a:t>
            </a:r>
            <a:r>
              <a:rPr lang="de-DE" dirty="0" err="1" smtClean="0"/>
              <a:t>obligatory</a:t>
            </a:r>
            <a:endParaRPr lang="de-DE" dirty="0"/>
          </a:p>
        </p:txBody>
      </p:sp>
      <p:sp>
        <p:nvSpPr>
          <p:cNvPr id="4" name="Rechteck 3"/>
          <p:cNvSpPr/>
          <p:nvPr/>
        </p:nvSpPr>
        <p:spPr>
          <a:xfrm>
            <a:off x="6580613" y="1281907"/>
            <a:ext cx="2271712" cy="8587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dirty="0" err="1" smtClean="0"/>
              <a:t>Subject</a:t>
            </a:r>
            <a:r>
              <a:rPr lang="de-DE" sz="2800" dirty="0" smtClean="0"/>
              <a:t> 1</a:t>
            </a:r>
            <a:endParaRPr lang="de-DE" sz="2800" dirty="0"/>
          </a:p>
        </p:txBody>
      </p:sp>
      <p:sp>
        <p:nvSpPr>
          <p:cNvPr id="5" name="Rechteck 4"/>
          <p:cNvSpPr/>
          <p:nvPr/>
        </p:nvSpPr>
        <p:spPr>
          <a:xfrm>
            <a:off x="8852325" y="1281906"/>
            <a:ext cx="2271712" cy="858776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dirty="0" err="1" smtClean="0"/>
              <a:t>Subject</a:t>
            </a:r>
            <a:r>
              <a:rPr lang="de-DE" sz="2800" dirty="0" smtClean="0"/>
              <a:t> 2</a:t>
            </a:r>
            <a:endParaRPr lang="de-DE" sz="2800" dirty="0"/>
          </a:p>
        </p:txBody>
      </p:sp>
      <p:sp>
        <p:nvSpPr>
          <p:cNvPr id="6" name="Rechteck 5"/>
          <p:cNvSpPr/>
          <p:nvPr/>
        </p:nvSpPr>
        <p:spPr>
          <a:xfrm>
            <a:off x="6580613" y="1981995"/>
            <a:ext cx="4543424" cy="858776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dirty="0" err="1" smtClean="0"/>
              <a:t>Pedagogy</a:t>
            </a:r>
            <a:r>
              <a:rPr lang="de-DE" sz="2800" dirty="0" smtClean="0"/>
              <a:t> </a:t>
            </a:r>
            <a:r>
              <a:rPr lang="de-DE" sz="2800" dirty="0" err="1" smtClean="0"/>
              <a:t>and</a:t>
            </a:r>
            <a:r>
              <a:rPr lang="de-DE" sz="2800" dirty="0" smtClean="0"/>
              <a:t> </a:t>
            </a:r>
            <a:r>
              <a:rPr lang="de-DE" sz="2800" dirty="0" err="1" smtClean="0"/>
              <a:t>Psychology</a:t>
            </a:r>
            <a:endParaRPr lang="de-DE" sz="2800" dirty="0"/>
          </a:p>
        </p:txBody>
      </p:sp>
      <p:sp>
        <p:nvSpPr>
          <p:cNvPr id="7" name="Rechteck 6"/>
          <p:cNvSpPr/>
          <p:nvPr/>
        </p:nvSpPr>
        <p:spPr>
          <a:xfrm>
            <a:off x="6580613" y="2682083"/>
            <a:ext cx="4543424" cy="449995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dirty="0" err="1" smtClean="0">
                <a:solidFill>
                  <a:schemeClr val="tx1"/>
                </a:solidFill>
              </a:rPr>
              <a:t>Internship</a:t>
            </a:r>
            <a:endParaRPr lang="de-DE" sz="2800" dirty="0">
              <a:solidFill>
                <a:schemeClr val="tx1"/>
              </a:solidFill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6580613" y="3673478"/>
            <a:ext cx="4543424" cy="4925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dirty="0" smtClean="0"/>
              <a:t>Referendariat at </a:t>
            </a:r>
            <a:r>
              <a:rPr lang="de-DE" sz="3200" dirty="0" err="1" smtClean="0"/>
              <a:t>schools</a:t>
            </a:r>
            <a:endParaRPr lang="de-DE" sz="3200" dirty="0"/>
          </a:p>
        </p:txBody>
      </p:sp>
      <p:sp>
        <p:nvSpPr>
          <p:cNvPr id="9" name="Rechteck 8"/>
          <p:cNvSpPr/>
          <p:nvPr/>
        </p:nvSpPr>
        <p:spPr>
          <a:xfrm>
            <a:off x="6580613" y="5159380"/>
            <a:ext cx="1024519" cy="5054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 smtClean="0"/>
              <a:t>Subject</a:t>
            </a:r>
            <a:r>
              <a:rPr lang="de-DE" dirty="0" smtClean="0"/>
              <a:t> 1</a:t>
            </a:r>
            <a:endParaRPr lang="de-DE" dirty="0"/>
          </a:p>
        </p:txBody>
      </p:sp>
      <p:sp>
        <p:nvSpPr>
          <p:cNvPr id="10" name="Rechteck 9"/>
          <p:cNvSpPr/>
          <p:nvPr/>
        </p:nvSpPr>
        <p:spPr>
          <a:xfrm>
            <a:off x="7777801" y="5412100"/>
            <a:ext cx="1385888" cy="700088"/>
          </a:xfrm>
          <a:prstGeom prst="rect">
            <a:avLst/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 smtClean="0"/>
              <a:t>Methods</a:t>
            </a:r>
            <a:endParaRPr lang="de-DE" dirty="0"/>
          </a:p>
        </p:txBody>
      </p:sp>
      <p:sp>
        <p:nvSpPr>
          <p:cNvPr id="11" name="Rechteck 10"/>
          <p:cNvSpPr/>
          <p:nvPr/>
        </p:nvSpPr>
        <p:spPr>
          <a:xfrm>
            <a:off x="9557117" y="5157465"/>
            <a:ext cx="1385888" cy="700088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Organisation</a:t>
            </a:r>
            <a:endParaRPr lang="de-DE" dirty="0"/>
          </a:p>
        </p:txBody>
      </p:sp>
      <p:sp>
        <p:nvSpPr>
          <p:cNvPr id="16" name="Pfeil nach links 15"/>
          <p:cNvSpPr/>
          <p:nvPr/>
        </p:nvSpPr>
        <p:spPr>
          <a:xfrm rot="20126523">
            <a:off x="2594059" y="1243144"/>
            <a:ext cx="3293791" cy="110569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dirty="0" err="1" smtClean="0"/>
              <a:t>Monday</a:t>
            </a:r>
            <a:r>
              <a:rPr lang="de-DE" sz="2800" dirty="0" smtClean="0"/>
              <a:t> </a:t>
            </a:r>
            <a:r>
              <a:rPr lang="de-DE" sz="2800" dirty="0" err="1" smtClean="0"/>
              <a:t>afternoon</a:t>
            </a:r>
            <a:endParaRPr lang="de-DE" sz="2800" dirty="0"/>
          </a:p>
        </p:txBody>
      </p:sp>
      <p:sp>
        <p:nvSpPr>
          <p:cNvPr id="17" name="Oval 16"/>
          <p:cNvSpPr/>
          <p:nvPr/>
        </p:nvSpPr>
        <p:spPr>
          <a:xfrm>
            <a:off x="6451600" y="1690689"/>
            <a:ext cx="508000" cy="1441390"/>
          </a:xfrm>
          <a:prstGeom prst="ellipse">
            <a:avLst/>
          </a:prstGeom>
          <a:noFill/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" name="Pfeil nach links 17"/>
          <p:cNvSpPr/>
          <p:nvPr/>
        </p:nvSpPr>
        <p:spPr>
          <a:xfrm rot="20126523">
            <a:off x="6715548" y="421512"/>
            <a:ext cx="3357411" cy="1105694"/>
          </a:xfrm>
          <a:prstGeom prst="lef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dirty="0" err="1" smtClean="0"/>
              <a:t>Tuesday</a:t>
            </a:r>
            <a:r>
              <a:rPr lang="de-DE" sz="2800" dirty="0" smtClean="0"/>
              <a:t> </a:t>
            </a:r>
            <a:r>
              <a:rPr lang="de-DE" sz="2800" dirty="0" err="1" smtClean="0"/>
              <a:t>morning</a:t>
            </a:r>
            <a:endParaRPr lang="de-DE" sz="2800" dirty="0"/>
          </a:p>
        </p:txBody>
      </p:sp>
      <p:sp>
        <p:nvSpPr>
          <p:cNvPr id="19" name="Pfeil nach links 18"/>
          <p:cNvSpPr/>
          <p:nvPr/>
        </p:nvSpPr>
        <p:spPr>
          <a:xfrm rot="20126523">
            <a:off x="7559060" y="3962252"/>
            <a:ext cx="3589999" cy="1105694"/>
          </a:xfrm>
          <a:prstGeom prst="lef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dirty="0" err="1" smtClean="0"/>
              <a:t>Wednesday</a:t>
            </a:r>
            <a:r>
              <a:rPr lang="de-DE" sz="2800" dirty="0" smtClean="0"/>
              <a:t> </a:t>
            </a:r>
            <a:r>
              <a:rPr lang="de-DE" sz="2800" dirty="0" err="1" smtClean="0"/>
              <a:t>morning</a:t>
            </a:r>
            <a:endParaRPr lang="de-DE" sz="2800" dirty="0"/>
          </a:p>
        </p:txBody>
      </p:sp>
      <p:sp>
        <p:nvSpPr>
          <p:cNvPr id="20" name="Pfeil nach links 19"/>
          <p:cNvSpPr/>
          <p:nvPr/>
        </p:nvSpPr>
        <p:spPr>
          <a:xfrm rot="20126523">
            <a:off x="8744452" y="1423447"/>
            <a:ext cx="3357411" cy="1105694"/>
          </a:xfrm>
          <a:prstGeom prst="lef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dirty="0" err="1" smtClean="0"/>
              <a:t>Tuesday</a:t>
            </a:r>
            <a:r>
              <a:rPr lang="de-DE" sz="2800" dirty="0" smtClean="0"/>
              <a:t> </a:t>
            </a:r>
            <a:r>
              <a:rPr lang="de-DE" sz="2800" dirty="0" err="1" smtClean="0"/>
              <a:t>afternoon</a:t>
            </a:r>
            <a:endParaRPr lang="de-DE" sz="2800" dirty="0"/>
          </a:p>
        </p:txBody>
      </p:sp>
      <p:sp>
        <p:nvSpPr>
          <p:cNvPr id="21" name="Oval 20"/>
          <p:cNvSpPr/>
          <p:nvPr/>
        </p:nvSpPr>
        <p:spPr>
          <a:xfrm>
            <a:off x="8158534" y="2232088"/>
            <a:ext cx="508000" cy="899989"/>
          </a:xfrm>
          <a:prstGeom prst="ellipse">
            <a:avLst/>
          </a:prstGeom>
          <a:noFill/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" name="Pfeil nach links 21"/>
          <p:cNvSpPr/>
          <p:nvPr/>
        </p:nvSpPr>
        <p:spPr>
          <a:xfrm rot="20126523">
            <a:off x="3467147" y="4566050"/>
            <a:ext cx="3974509" cy="1105694"/>
          </a:xfrm>
          <a:prstGeom prst="lef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dirty="0" err="1" smtClean="0"/>
              <a:t>Wednesday</a:t>
            </a:r>
            <a:r>
              <a:rPr lang="de-DE" sz="2800" dirty="0" smtClean="0"/>
              <a:t> </a:t>
            </a:r>
            <a:r>
              <a:rPr lang="de-DE" sz="2800" dirty="0" err="1" smtClean="0"/>
              <a:t>afternoon</a:t>
            </a:r>
            <a:endParaRPr lang="de-DE" sz="2800" dirty="0"/>
          </a:p>
        </p:txBody>
      </p:sp>
    </p:spTree>
    <p:extLst>
      <p:ext uri="{BB962C8B-B14F-4D97-AF65-F5344CB8AC3E}">
        <p14:creationId xmlns:p14="http://schemas.microsoft.com/office/powerpoint/2010/main" val="105571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2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Collaboration</a:t>
            </a:r>
            <a:r>
              <a:rPr lang="de-DE" dirty="0" smtClean="0"/>
              <a:t> </a:t>
            </a:r>
            <a:r>
              <a:rPr lang="de-DE" dirty="0" err="1" smtClean="0"/>
              <a:t>between</a:t>
            </a:r>
            <a:r>
              <a:rPr lang="de-DE" dirty="0" smtClean="0"/>
              <a:t> University </a:t>
            </a:r>
            <a:r>
              <a:rPr lang="de-DE" dirty="0" err="1" smtClean="0"/>
              <a:t>and</a:t>
            </a:r>
            <a:r>
              <a:rPr lang="de-DE" dirty="0" smtClean="0"/>
              <a:t> School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Limited</a:t>
            </a:r>
          </a:p>
          <a:p>
            <a:r>
              <a:rPr lang="de-DE" dirty="0" smtClean="0"/>
              <a:t>University </a:t>
            </a:r>
            <a:r>
              <a:rPr lang="de-DE" dirty="0" err="1" smtClean="0"/>
              <a:t>is</a:t>
            </a:r>
            <a:r>
              <a:rPr lang="de-DE" dirty="0" smtClean="0"/>
              <a:t> responsable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first</a:t>
            </a:r>
            <a:r>
              <a:rPr lang="de-DE" dirty="0" smtClean="0"/>
              <a:t> </a:t>
            </a:r>
            <a:r>
              <a:rPr lang="de-DE" dirty="0" err="1" smtClean="0"/>
              <a:t>phase</a:t>
            </a:r>
            <a:endParaRPr lang="de-DE" dirty="0" smtClean="0"/>
          </a:p>
          <a:p>
            <a:r>
              <a:rPr lang="de-DE" dirty="0" err="1" smtClean="0"/>
              <a:t>Collaboration</a:t>
            </a:r>
            <a:r>
              <a:rPr lang="de-DE" dirty="0" smtClean="0"/>
              <a:t> </a:t>
            </a:r>
            <a:r>
              <a:rPr lang="de-DE" dirty="0" err="1" smtClean="0"/>
              <a:t>between</a:t>
            </a:r>
            <a:r>
              <a:rPr lang="de-DE" dirty="0" smtClean="0"/>
              <a:t> University </a:t>
            </a:r>
            <a:r>
              <a:rPr lang="de-DE" dirty="0" err="1" smtClean="0"/>
              <a:t>and</a:t>
            </a:r>
            <a:r>
              <a:rPr lang="de-DE" dirty="0" smtClean="0"/>
              <a:t> State Institute </a:t>
            </a:r>
            <a:r>
              <a:rPr lang="de-DE" dirty="0" err="1" smtClean="0"/>
              <a:t>is</a:t>
            </a:r>
            <a:r>
              <a:rPr lang="de-DE" dirty="0" smtClean="0"/>
              <a:t> rare</a:t>
            </a:r>
          </a:p>
          <a:p>
            <a:r>
              <a:rPr lang="de-DE" dirty="0" smtClean="0"/>
              <a:t>Third </a:t>
            </a:r>
            <a:r>
              <a:rPr lang="de-DE" dirty="0" err="1" smtClean="0"/>
              <a:t>phase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not </a:t>
            </a:r>
            <a:r>
              <a:rPr lang="de-DE" dirty="0" err="1" smtClean="0"/>
              <a:t>well</a:t>
            </a:r>
            <a:r>
              <a:rPr lang="de-DE" dirty="0" smtClean="0"/>
              <a:t> </a:t>
            </a:r>
            <a:r>
              <a:rPr lang="de-DE" dirty="0" err="1" smtClean="0"/>
              <a:t>organized</a:t>
            </a:r>
            <a:endParaRPr lang="de-DE" dirty="0" smtClean="0"/>
          </a:p>
          <a:p>
            <a:endParaRPr lang="de-DE" dirty="0"/>
          </a:p>
          <a:p>
            <a:r>
              <a:rPr lang="de-DE" dirty="0" err="1" smtClean="0"/>
              <a:t>Good</a:t>
            </a:r>
            <a:r>
              <a:rPr lang="de-DE" dirty="0" smtClean="0"/>
              <a:t> </a:t>
            </a:r>
            <a:r>
              <a:rPr lang="de-DE" dirty="0" err="1" smtClean="0"/>
              <a:t>experience</a:t>
            </a:r>
            <a:r>
              <a:rPr lang="de-DE" dirty="0" smtClean="0"/>
              <a:t> was </a:t>
            </a:r>
            <a:r>
              <a:rPr lang="de-DE" dirty="0" err="1" smtClean="0"/>
              <a:t>made</a:t>
            </a:r>
            <a:r>
              <a:rPr lang="de-DE" dirty="0" smtClean="0"/>
              <a:t> in large </a:t>
            </a:r>
            <a:r>
              <a:rPr lang="de-DE" dirty="0" err="1" smtClean="0"/>
              <a:t>projects</a:t>
            </a:r>
            <a:endParaRPr lang="de-DE" dirty="0" smtClean="0"/>
          </a:p>
          <a:p>
            <a:pPr lvl="1"/>
            <a:r>
              <a:rPr lang="de-DE" dirty="0" smtClean="0"/>
              <a:t>Like SINUS</a:t>
            </a:r>
          </a:p>
          <a:p>
            <a:pPr lvl="1"/>
            <a:r>
              <a:rPr lang="de-DE" dirty="0" err="1" smtClean="0"/>
              <a:t>And</a:t>
            </a:r>
            <a:r>
              <a:rPr lang="de-DE" dirty="0" smtClean="0"/>
              <a:t> Chemistry in </a:t>
            </a:r>
            <a:r>
              <a:rPr lang="de-DE" dirty="0" err="1" smtClean="0"/>
              <a:t>Context</a:t>
            </a:r>
            <a:endParaRPr lang="de-DE" dirty="0" smtClean="0"/>
          </a:p>
          <a:p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1131473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189</Words>
  <Application>Microsoft Office PowerPoint</Application>
  <PresentationFormat>Custom</PresentationFormat>
  <Paragraphs>92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Office-Design</vt:lpstr>
      <vt:lpstr>Teacher Education in Germany</vt:lpstr>
      <vt:lpstr>Basics of the German school system</vt:lpstr>
      <vt:lpstr>Teacher education</vt:lpstr>
      <vt:lpstr>Teacher education</vt:lpstr>
      <vt:lpstr>Collaboration between University and School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Teacher Education in Germany</dc:title>
  <dc:creator>Microsoft Office-Anwender</dc:creator>
  <cp:lastModifiedBy>Sherine</cp:lastModifiedBy>
  <cp:revision>15</cp:revision>
  <cp:lastPrinted>2017-11-06T03:38:07Z</cp:lastPrinted>
  <dcterms:created xsi:type="dcterms:W3CDTF">2017-11-06T01:51:30Z</dcterms:created>
  <dcterms:modified xsi:type="dcterms:W3CDTF">2018-07-16T13:04:54Z</dcterms:modified>
</cp:coreProperties>
</file>