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3" r:id="rId1"/>
  </p:sldMasterIdLst>
  <p:notesMasterIdLst>
    <p:notesMasterId r:id="rId17"/>
  </p:notesMasterIdLst>
  <p:handoutMasterIdLst>
    <p:handoutMasterId r:id="rId18"/>
  </p:handoutMasterIdLst>
  <p:sldIdLst>
    <p:sldId id="256" r:id="rId2"/>
    <p:sldId id="257" r:id="rId3"/>
    <p:sldId id="260" r:id="rId4"/>
    <p:sldId id="272" r:id="rId5"/>
    <p:sldId id="259" r:id="rId6"/>
    <p:sldId id="271" r:id="rId7"/>
    <p:sldId id="261" r:id="rId8"/>
    <p:sldId id="262" r:id="rId9"/>
    <p:sldId id="264" r:id="rId10"/>
    <p:sldId id="265" r:id="rId11"/>
    <p:sldId id="267" r:id="rId12"/>
    <p:sldId id="274" r:id="rId13"/>
    <p:sldId id="273" r:id="rId14"/>
    <p:sldId id="275" r:id="rId15"/>
    <p:sldId id="276" r:id="rId16"/>
  </p:sldIdLst>
  <p:sldSz cx="12192000" cy="6858000"/>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50584" autoAdjust="0"/>
  </p:normalViewPr>
  <p:slideViewPr>
    <p:cSldViewPr snapToGrid="0">
      <p:cViewPr varScale="1">
        <p:scale>
          <a:sx n="34" d="100"/>
          <a:sy n="34" d="100"/>
        </p:scale>
        <p:origin x="1732" y="5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135"/>
          </a:xfrm>
          <a:prstGeom prst="rect">
            <a:avLst/>
          </a:prstGeom>
        </p:spPr>
        <p:txBody>
          <a:bodyPr vert="horz" lIns="91440" tIns="45720" rIns="91440" bIns="45720" rtlCol="0"/>
          <a:lstStyle>
            <a:lvl1pPr algn="r">
              <a:defRPr sz="1200"/>
            </a:lvl1pPr>
          </a:lstStyle>
          <a:p>
            <a:fld id="{7A3FE4A1-B6B5-456A-BCB2-6ACE655C64FB}" type="datetimeFigureOut">
              <a:rPr lang="en-GB" smtClean="0"/>
              <a:t>20/07/2018</a:t>
            </a:fld>
            <a:endParaRPr lang="en-GB"/>
          </a:p>
        </p:txBody>
      </p:sp>
      <p:sp>
        <p:nvSpPr>
          <p:cNvPr id="4" name="Footer Placeholder 3"/>
          <p:cNvSpPr>
            <a:spLocks noGrp="1"/>
          </p:cNvSpPr>
          <p:nvPr>
            <p:ph type="ftr" sz="quarter" idx="2"/>
          </p:nvPr>
        </p:nvSpPr>
        <p:spPr>
          <a:xfrm>
            <a:off x="0" y="9430091"/>
            <a:ext cx="2945659" cy="498134"/>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30091"/>
            <a:ext cx="2945659" cy="498134"/>
          </a:xfrm>
          <a:prstGeom prst="rect">
            <a:avLst/>
          </a:prstGeom>
        </p:spPr>
        <p:txBody>
          <a:bodyPr vert="horz" lIns="91440" tIns="45720" rIns="91440" bIns="45720" rtlCol="0" anchor="b"/>
          <a:lstStyle>
            <a:lvl1pPr algn="r">
              <a:defRPr sz="1200"/>
            </a:lvl1pPr>
          </a:lstStyle>
          <a:p>
            <a:fld id="{49C6AB09-6DA2-4454-B80B-F8A7F89279B4}" type="slidenum">
              <a:rPr lang="en-GB" smtClean="0"/>
              <a:t>‹#›</a:t>
            </a:fld>
            <a:endParaRPr lang="en-GB"/>
          </a:p>
        </p:txBody>
      </p:sp>
    </p:spTree>
    <p:extLst>
      <p:ext uri="{BB962C8B-B14F-4D97-AF65-F5344CB8AC3E}">
        <p14:creationId xmlns:p14="http://schemas.microsoft.com/office/powerpoint/2010/main" val="12213485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B0BC7A3F-5233-4378-8626-3CF6882131FF}" type="datetimeFigureOut">
              <a:rPr lang="en-GB" smtClean="0"/>
              <a:t>20/07/2018</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4514421B-BEDF-40BF-B18B-1714865CAF32}" type="slidenum">
              <a:rPr lang="en-GB" smtClean="0"/>
              <a:t>‹#›</a:t>
            </a:fld>
            <a:endParaRPr lang="en-GB"/>
          </a:p>
        </p:txBody>
      </p:sp>
    </p:spTree>
    <p:extLst>
      <p:ext uri="{BB962C8B-B14F-4D97-AF65-F5344CB8AC3E}">
        <p14:creationId xmlns:p14="http://schemas.microsoft.com/office/powerpoint/2010/main" val="505432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514421B-BEDF-40BF-B18B-1714865CAF32}" type="slidenum">
              <a:rPr lang="en-GB" smtClean="0"/>
              <a:t>1</a:t>
            </a:fld>
            <a:endParaRPr lang="en-GB"/>
          </a:p>
        </p:txBody>
      </p:sp>
    </p:spTree>
    <p:extLst>
      <p:ext uri="{BB962C8B-B14F-4D97-AF65-F5344CB8AC3E}">
        <p14:creationId xmlns:p14="http://schemas.microsoft.com/office/powerpoint/2010/main" val="2198638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kern="1200" baseline="0" dirty="0" smtClean="0">
                <a:solidFill>
                  <a:schemeClr val="tx1"/>
                </a:solidFill>
                <a:latin typeface="+mn-lt"/>
                <a:ea typeface="+mn-ea"/>
                <a:cs typeface="+mn-cs"/>
              </a:rPr>
              <a:t>Discussion activity – perhaps 10-15 minutes?</a:t>
            </a:r>
            <a:br>
              <a:rPr lang="en-GB" sz="1200" b="0" i="0" u="none" strike="noStrike" kern="1200" baseline="0" dirty="0" smtClean="0">
                <a:solidFill>
                  <a:schemeClr val="tx1"/>
                </a:solidFill>
                <a:latin typeface="+mn-lt"/>
                <a:ea typeface="+mn-ea"/>
                <a:cs typeface="+mn-cs"/>
              </a:rPr>
            </a:br>
            <a:endParaRPr lang="en-GB" sz="1200" b="0" i="0" u="none" strike="noStrike" kern="1200" baseline="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kern="1200" baseline="0" dirty="0" smtClean="0">
                <a:solidFill>
                  <a:schemeClr val="tx1"/>
                </a:solidFill>
                <a:latin typeface="+mn-lt"/>
                <a:ea typeface="+mn-ea"/>
                <a:cs typeface="+mn-cs"/>
              </a:rPr>
              <a:t>How much information should you actually give to ensure you have </a:t>
            </a:r>
            <a:r>
              <a:rPr lang="en-GB" sz="1200" b="0" i="1" u="none" strike="noStrike" kern="1200" baseline="0" dirty="0" smtClean="0">
                <a:solidFill>
                  <a:schemeClr val="tx1"/>
                </a:solidFill>
                <a:latin typeface="+mn-lt"/>
                <a:ea typeface="+mn-ea"/>
                <a:cs typeface="+mn-cs"/>
              </a:rPr>
              <a:t>informed</a:t>
            </a:r>
            <a:r>
              <a:rPr lang="en-GB" sz="1200" b="0" i="0" u="none" strike="noStrike" kern="1200" baseline="0" dirty="0" smtClean="0">
                <a:solidFill>
                  <a:schemeClr val="tx1"/>
                </a:solidFill>
                <a:latin typeface="+mn-lt"/>
                <a:ea typeface="+mn-ea"/>
                <a:cs typeface="+mn-cs"/>
              </a:rPr>
              <a:t> consent?</a:t>
            </a:r>
          </a:p>
          <a:p>
            <a:endParaRPr lang="en-GB" sz="1200" b="0" i="1" u="none" strike="noStrike" kern="1200" baseline="0" dirty="0" smtClean="0">
              <a:solidFill>
                <a:schemeClr val="tx1"/>
              </a:solidFill>
              <a:latin typeface="+mn-lt"/>
              <a:ea typeface="+mn-ea"/>
              <a:cs typeface="+mn-cs"/>
            </a:endParaRPr>
          </a:p>
          <a:p>
            <a:r>
              <a:rPr lang="en-GB" sz="1200" b="0" i="1" u="none" strike="noStrike" kern="1200" baseline="0" dirty="0" smtClean="0">
                <a:solidFill>
                  <a:schemeClr val="tx1"/>
                </a:solidFill>
                <a:latin typeface="+mn-lt"/>
                <a:ea typeface="+mn-ea"/>
                <a:cs typeface="+mn-cs"/>
              </a:rPr>
              <a:t>This means that you don’t have to give every little bit of detail about the project design/methodology and background.  In fact, this could be counter-productive if it makes it too difficult to understand the key elements</a:t>
            </a:r>
          </a:p>
          <a:p>
            <a:endParaRPr lang="en-GB" sz="1200" b="1" i="1" u="none" strike="noStrike" kern="1200" baseline="0" dirty="0" smtClean="0">
              <a:solidFill>
                <a:schemeClr val="tx1"/>
              </a:solidFill>
              <a:latin typeface="+mn-lt"/>
              <a:ea typeface="+mn-ea"/>
              <a:cs typeface="+mn-cs"/>
            </a:endParaRPr>
          </a:p>
          <a:p>
            <a:r>
              <a:rPr lang="en-GB" sz="1200" b="1" i="1" u="sng" strike="noStrike" kern="1200" baseline="0" dirty="0" smtClean="0">
                <a:solidFill>
                  <a:schemeClr val="tx1"/>
                </a:solidFill>
                <a:latin typeface="+mn-lt"/>
                <a:ea typeface="+mn-ea"/>
                <a:cs typeface="+mn-cs"/>
              </a:rPr>
              <a:t>This is a question of judgement.   The researcher must decide what key information is needed in order to meet the key principles below</a:t>
            </a:r>
          </a:p>
          <a:p>
            <a:endParaRPr lang="en-GB" sz="1200" b="1" i="1" u="sng" strike="noStrike" kern="1200" baseline="0" dirty="0" smtClean="0">
              <a:solidFill>
                <a:schemeClr val="tx1"/>
              </a:solidFill>
              <a:latin typeface="+mn-lt"/>
              <a:ea typeface="+mn-ea"/>
              <a:cs typeface="+mn-cs"/>
            </a:endParaRPr>
          </a:p>
          <a:p>
            <a:endParaRPr lang="en-GB" sz="1200" b="1" i="1" u="sng" strike="noStrike" kern="1200" baseline="0" dirty="0" smtClean="0">
              <a:solidFill>
                <a:schemeClr val="tx1"/>
              </a:solidFill>
              <a:latin typeface="+mn-lt"/>
              <a:ea typeface="+mn-ea"/>
              <a:cs typeface="+mn-cs"/>
            </a:endParaRPr>
          </a:p>
          <a:p>
            <a:r>
              <a:rPr lang="en-GB" sz="1200" b="1" i="0" u="none" strike="noStrike" kern="1200" baseline="0" dirty="0" smtClean="0">
                <a:solidFill>
                  <a:schemeClr val="tx1"/>
                </a:solidFill>
                <a:latin typeface="+mn-lt"/>
                <a:ea typeface="+mn-ea"/>
                <a:cs typeface="+mn-cs"/>
              </a:rPr>
              <a:t>Sufficient information to ensure that study participants are:</a:t>
            </a:r>
          </a:p>
          <a:p>
            <a:r>
              <a:rPr lang="en-GB" sz="1200" b="1" i="1" u="none" strike="noStrike" kern="1200" baseline="0" dirty="0" smtClean="0">
                <a:solidFill>
                  <a:schemeClr val="tx1"/>
                </a:solidFill>
                <a:latin typeface="+mn-lt"/>
                <a:ea typeface="+mn-ea"/>
                <a:cs typeface="+mn-cs"/>
              </a:rPr>
              <a:t>1. given a full explanation of the scope and purpose of the project</a:t>
            </a:r>
          </a:p>
          <a:p>
            <a:r>
              <a:rPr lang="en-GB" sz="1200" b="1" i="1" u="none" strike="noStrike" kern="1200" baseline="0" dirty="0" smtClean="0">
                <a:solidFill>
                  <a:schemeClr val="tx1"/>
                </a:solidFill>
                <a:latin typeface="+mn-lt"/>
                <a:ea typeface="+mn-ea"/>
                <a:cs typeface="+mn-cs"/>
              </a:rPr>
              <a:t>2. Able to reach a clear understanding of what participation involves</a:t>
            </a:r>
          </a:p>
          <a:p>
            <a:endParaRPr lang="en-GB" b="1" i="1" u="sng" dirty="0"/>
          </a:p>
        </p:txBody>
      </p:sp>
      <p:sp>
        <p:nvSpPr>
          <p:cNvPr id="4" name="Slide Number Placeholder 3"/>
          <p:cNvSpPr>
            <a:spLocks noGrp="1"/>
          </p:cNvSpPr>
          <p:nvPr>
            <p:ph type="sldNum" sz="quarter" idx="10"/>
          </p:nvPr>
        </p:nvSpPr>
        <p:spPr/>
        <p:txBody>
          <a:bodyPr/>
          <a:lstStyle/>
          <a:p>
            <a:fld id="{4514421B-BEDF-40BF-B18B-1714865CAF32}" type="slidenum">
              <a:rPr lang="en-GB" smtClean="0"/>
              <a:t>10</a:t>
            </a:fld>
            <a:endParaRPr lang="en-GB"/>
          </a:p>
        </p:txBody>
      </p:sp>
    </p:spTree>
    <p:extLst>
      <p:ext uri="{BB962C8B-B14F-4D97-AF65-F5344CB8AC3E}">
        <p14:creationId xmlns:p14="http://schemas.microsoft.com/office/powerpoint/2010/main" val="40794363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i="1" dirty="0" smtClean="0"/>
              <a:t>Again, be flexible</a:t>
            </a:r>
            <a:r>
              <a:rPr lang="en-GB" b="0" i="1" baseline="0" dirty="0" smtClean="0"/>
              <a:t> with timing – but perhaps only needs 5-10 mins?</a:t>
            </a:r>
          </a:p>
          <a:p>
            <a:endParaRPr lang="en-GB" b="1" i="1" baseline="0" dirty="0" smtClean="0"/>
          </a:p>
          <a:p>
            <a:r>
              <a:rPr lang="en-GB" b="1" i="1" dirty="0" smtClean="0"/>
              <a:t>What </a:t>
            </a:r>
            <a:r>
              <a:rPr lang="en-GB" b="1" i="1" u="sng" dirty="0" smtClean="0"/>
              <a:t>should</a:t>
            </a:r>
            <a:r>
              <a:rPr lang="en-GB" b="1" i="1" dirty="0" smtClean="0"/>
              <a:t> the researcher do?</a:t>
            </a:r>
            <a:r>
              <a:rPr lang="en-GB" b="1" dirty="0" smtClean="0"/>
              <a:t>  </a:t>
            </a:r>
          </a:p>
          <a:p>
            <a:endParaRPr lang="en-GB" b="1" dirty="0" smtClean="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0" dirty="0" smtClean="0"/>
              <a:t>Obviously they cannot</a:t>
            </a:r>
            <a:r>
              <a:rPr lang="en-GB" b="0" baseline="0" dirty="0" smtClean="0"/>
              <a:t> refuse to provide the record – that is a clear entitlement.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b="0" baseline="0" dirty="0" smtClean="0"/>
          </a:p>
          <a:p>
            <a:pPr marL="171450" indent="-171450">
              <a:buFont typeface="Arial" panose="020B0604020202020204" pitchFamily="34" charset="0"/>
              <a:buChar char="•"/>
            </a:pPr>
            <a:r>
              <a:rPr lang="en-GB" b="0" dirty="0" smtClean="0"/>
              <a:t>The additional summary – is this going ‘above and</a:t>
            </a:r>
            <a:r>
              <a:rPr lang="en-GB" b="0" baseline="0" dirty="0" smtClean="0"/>
              <a:t> beyond’ rights?</a:t>
            </a:r>
          </a:p>
          <a:p>
            <a:pPr marL="628650" lvl="1" indent="-171450">
              <a:buFont typeface="Arial" panose="020B0604020202020204" pitchFamily="34" charset="0"/>
              <a:buChar char="•"/>
            </a:pPr>
            <a:r>
              <a:rPr lang="en-GB" b="0" i="1" baseline="0" dirty="0" smtClean="0"/>
              <a:t>Almost certainly yes – but in order to retain goodwill of the participant the researcher might feel it appropriate</a:t>
            </a:r>
          </a:p>
          <a:p>
            <a:pPr marL="0" indent="0">
              <a:buFont typeface="Arial" panose="020B0604020202020204" pitchFamily="34" charset="0"/>
              <a:buNone/>
            </a:pPr>
            <a:endParaRPr lang="en-GB" b="1" baseline="0" dirty="0" smtClean="0"/>
          </a:p>
          <a:p>
            <a:pPr marL="171450" indent="-171450">
              <a:buFont typeface="Arial" panose="020B0604020202020204" pitchFamily="34" charset="0"/>
              <a:buChar char="•"/>
            </a:pPr>
            <a:r>
              <a:rPr lang="en-GB" b="1" baseline="0" dirty="0" smtClean="0"/>
              <a:t>What about the sharing with school principal?</a:t>
            </a:r>
          </a:p>
          <a:p>
            <a:pPr marL="628650" lvl="1" indent="-171450">
              <a:buFont typeface="Arial" panose="020B0604020202020204" pitchFamily="34" charset="0"/>
              <a:buChar char="•"/>
            </a:pPr>
            <a:r>
              <a:rPr lang="en-GB" b="0" baseline="0" dirty="0" smtClean="0"/>
              <a:t>This is a difficult issue of confidentiality v participant rights</a:t>
            </a:r>
          </a:p>
          <a:p>
            <a:pPr marL="628650" lvl="1" indent="-171450">
              <a:buFont typeface="Arial" panose="020B0604020202020204" pitchFamily="34" charset="0"/>
              <a:buChar char="•"/>
            </a:pPr>
            <a:r>
              <a:rPr lang="en-GB" b="0" baseline="0" dirty="0" smtClean="0"/>
              <a:t>Good practice would be for researcher to discuss ethical considerations with the Lead Teacher – and perhaps ask them to explore other, more indirect means of utilising ‘their’ research data for different purposes</a:t>
            </a:r>
          </a:p>
          <a:p>
            <a:pPr marL="628650" lvl="1" indent="-171450">
              <a:buFont typeface="Arial" panose="020B0604020202020204" pitchFamily="34" charset="0"/>
              <a:buChar char="•"/>
            </a:pPr>
            <a:r>
              <a:rPr lang="en-GB" b="0" i="1" baseline="0" dirty="0" smtClean="0"/>
              <a:t>Ultimately, however, participant rights would probably trump other considerations……</a:t>
            </a:r>
          </a:p>
          <a:p>
            <a:pPr marL="628650" lvl="1" indent="-171450">
              <a:buFont typeface="Arial" panose="020B0604020202020204" pitchFamily="34" charset="0"/>
              <a:buChar char="•"/>
            </a:pPr>
            <a:r>
              <a:rPr lang="en-GB" b="0" baseline="0" dirty="0" smtClean="0"/>
              <a:t>What about consent of the </a:t>
            </a:r>
            <a:r>
              <a:rPr lang="en-GB" b="0" i="1" baseline="0" dirty="0" smtClean="0"/>
              <a:t>mentee</a:t>
            </a:r>
            <a:r>
              <a:rPr lang="en-GB" b="0" baseline="0" dirty="0" smtClean="0"/>
              <a:t>?  Ethically speaking, the researcher would need to seek ‘additional’ consent from them on this matter</a:t>
            </a:r>
          </a:p>
          <a:p>
            <a:pPr marL="0" indent="0">
              <a:buFont typeface="Arial" panose="020B0604020202020204" pitchFamily="34" charset="0"/>
              <a:buNone/>
            </a:pPr>
            <a:endParaRPr lang="en-GB" b="1" baseline="0" dirty="0" smtClean="0"/>
          </a:p>
          <a:p>
            <a:pPr marL="0" indent="0">
              <a:buFont typeface="Arial" panose="020B0604020202020204" pitchFamily="34" charset="0"/>
              <a:buNone/>
            </a:pPr>
            <a:r>
              <a:rPr lang="en-GB" b="1" dirty="0" smtClean="0"/>
              <a:t/>
            </a:r>
            <a:br>
              <a:rPr lang="en-GB" b="1" dirty="0" smtClean="0"/>
            </a:br>
            <a:endParaRPr lang="en-GB" dirty="0" smtClean="0"/>
          </a:p>
          <a:p>
            <a:endParaRPr lang="en-GB" dirty="0"/>
          </a:p>
        </p:txBody>
      </p:sp>
      <p:sp>
        <p:nvSpPr>
          <p:cNvPr id="4" name="Slide Number Placeholder 3"/>
          <p:cNvSpPr>
            <a:spLocks noGrp="1"/>
          </p:cNvSpPr>
          <p:nvPr>
            <p:ph type="sldNum" sz="quarter" idx="10"/>
          </p:nvPr>
        </p:nvSpPr>
        <p:spPr/>
        <p:txBody>
          <a:bodyPr/>
          <a:lstStyle/>
          <a:p>
            <a:fld id="{4514421B-BEDF-40BF-B18B-1714865CAF32}" type="slidenum">
              <a:rPr lang="en-GB" smtClean="0"/>
              <a:t>11</a:t>
            </a:fld>
            <a:endParaRPr lang="en-GB"/>
          </a:p>
        </p:txBody>
      </p:sp>
    </p:spTree>
    <p:extLst>
      <p:ext uri="{BB962C8B-B14F-4D97-AF65-F5344CB8AC3E}">
        <p14:creationId xmlns:p14="http://schemas.microsoft.com/office/powerpoint/2010/main" val="12712214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i="1" baseline="0" dirty="0" smtClean="0"/>
          </a:p>
          <a:p>
            <a:r>
              <a:rPr lang="en-GB" dirty="0" smtClean="0"/>
              <a:t>A</a:t>
            </a:r>
            <a:r>
              <a:rPr lang="en-GB" baseline="0" dirty="0" smtClean="0"/>
              <a:t> tricky one – you need to talk this through with participants</a:t>
            </a:r>
          </a:p>
          <a:p>
            <a:endParaRPr lang="en-GB" baseline="0" dirty="0" smtClean="0"/>
          </a:p>
          <a:p>
            <a:pPr marL="171450" indent="-171450">
              <a:buFont typeface="Arial" panose="020B0604020202020204" pitchFamily="34" charset="0"/>
              <a:buChar char="•"/>
            </a:pPr>
            <a:r>
              <a:rPr lang="en-GB" b="1" dirty="0" smtClean="0"/>
              <a:t>Explain the reason for using pseudonyms to the participants concerned. </a:t>
            </a:r>
          </a:p>
          <a:p>
            <a:pPr marL="628650" lvl="1" indent="-171450">
              <a:buFont typeface="Arial" panose="020B0604020202020204" pitchFamily="34" charset="0"/>
              <a:buChar char="•"/>
            </a:pPr>
            <a:r>
              <a:rPr lang="en-GB" b="0" dirty="0" smtClean="0"/>
              <a:t>note that it is a</a:t>
            </a:r>
            <a:r>
              <a:rPr lang="en-GB" b="0" baseline="0" dirty="0" smtClean="0"/>
              <a:t> fairly common </a:t>
            </a:r>
            <a:r>
              <a:rPr lang="en-GB" b="0" dirty="0" smtClean="0"/>
              <a:t>research ‘convention’</a:t>
            </a:r>
          </a:p>
          <a:p>
            <a:pPr marL="628650" lvl="1" indent="-171450">
              <a:buFont typeface="Arial" panose="020B0604020202020204" pitchFamily="34" charset="0"/>
              <a:buChar char="•"/>
            </a:pPr>
            <a:r>
              <a:rPr lang="en-GB" b="0" dirty="0" smtClean="0"/>
              <a:t>Perhaps</a:t>
            </a:r>
            <a:r>
              <a:rPr lang="en-GB" b="0" baseline="0" dirty="0" smtClean="0"/>
              <a:t> discuss how p</a:t>
            </a:r>
            <a:r>
              <a:rPr lang="en-GB" b="0" dirty="0" smtClean="0"/>
              <a:t>articipants might want their names used now, but may not feel so pleased about this in the future – and would be unable to change their minds once the</a:t>
            </a:r>
            <a:r>
              <a:rPr lang="en-GB" b="0" baseline="0" dirty="0" smtClean="0"/>
              <a:t> research is published</a:t>
            </a:r>
            <a:r>
              <a:rPr lang="en-GB" b="1" dirty="0" smtClean="0"/>
              <a:t>  </a:t>
            </a:r>
          </a:p>
          <a:p>
            <a:pPr marL="171450" indent="-171450">
              <a:buFont typeface="Arial" panose="020B0604020202020204" pitchFamily="34" charset="0"/>
              <a:buChar char="•"/>
            </a:pPr>
            <a:endParaRPr lang="en-GB" b="1" u="sng" dirty="0" smtClean="0"/>
          </a:p>
          <a:p>
            <a:pPr marL="171450" indent="-171450">
              <a:buFont typeface="Arial" panose="020B0604020202020204" pitchFamily="34" charset="0"/>
              <a:buChar char="•"/>
            </a:pPr>
            <a:endParaRPr lang="en-GB" b="1" u="sng" dirty="0" smtClean="0"/>
          </a:p>
          <a:p>
            <a:pPr marL="0" indent="0">
              <a:buFont typeface="Arial" panose="020B0604020202020204" pitchFamily="34" charset="0"/>
              <a:buNone/>
            </a:pPr>
            <a:r>
              <a:rPr lang="en-GB" b="1" i="1" u="sng" dirty="0" smtClean="0"/>
              <a:t>KEY</a:t>
            </a:r>
            <a:r>
              <a:rPr lang="en-GB" b="1" i="1" u="sng" baseline="0" dirty="0" smtClean="0"/>
              <a:t> TAKEAWAY - </a:t>
            </a:r>
            <a:r>
              <a:rPr lang="en-GB" b="1" i="1" u="sng" dirty="0" smtClean="0"/>
              <a:t>A RESEARCH</a:t>
            </a:r>
            <a:r>
              <a:rPr lang="en-GB" b="1" i="1" u="sng" baseline="0" dirty="0" smtClean="0"/>
              <a:t>ER ERROR IN PROMISING SOMETHING YOU CAN’T DELIVER!</a:t>
            </a:r>
          </a:p>
          <a:p>
            <a:pPr marL="0" indent="0">
              <a:buFont typeface="Arial" panose="020B0604020202020204" pitchFamily="34" charset="0"/>
              <a:buNone/>
            </a:pPr>
            <a:endParaRPr lang="en-GB" b="1" u="sng" baseline="0" dirty="0" smtClean="0"/>
          </a:p>
          <a:p>
            <a:pPr marL="628650" lvl="1" indent="-171450">
              <a:buFont typeface="Arial" panose="020B0604020202020204" pitchFamily="34" charset="0"/>
              <a:buChar char="•"/>
            </a:pPr>
            <a:r>
              <a:rPr lang="en-GB" b="0" dirty="0" smtClean="0"/>
              <a:t>You will</a:t>
            </a:r>
            <a:r>
              <a:rPr lang="en-GB" b="0" baseline="0" dirty="0" smtClean="0"/>
              <a:t> need to </a:t>
            </a:r>
            <a:r>
              <a:rPr lang="en-GB" b="0" dirty="0" smtClean="0"/>
              <a:t>apologise for offering a choice, but then</a:t>
            </a:r>
            <a:r>
              <a:rPr lang="en-GB" b="0" baseline="0" dirty="0" smtClean="0"/>
              <a:t> not given them what you want</a:t>
            </a:r>
          </a:p>
          <a:p>
            <a:pPr marL="457200" lvl="1" indent="0">
              <a:buFont typeface="Arial" panose="020B0604020202020204" pitchFamily="34" charset="0"/>
              <a:buNone/>
            </a:pPr>
            <a:endParaRPr lang="en-GB" b="0" baseline="0" dirty="0" smtClean="0"/>
          </a:p>
          <a:p>
            <a:pPr marL="628650" lvl="1" indent="-171450">
              <a:buFont typeface="Arial" panose="020B0604020202020204" pitchFamily="34" charset="0"/>
              <a:buChar char="•"/>
            </a:pPr>
            <a:r>
              <a:rPr lang="en-GB" b="0" dirty="0" smtClean="0"/>
              <a:t>You can, of course, say to participants </a:t>
            </a:r>
            <a:r>
              <a:rPr lang="en-GB" b="0" baseline="0" dirty="0" smtClean="0"/>
              <a:t>that as researchers we cannot prevent them from sharing the fact that that they have </a:t>
            </a:r>
            <a:r>
              <a:rPr lang="en-GB" b="0" dirty="0" smtClean="0"/>
              <a:t>been involved in the research</a:t>
            </a:r>
            <a:r>
              <a:rPr lang="en-GB" b="0" baseline="0" dirty="0" smtClean="0"/>
              <a:t> – they can share findings, etc.</a:t>
            </a:r>
          </a:p>
          <a:p>
            <a:pPr marL="457200" lvl="1" indent="0">
              <a:buFont typeface="Arial" panose="020B0604020202020204" pitchFamily="34" charset="0"/>
              <a:buNone/>
            </a:pPr>
            <a:endParaRPr lang="en-GB" b="0" baseline="0" dirty="0" smtClean="0"/>
          </a:p>
          <a:p>
            <a:pPr marL="628650" lvl="1" indent="-171450">
              <a:buFont typeface="Arial" panose="020B0604020202020204" pitchFamily="34" charset="0"/>
              <a:buChar char="•"/>
            </a:pPr>
            <a:r>
              <a:rPr lang="en-GB" b="0" baseline="0" dirty="0" smtClean="0"/>
              <a:t>Need to stress </a:t>
            </a:r>
            <a:r>
              <a:rPr lang="en-GB" b="0" dirty="0" smtClean="0"/>
              <a:t>(particularly to the</a:t>
            </a:r>
            <a:r>
              <a:rPr lang="en-GB" b="0" baseline="0" dirty="0" smtClean="0"/>
              <a:t> head teacher!) that they should be considerate of the views of others if they decide to do this.  Ideally they should themselves get the agreement of </a:t>
            </a:r>
            <a:r>
              <a:rPr lang="en-GB" b="0" i="1" u="sng" baseline="0" dirty="0" smtClean="0"/>
              <a:t>all</a:t>
            </a:r>
            <a:r>
              <a:rPr lang="en-GB" b="0" baseline="0" dirty="0" smtClean="0"/>
              <a:t> participants</a:t>
            </a:r>
            <a:endParaRPr lang="en-GB" b="0" dirty="0" smtClean="0"/>
          </a:p>
        </p:txBody>
      </p:sp>
      <p:sp>
        <p:nvSpPr>
          <p:cNvPr id="4" name="Slide Number Placeholder 3"/>
          <p:cNvSpPr>
            <a:spLocks noGrp="1"/>
          </p:cNvSpPr>
          <p:nvPr>
            <p:ph type="sldNum" sz="quarter" idx="10"/>
          </p:nvPr>
        </p:nvSpPr>
        <p:spPr/>
        <p:txBody>
          <a:bodyPr/>
          <a:lstStyle/>
          <a:p>
            <a:fld id="{4514421B-BEDF-40BF-B18B-1714865CAF32}" type="slidenum">
              <a:rPr lang="en-GB" smtClean="0"/>
              <a:t>12</a:t>
            </a:fld>
            <a:endParaRPr lang="en-GB"/>
          </a:p>
        </p:txBody>
      </p:sp>
    </p:spTree>
    <p:extLst>
      <p:ext uri="{BB962C8B-B14F-4D97-AF65-F5344CB8AC3E}">
        <p14:creationId xmlns:p14="http://schemas.microsoft.com/office/powerpoint/2010/main" val="30714865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i="1" baseline="0" dirty="0" smtClean="0"/>
          </a:p>
          <a:p>
            <a:r>
              <a:rPr lang="en-GB" b="1" i="1" dirty="0" smtClean="0"/>
              <a:t>What </a:t>
            </a:r>
            <a:r>
              <a:rPr lang="en-GB" b="1" i="1" u="sng" dirty="0" smtClean="0"/>
              <a:t>should</a:t>
            </a:r>
            <a:r>
              <a:rPr lang="en-GB" b="1" i="1" dirty="0" smtClean="0"/>
              <a:t> the researcher do?</a:t>
            </a:r>
            <a:r>
              <a:rPr lang="en-GB" b="1" dirty="0" smtClean="0"/>
              <a:t>  </a:t>
            </a:r>
          </a:p>
          <a:p>
            <a:endParaRPr lang="en-GB" b="1" dirty="0" smtClean="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0" dirty="0" smtClean="0"/>
              <a:t>The first</a:t>
            </a:r>
            <a:r>
              <a:rPr lang="en-GB" b="0" baseline="0" dirty="0" smtClean="0"/>
              <a:t> part is easy – they have to destroy all data that relates to that participant (no matter when it was collected)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b="0" baseline="0" dirty="0" smtClean="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0" baseline="0" dirty="0" smtClean="0"/>
              <a:t>This can be really difficult – especially if, in a longitudinal study, it means destroying data that has already been analysed. </a:t>
            </a:r>
            <a:r>
              <a:rPr lang="en-GB" b="1" baseline="0" dirty="0" smtClean="0"/>
              <a:t> </a:t>
            </a:r>
            <a:r>
              <a:rPr lang="en-GB" b="1" i="1" baseline="0" dirty="0" smtClean="0"/>
              <a:t>Ethical practice means that the data has to be extracted and the data re-analysed!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b="1" baseline="0" dirty="0" smtClean="0"/>
          </a:p>
          <a:p>
            <a:pPr marL="171450" indent="-171450">
              <a:buFont typeface="Arial" panose="020B0604020202020204" pitchFamily="34" charset="0"/>
              <a:buChar char="•"/>
            </a:pPr>
            <a:r>
              <a:rPr lang="en-GB" b="0" dirty="0" smtClean="0"/>
              <a:t>The last</a:t>
            </a:r>
            <a:r>
              <a:rPr lang="en-GB" b="0" baseline="0" dirty="0" smtClean="0"/>
              <a:t> point is more difficult – and is dependent on what permissions/consent was given by other participants</a:t>
            </a:r>
          </a:p>
          <a:p>
            <a:pPr marL="628650" lvl="1" indent="-171450">
              <a:buFont typeface="Arial" panose="020B0604020202020204" pitchFamily="34" charset="0"/>
              <a:buChar char="•"/>
            </a:pPr>
            <a:r>
              <a:rPr lang="en-GB" b="0" baseline="0" dirty="0" smtClean="0"/>
              <a:t>Generally speaking the researcher should attempt to reassure the participant they all data relating to them (direct or indirect) would be withdrawn and destroyed.  </a:t>
            </a:r>
          </a:p>
          <a:p>
            <a:pPr marL="628650" lvl="1" indent="-171450">
              <a:buFont typeface="Arial" panose="020B0604020202020204" pitchFamily="34" charset="0"/>
              <a:buChar char="•"/>
            </a:pPr>
            <a:r>
              <a:rPr lang="en-GB" b="0" baseline="0" dirty="0" smtClean="0"/>
              <a:t>Handing over data for the purpose described is extremely problematic, ethically speaking.  However, it is a grey area……</a:t>
            </a:r>
          </a:p>
          <a:p>
            <a:pPr marL="628650" lvl="1" indent="-171450">
              <a:buFont typeface="Arial" panose="020B0604020202020204" pitchFamily="34" charset="0"/>
              <a:buChar char="•"/>
            </a:pPr>
            <a:r>
              <a:rPr lang="en-GB" b="1" i="1" baseline="0" dirty="0" smtClean="0"/>
              <a:t>If, as part of the initial consent process, you have made it clear to all participants that as part of a ‘member checking’ process data from focus groups would be shared more widely, then you have left yourself in a difficult position</a:t>
            </a:r>
          </a:p>
          <a:p>
            <a:pPr marL="457200" lvl="1" indent="0">
              <a:buFont typeface="Arial" panose="020B0604020202020204" pitchFamily="34" charset="0"/>
              <a:buNone/>
            </a:pPr>
            <a:endParaRPr lang="en-GB" b="1" i="1" baseline="0" dirty="0" smtClean="0"/>
          </a:p>
          <a:p>
            <a:pPr marL="0" lvl="0" indent="0">
              <a:buFont typeface="Arial" panose="020B0604020202020204" pitchFamily="34" charset="0"/>
              <a:buNone/>
            </a:pPr>
            <a:r>
              <a:rPr lang="en-GB" b="1" i="1" baseline="0" dirty="0" smtClean="0"/>
              <a:t>ONCE AGAIN – DO NOT PROMISE PARTICIPANTS SOMETHING THAT YOU ARE GOING TO BE UNABLE TO DELIVER!</a:t>
            </a:r>
          </a:p>
          <a:p>
            <a:pPr marL="0" indent="0">
              <a:buFont typeface="Arial" panose="020B0604020202020204" pitchFamily="34" charset="0"/>
              <a:buNone/>
            </a:pPr>
            <a:endParaRPr lang="en-GB" b="1" baseline="0" dirty="0" smtClean="0"/>
          </a:p>
          <a:p>
            <a:endParaRPr lang="en-GB" dirty="0"/>
          </a:p>
        </p:txBody>
      </p:sp>
      <p:sp>
        <p:nvSpPr>
          <p:cNvPr id="4" name="Slide Number Placeholder 3"/>
          <p:cNvSpPr>
            <a:spLocks noGrp="1"/>
          </p:cNvSpPr>
          <p:nvPr>
            <p:ph type="sldNum" sz="quarter" idx="10"/>
          </p:nvPr>
        </p:nvSpPr>
        <p:spPr/>
        <p:txBody>
          <a:bodyPr/>
          <a:lstStyle/>
          <a:p>
            <a:fld id="{4514421B-BEDF-40BF-B18B-1714865CAF32}" type="slidenum">
              <a:rPr lang="en-GB" smtClean="0"/>
              <a:t>13</a:t>
            </a:fld>
            <a:endParaRPr lang="en-GB"/>
          </a:p>
        </p:txBody>
      </p:sp>
    </p:spTree>
    <p:extLst>
      <p:ext uri="{BB962C8B-B14F-4D97-AF65-F5344CB8AC3E}">
        <p14:creationId xmlns:p14="http://schemas.microsoft.com/office/powerpoint/2010/main" val="2387273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b="1" dirty="0" smtClean="0"/>
              <a:t>NOTE:</a:t>
            </a:r>
            <a:r>
              <a:rPr lang="en-GB" sz="1800" b="1" baseline="0" dirty="0" smtClean="0"/>
              <a:t> reminder that we will return to discuss ethics in much more detail during the Autumn training workshops – so we don’t have to cover it all here!</a:t>
            </a:r>
            <a:endParaRPr lang="en-GB" sz="1800" b="1" dirty="0"/>
          </a:p>
        </p:txBody>
      </p:sp>
      <p:sp>
        <p:nvSpPr>
          <p:cNvPr id="4" name="Slide Number Placeholder 3"/>
          <p:cNvSpPr>
            <a:spLocks noGrp="1"/>
          </p:cNvSpPr>
          <p:nvPr>
            <p:ph type="sldNum" sz="quarter" idx="10"/>
          </p:nvPr>
        </p:nvSpPr>
        <p:spPr/>
        <p:txBody>
          <a:bodyPr/>
          <a:lstStyle/>
          <a:p>
            <a:fld id="{4514421B-BEDF-40BF-B18B-1714865CAF32}" type="slidenum">
              <a:rPr lang="en-GB" smtClean="0"/>
              <a:t>14</a:t>
            </a:fld>
            <a:endParaRPr lang="en-GB"/>
          </a:p>
        </p:txBody>
      </p:sp>
    </p:spTree>
    <p:extLst>
      <p:ext uri="{BB962C8B-B14F-4D97-AF65-F5344CB8AC3E}">
        <p14:creationId xmlns:p14="http://schemas.microsoft.com/office/powerpoint/2010/main" val="25977559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AGAIN,</a:t>
            </a:r>
            <a:r>
              <a:rPr lang="en-GB" b="1" baseline="0" dirty="0" smtClean="0"/>
              <a:t> STRESS THAT WE WILL RETURN TO ETHICS DURING AUTUMN WORKSHOPS – THESE READINGS ARE JUST ILLUSTRATIVE ‘STARTING POINTS’</a:t>
            </a:r>
            <a:endParaRPr lang="en-GB" b="1" dirty="0"/>
          </a:p>
        </p:txBody>
      </p:sp>
      <p:sp>
        <p:nvSpPr>
          <p:cNvPr id="4" name="Slide Number Placeholder 3"/>
          <p:cNvSpPr>
            <a:spLocks noGrp="1"/>
          </p:cNvSpPr>
          <p:nvPr>
            <p:ph type="sldNum" sz="quarter" idx="10"/>
          </p:nvPr>
        </p:nvSpPr>
        <p:spPr/>
        <p:txBody>
          <a:bodyPr/>
          <a:lstStyle/>
          <a:p>
            <a:fld id="{4514421B-BEDF-40BF-B18B-1714865CAF32}" type="slidenum">
              <a:rPr lang="en-GB" smtClean="0"/>
              <a:t>15</a:t>
            </a:fld>
            <a:endParaRPr lang="en-GB"/>
          </a:p>
        </p:txBody>
      </p:sp>
    </p:spTree>
    <p:extLst>
      <p:ext uri="{BB962C8B-B14F-4D97-AF65-F5344CB8AC3E}">
        <p14:creationId xmlns:p14="http://schemas.microsoft.com/office/powerpoint/2010/main" val="31760093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smtClean="0"/>
              <a:t>Stress from the beginning that ethics are not ‘peripheral’ to the research process – </a:t>
            </a:r>
            <a:r>
              <a:rPr lang="en-GB" i="1" u="sng" baseline="0" dirty="0" smtClean="0"/>
              <a:t>they are fundamental.</a:t>
            </a:r>
            <a:endParaRPr lang="en-GB" i="1" u="sng" dirty="0"/>
          </a:p>
        </p:txBody>
      </p:sp>
      <p:sp>
        <p:nvSpPr>
          <p:cNvPr id="4" name="Slide Number Placeholder 3"/>
          <p:cNvSpPr>
            <a:spLocks noGrp="1"/>
          </p:cNvSpPr>
          <p:nvPr>
            <p:ph type="sldNum" sz="quarter" idx="10"/>
          </p:nvPr>
        </p:nvSpPr>
        <p:spPr/>
        <p:txBody>
          <a:bodyPr/>
          <a:lstStyle/>
          <a:p>
            <a:fld id="{4514421B-BEDF-40BF-B18B-1714865CAF32}" type="slidenum">
              <a:rPr lang="en-GB" smtClean="0"/>
              <a:t>2</a:t>
            </a:fld>
            <a:endParaRPr lang="en-GB"/>
          </a:p>
        </p:txBody>
      </p:sp>
    </p:spTree>
    <p:extLst>
      <p:ext uri="{BB962C8B-B14F-4D97-AF65-F5344CB8AC3E}">
        <p14:creationId xmlns:p14="http://schemas.microsoft.com/office/powerpoint/2010/main" val="22008353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Research</a:t>
            </a:r>
            <a:r>
              <a:rPr lang="en-GB" baseline="0" dirty="0" smtClean="0"/>
              <a:t> ethics protocols were initially developed to focus on ‘medical’ experimentation.  </a:t>
            </a:r>
          </a:p>
          <a:p>
            <a:endParaRPr lang="en-GB" b="1" baseline="0" dirty="0" smtClean="0"/>
          </a:p>
          <a:p>
            <a:r>
              <a:rPr lang="en-GB" b="1" baseline="0" dirty="0" smtClean="0"/>
              <a:t>1. The </a:t>
            </a:r>
            <a:r>
              <a:rPr lang="en-GB" b="1" dirty="0" smtClean="0"/>
              <a:t>Nuremberg</a:t>
            </a:r>
            <a:r>
              <a:rPr lang="en-GB" b="1" baseline="0" dirty="0" smtClean="0"/>
              <a:t> Code </a:t>
            </a:r>
            <a:r>
              <a:rPr lang="en-GB" baseline="0" dirty="0" smtClean="0"/>
              <a:t>was formulated by judges at Nuremberg Tribunal in 1947 in order to pass judgement on doctors carrying out human experiments on concentration camp inmates, on behalf of the Nazi regime.</a:t>
            </a:r>
          </a:p>
          <a:p>
            <a:pPr marL="171450" indent="-171450">
              <a:buFont typeface="Arial" panose="020B0604020202020204" pitchFamily="34" charset="0"/>
              <a:buChar char="•"/>
            </a:pPr>
            <a:r>
              <a:rPr lang="en-GB" baseline="0" dirty="0" smtClean="0"/>
              <a:t>10 ‘rules’, or principles (</a:t>
            </a:r>
            <a:r>
              <a:rPr lang="en-GB" i="1" baseline="0" dirty="0" smtClean="0"/>
              <a:t>Consent, proportionality, necessity </a:t>
            </a:r>
            <a:r>
              <a:rPr lang="en-GB" i="0" baseline="0" dirty="0" smtClean="0"/>
              <a:t>and</a:t>
            </a:r>
            <a:r>
              <a:rPr lang="en-GB" i="1" baseline="0" dirty="0" smtClean="0"/>
              <a:t> right to withdraw </a:t>
            </a:r>
            <a:r>
              <a:rPr lang="en-GB" baseline="0" dirty="0" smtClean="0"/>
              <a:t>being key)</a:t>
            </a:r>
          </a:p>
          <a:p>
            <a:pPr marL="171450" indent="-171450">
              <a:buFont typeface="Arial" panose="020B0604020202020204" pitchFamily="34" charset="0"/>
              <a:buChar char="•"/>
            </a:pPr>
            <a:r>
              <a:rPr lang="en-GB" baseline="0" dirty="0" smtClean="0"/>
              <a:t>Never officially adopted as law, but a major influence on subsequent human rights law </a:t>
            </a:r>
          </a:p>
          <a:p>
            <a:pPr marL="0" indent="0">
              <a:buFont typeface="Arial" panose="020B0604020202020204" pitchFamily="34" charset="0"/>
              <a:buNone/>
            </a:pPr>
            <a:endParaRPr lang="en-GB" b="1" baseline="0" dirty="0" smtClean="0"/>
          </a:p>
          <a:p>
            <a:pPr marL="0" indent="0">
              <a:buFont typeface="Arial" panose="020B0604020202020204" pitchFamily="34" charset="0"/>
              <a:buNone/>
            </a:pPr>
            <a:r>
              <a:rPr lang="en-GB" b="1" u="sng" baseline="0" dirty="0" smtClean="0"/>
              <a:t>KEY POINT OF PRINCIPLE </a:t>
            </a:r>
            <a:r>
              <a:rPr lang="en-GB" b="0" u="sng" baseline="0" dirty="0" smtClean="0"/>
              <a:t>– The Code reversed existing Ethics Codes; these focused on obligations of investigators to research subjects, Nuremberg turned this around, focusing on rights awarded to subjects</a:t>
            </a:r>
          </a:p>
          <a:p>
            <a:pPr marL="0" indent="0">
              <a:buFont typeface="Arial" panose="020B0604020202020204" pitchFamily="34" charset="0"/>
              <a:buNone/>
            </a:pPr>
            <a:endParaRPr lang="en-GB" baseline="0" dirty="0" smtClean="0"/>
          </a:p>
          <a:p>
            <a:pPr marL="0" indent="0">
              <a:buFont typeface="Arial" panose="020B0604020202020204" pitchFamily="34" charset="0"/>
              <a:buNone/>
            </a:pPr>
            <a:r>
              <a:rPr lang="en-GB" b="1" baseline="0" dirty="0" smtClean="0"/>
              <a:t>2. Helsinki Declaration </a:t>
            </a:r>
            <a:r>
              <a:rPr lang="en-GB" b="0" baseline="0" dirty="0" smtClean="0"/>
              <a:t>(1964)</a:t>
            </a:r>
          </a:p>
          <a:p>
            <a:pPr marL="171450" indent="-171450">
              <a:buFont typeface="Arial" panose="020B0604020202020204" pitchFamily="34" charset="0"/>
              <a:buChar char="•"/>
            </a:pPr>
            <a:r>
              <a:rPr lang="en-GB" baseline="0" dirty="0" smtClean="0"/>
              <a:t>The shift from obligations to rights at Nuremberg were embedded in this Declaration (again focused on medical research)</a:t>
            </a:r>
          </a:p>
          <a:p>
            <a:pPr marL="0" indent="0">
              <a:buFont typeface="Arial" panose="020B0604020202020204" pitchFamily="34" charset="0"/>
              <a:buNone/>
            </a:pPr>
            <a:endParaRPr lang="en-GB" baseline="0" dirty="0" smtClean="0"/>
          </a:p>
          <a:p>
            <a:pPr marL="0" indent="0">
              <a:buFont typeface="Arial" panose="020B0604020202020204" pitchFamily="34" charset="0"/>
              <a:buNone/>
            </a:pPr>
            <a:r>
              <a:rPr lang="en-GB" b="1" baseline="0" dirty="0" smtClean="0"/>
              <a:t>3. European Charter of Fundamental Rights (1999) </a:t>
            </a:r>
          </a:p>
          <a:p>
            <a:pPr marL="171450" indent="-171450">
              <a:buFont typeface="Arial" panose="020B0604020202020204" pitchFamily="34" charset="0"/>
              <a:buChar char="•"/>
            </a:pPr>
            <a:r>
              <a:rPr lang="en-GB" b="0" baseline="0" dirty="0" smtClean="0"/>
              <a:t>Incorporated in European Union Lisbon Treaty</a:t>
            </a:r>
          </a:p>
          <a:p>
            <a:pPr marL="0" indent="0">
              <a:buFont typeface="Arial" panose="020B0604020202020204" pitchFamily="34" charset="0"/>
              <a:buNone/>
            </a:pPr>
            <a:r>
              <a:rPr lang="en-GB" b="1" baseline="0" dirty="0" smtClean="0"/>
              <a:t>All research activity funded by the European Union (including SUP4PCL!) must conform to the principles of the Charter</a:t>
            </a:r>
          </a:p>
          <a:p>
            <a:pPr marL="0" indent="0">
              <a:buFont typeface="Arial" panose="020B0604020202020204" pitchFamily="34" charset="0"/>
              <a:buNone/>
            </a:pPr>
            <a:endParaRPr lang="en-GB" baseline="0" dirty="0" smtClean="0"/>
          </a:p>
        </p:txBody>
      </p:sp>
      <p:sp>
        <p:nvSpPr>
          <p:cNvPr id="4" name="Slide Number Placeholder 3"/>
          <p:cNvSpPr>
            <a:spLocks noGrp="1"/>
          </p:cNvSpPr>
          <p:nvPr>
            <p:ph type="sldNum" sz="quarter" idx="10"/>
          </p:nvPr>
        </p:nvSpPr>
        <p:spPr/>
        <p:txBody>
          <a:bodyPr/>
          <a:lstStyle/>
          <a:p>
            <a:fld id="{4514421B-BEDF-40BF-B18B-1714865CAF32}" type="slidenum">
              <a:rPr lang="en-GB" smtClean="0"/>
              <a:t>3</a:t>
            </a:fld>
            <a:endParaRPr lang="en-GB"/>
          </a:p>
        </p:txBody>
      </p:sp>
    </p:spTree>
    <p:extLst>
      <p:ext uri="{BB962C8B-B14F-4D97-AF65-F5344CB8AC3E}">
        <p14:creationId xmlns:p14="http://schemas.microsoft.com/office/powerpoint/2010/main" val="36116288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latin typeface="+mn-lt"/>
                <a:ea typeface="+mn-ea"/>
                <a:cs typeface="+mn-cs"/>
              </a:rPr>
              <a:t>These</a:t>
            </a:r>
            <a:r>
              <a:rPr lang="en-GB" sz="1200" kern="1200" baseline="0" dirty="0" smtClean="0">
                <a:solidFill>
                  <a:schemeClr val="tx1"/>
                </a:solidFill>
                <a:latin typeface="+mn-lt"/>
                <a:ea typeface="+mn-ea"/>
                <a:cs typeface="+mn-cs"/>
              </a:rPr>
              <a:t> four Articles of ECFR are those particularly pertinent to Researchers in the Social Sciences</a:t>
            </a:r>
          </a:p>
          <a:p>
            <a:endParaRPr lang="en-GB" sz="1200" kern="1200" baseline="0" dirty="0" smtClean="0">
              <a:solidFill>
                <a:schemeClr val="tx1"/>
              </a:solidFill>
              <a:effectLst/>
              <a:latin typeface="+mn-lt"/>
              <a:ea typeface="+mn-ea"/>
              <a:cs typeface="+mn-cs"/>
            </a:endParaRPr>
          </a:p>
          <a:p>
            <a:r>
              <a:rPr lang="en-GB" sz="1200" kern="1200" baseline="0" dirty="0" smtClean="0">
                <a:solidFill>
                  <a:schemeClr val="tx1"/>
                </a:solidFill>
                <a:effectLst/>
                <a:latin typeface="+mn-lt"/>
                <a:ea typeface="+mn-ea"/>
                <a:cs typeface="+mn-cs"/>
              </a:rPr>
              <a:t>Article 3 – directly relevant to all issues of consent, access – and of ‘risk of harm’ (to be covered later)</a:t>
            </a:r>
            <a:endParaRPr lang="en-GB" sz="1200" kern="1200" dirty="0" smtClean="0">
              <a:solidFill>
                <a:schemeClr val="tx1"/>
              </a:solidFill>
              <a:effectLst/>
              <a:latin typeface="+mn-lt"/>
              <a:ea typeface="+mn-ea"/>
              <a:cs typeface="+mn-cs"/>
            </a:endParaRPr>
          </a:p>
          <a:p>
            <a:endParaRPr lang="en-GB" dirty="0" smtClean="0"/>
          </a:p>
          <a:p>
            <a:r>
              <a:rPr lang="en-GB" dirty="0" smtClean="0"/>
              <a:t>Article</a:t>
            </a:r>
            <a:r>
              <a:rPr lang="en-GB" baseline="0" dirty="0" smtClean="0"/>
              <a:t>s 7 and 8 – relevant for all aspects of data collection and handling as well as confidentiality - but also withdrawal of consent (the right to have data ‘rectified’)</a:t>
            </a:r>
          </a:p>
          <a:p>
            <a:endParaRPr lang="en-GB" baseline="0" dirty="0" smtClean="0"/>
          </a:p>
          <a:p>
            <a:r>
              <a:rPr lang="en-GB" baseline="0" dirty="0" smtClean="0"/>
              <a:t>Article 13 – this is a frequent cause of tension when researching in school-based research – especially when participants (teachers) may feel that the research process might lead to judgements being made about their professional practice</a:t>
            </a:r>
          </a:p>
          <a:p>
            <a:endParaRPr lang="en-GB" baseline="0" dirty="0" smtClean="0"/>
          </a:p>
          <a:p>
            <a:endParaRPr lang="en-GB" dirty="0"/>
          </a:p>
        </p:txBody>
      </p:sp>
      <p:sp>
        <p:nvSpPr>
          <p:cNvPr id="4" name="Slide Number Placeholder 3"/>
          <p:cNvSpPr>
            <a:spLocks noGrp="1"/>
          </p:cNvSpPr>
          <p:nvPr>
            <p:ph type="sldNum" sz="quarter" idx="10"/>
          </p:nvPr>
        </p:nvSpPr>
        <p:spPr/>
        <p:txBody>
          <a:bodyPr/>
          <a:lstStyle/>
          <a:p>
            <a:fld id="{4514421B-BEDF-40BF-B18B-1714865CAF32}" type="slidenum">
              <a:rPr lang="en-GB" smtClean="0"/>
              <a:t>4</a:t>
            </a:fld>
            <a:endParaRPr lang="en-GB"/>
          </a:p>
        </p:txBody>
      </p:sp>
    </p:spTree>
    <p:extLst>
      <p:ext uri="{BB962C8B-B14F-4D97-AF65-F5344CB8AC3E}">
        <p14:creationId xmlns:p14="http://schemas.microsoft.com/office/powerpoint/2010/main" val="24969970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Key</a:t>
            </a:r>
            <a:r>
              <a:rPr lang="en-GB" b="1" baseline="0" dirty="0" smtClean="0"/>
              <a:t> points</a:t>
            </a:r>
          </a:p>
          <a:p>
            <a:endParaRPr lang="en-GB" baseline="0" dirty="0" smtClean="0"/>
          </a:p>
          <a:p>
            <a:pPr marL="171450" indent="-171450">
              <a:buFont typeface="Arial" panose="020B0604020202020204" pitchFamily="34" charset="0"/>
              <a:buChar char="•"/>
            </a:pPr>
            <a:r>
              <a:rPr lang="en-GB" baseline="0" dirty="0" smtClean="0"/>
              <a:t>Ethical thinking must permeate </a:t>
            </a:r>
            <a:r>
              <a:rPr lang="en-GB" i="1" baseline="0" dirty="0" smtClean="0"/>
              <a:t>every</a:t>
            </a:r>
            <a:r>
              <a:rPr lang="en-GB" baseline="0" dirty="0" smtClean="0"/>
              <a:t> aspect of the research process</a:t>
            </a:r>
          </a:p>
          <a:p>
            <a:pPr marL="0" indent="0">
              <a:buFont typeface="Arial" panose="020B0604020202020204" pitchFamily="34" charset="0"/>
              <a:buNone/>
            </a:pPr>
            <a:endParaRPr lang="en-GB" baseline="0" dirty="0" smtClean="0"/>
          </a:p>
          <a:p>
            <a:pPr marL="171450" indent="-171450">
              <a:buFont typeface="Arial" panose="020B0604020202020204" pitchFamily="34" charset="0"/>
              <a:buChar char="•"/>
            </a:pPr>
            <a:r>
              <a:rPr lang="en-GB" baseline="0" dirty="0" smtClean="0"/>
              <a:t>Not just at the planning stage and getting institutional approval (or fulfilling obligations of funders such as the EU!)</a:t>
            </a:r>
          </a:p>
          <a:p>
            <a:pPr marL="0" indent="0">
              <a:buFont typeface="Arial" panose="020B0604020202020204" pitchFamily="34" charset="0"/>
              <a:buNone/>
            </a:pPr>
            <a:endParaRPr lang="en-GB" baseline="0" dirty="0" smtClean="0"/>
          </a:p>
          <a:p>
            <a:pPr marL="171450" indent="-171450">
              <a:buFont typeface="Arial" panose="020B0604020202020204" pitchFamily="34" charset="0"/>
              <a:buChar char="•"/>
            </a:pPr>
            <a:r>
              <a:rPr lang="en-GB" baseline="0" dirty="0" smtClean="0"/>
              <a:t>Includes dialogue and reflection throughout to consider the ways in which the research process is unfolding</a:t>
            </a:r>
          </a:p>
          <a:p>
            <a:pPr marL="0" indent="0">
              <a:buFont typeface="Arial" panose="020B0604020202020204" pitchFamily="34" charset="0"/>
              <a:buNone/>
            </a:pPr>
            <a:endParaRPr lang="en-GB" baseline="0" dirty="0" smtClean="0"/>
          </a:p>
          <a:p>
            <a:pPr marL="171450" indent="-171450">
              <a:buFont typeface="Arial" panose="020B0604020202020204" pitchFamily="34" charset="0"/>
              <a:buChar char="•"/>
            </a:pPr>
            <a:r>
              <a:rPr lang="en-GB" i="1" u="sng" baseline="0" dirty="0" smtClean="0"/>
              <a:t>It also includes ethical conduct during the post-research phase…….more of this later</a:t>
            </a:r>
          </a:p>
          <a:p>
            <a:pPr marL="171450" indent="-171450">
              <a:buFont typeface="Arial" panose="020B0604020202020204" pitchFamily="34" charset="0"/>
              <a:buChar char="•"/>
            </a:pPr>
            <a:endParaRPr lang="en-GB" dirty="0"/>
          </a:p>
        </p:txBody>
      </p:sp>
      <p:sp>
        <p:nvSpPr>
          <p:cNvPr id="4" name="Slide Number Placeholder 3"/>
          <p:cNvSpPr>
            <a:spLocks noGrp="1"/>
          </p:cNvSpPr>
          <p:nvPr>
            <p:ph type="sldNum" sz="quarter" idx="10"/>
          </p:nvPr>
        </p:nvSpPr>
        <p:spPr/>
        <p:txBody>
          <a:bodyPr/>
          <a:lstStyle/>
          <a:p>
            <a:fld id="{4514421B-BEDF-40BF-B18B-1714865CAF32}" type="slidenum">
              <a:rPr lang="en-GB" smtClean="0"/>
              <a:t>5</a:t>
            </a:fld>
            <a:endParaRPr lang="en-GB"/>
          </a:p>
        </p:txBody>
      </p:sp>
    </p:spTree>
    <p:extLst>
      <p:ext uri="{BB962C8B-B14F-4D97-AF65-F5344CB8AC3E}">
        <p14:creationId xmlns:p14="http://schemas.microsoft.com/office/powerpoint/2010/main" val="6914263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nSpc>
                <a:spcPct val="80000"/>
              </a:lnSpc>
              <a:buFont typeface="Arial" panose="020B0604020202020204" pitchFamily="34" charset="0"/>
              <a:buNone/>
              <a:defRPr/>
            </a:pPr>
            <a:r>
              <a:rPr lang="en-GB" b="0" dirty="0" smtClean="0">
                <a:effectLst/>
              </a:rPr>
              <a:t>1. Ethics help</a:t>
            </a:r>
            <a:r>
              <a:rPr lang="en-GB" b="0" baseline="0" dirty="0" smtClean="0">
                <a:effectLst/>
              </a:rPr>
              <a:t> in respect of </a:t>
            </a:r>
            <a:r>
              <a:rPr lang="en-GB" b="1" dirty="0" smtClean="0">
                <a:effectLst/>
              </a:rPr>
              <a:t>knowledge, truth, </a:t>
            </a:r>
            <a:r>
              <a:rPr lang="en-GB" b="0" dirty="0" smtClean="0">
                <a:effectLst/>
              </a:rPr>
              <a:t>and</a:t>
            </a:r>
            <a:r>
              <a:rPr lang="en-GB" b="1" dirty="0" smtClean="0">
                <a:effectLst/>
              </a:rPr>
              <a:t> avoidance of error</a:t>
            </a:r>
          </a:p>
          <a:p>
            <a:pPr marL="0" indent="0">
              <a:lnSpc>
                <a:spcPct val="80000"/>
              </a:lnSpc>
              <a:buFont typeface="Arial" panose="020B0604020202020204" pitchFamily="34" charset="0"/>
              <a:buNone/>
              <a:defRPr/>
            </a:pPr>
            <a:endParaRPr lang="en-GB" b="1" dirty="0" smtClean="0">
              <a:effectLst/>
            </a:endParaRPr>
          </a:p>
          <a:p>
            <a:pPr marL="0" indent="0">
              <a:lnSpc>
                <a:spcPct val="80000"/>
              </a:lnSpc>
              <a:buFont typeface="Arial" panose="020B0604020202020204" pitchFamily="34" charset="0"/>
              <a:buNone/>
              <a:defRPr/>
            </a:pPr>
            <a:r>
              <a:rPr lang="en-GB" b="0" i="1" dirty="0" smtClean="0">
                <a:effectLst/>
              </a:rPr>
              <a:t>In other words:</a:t>
            </a:r>
            <a:endParaRPr lang="en-GB" b="0" i="1" dirty="0" smtClean="0"/>
          </a:p>
          <a:p>
            <a:pPr marL="171450" indent="-171450">
              <a:lnSpc>
                <a:spcPct val="80000"/>
              </a:lnSpc>
              <a:buFont typeface="Arial" panose="020B0604020202020204" pitchFamily="34" charset="0"/>
              <a:buChar char="•"/>
              <a:defRPr/>
            </a:pPr>
            <a:endParaRPr lang="en-GB" dirty="0" smtClean="0"/>
          </a:p>
          <a:p>
            <a:pPr marL="171450" indent="-171450">
              <a:lnSpc>
                <a:spcPct val="80000"/>
              </a:lnSpc>
              <a:buFont typeface="Arial" panose="020B0604020202020204" pitchFamily="34" charset="0"/>
              <a:buChar char="•"/>
              <a:defRPr/>
            </a:pPr>
            <a:r>
              <a:rPr lang="en-GB" dirty="0" smtClean="0"/>
              <a:t>Ethical approaches to research strengthen the validity of a study because they make its outcomes more trustworthy</a:t>
            </a:r>
          </a:p>
          <a:p>
            <a:pPr marL="171450" indent="-171450" fontAlgn="auto">
              <a:lnSpc>
                <a:spcPct val="80000"/>
              </a:lnSpc>
              <a:spcAft>
                <a:spcPts val="0"/>
              </a:spcAft>
              <a:buFont typeface="Arial" panose="020B0604020202020204" pitchFamily="34" charset="0"/>
              <a:buChar char="•"/>
              <a:defRPr/>
            </a:pPr>
            <a:endParaRPr lang="en-GB" dirty="0" smtClean="0"/>
          </a:p>
          <a:p>
            <a:pPr marL="171450" indent="-171450">
              <a:lnSpc>
                <a:spcPct val="80000"/>
              </a:lnSpc>
              <a:buFont typeface="Arial" panose="020B0604020202020204" pitchFamily="34" charset="0"/>
              <a:buChar char="•"/>
              <a:defRPr/>
            </a:pPr>
            <a:r>
              <a:rPr lang="en-GB" dirty="0" smtClean="0"/>
              <a:t>The generalisability of findings from one situation to another is dependent on research being carried out ethically. Trying to answer questions from an inappropriate sample or data set, or choosing an inappropriate unit of analysis, may lead to misleading findings, undermining their transferability (</a:t>
            </a:r>
            <a:r>
              <a:rPr lang="en-GB" dirty="0" err="1" smtClean="0"/>
              <a:t>Bassey</a:t>
            </a:r>
            <a:r>
              <a:rPr lang="en-GB" dirty="0" smtClean="0"/>
              <a:t>, 1998). </a:t>
            </a:r>
            <a:endParaRPr lang="en-US" dirty="0" smtClean="0"/>
          </a:p>
          <a:p>
            <a:endParaRPr lang="en-GB" dirty="0" smtClean="0"/>
          </a:p>
          <a:p>
            <a:r>
              <a:rPr lang="en-GB" dirty="0" smtClean="0"/>
              <a:t>2. </a:t>
            </a:r>
            <a:r>
              <a:rPr lang="en-GB" dirty="0" smtClean="0">
                <a:effectLst/>
              </a:rPr>
              <a:t>Ethical consideration helps foster/promote the</a:t>
            </a:r>
            <a:r>
              <a:rPr lang="en-GB" b="0" dirty="0" smtClean="0">
                <a:effectLst/>
              </a:rPr>
              <a:t> values essential to collaborative work;</a:t>
            </a:r>
            <a:r>
              <a:rPr lang="en-GB" b="0" baseline="0" dirty="0" smtClean="0">
                <a:effectLst/>
              </a:rPr>
              <a:t> </a:t>
            </a:r>
            <a:r>
              <a:rPr lang="en-GB" b="1" dirty="0" smtClean="0">
                <a:effectLst/>
              </a:rPr>
              <a:t>trust, accountability, mutual respect, </a:t>
            </a:r>
            <a:r>
              <a:rPr lang="en-GB" b="0" dirty="0" smtClean="0">
                <a:effectLst/>
              </a:rPr>
              <a:t>and</a:t>
            </a:r>
            <a:r>
              <a:rPr lang="en-GB" b="1" dirty="0" smtClean="0">
                <a:effectLst/>
              </a:rPr>
              <a:t> fairness</a:t>
            </a:r>
          </a:p>
          <a:p>
            <a:endParaRPr lang="en-GB" b="1" dirty="0" smtClean="0">
              <a:effectLst/>
            </a:endParaRPr>
          </a:p>
          <a:p>
            <a:r>
              <a:rPr lang="en-GB" b="1" dirty="0" smtClean="0">
                <a:effectLst/>
              </a:rPr>
              <a:t>3.</a:t>
            </a:r>
            <a:r>
              <a:rPr lang="en-GB" b="1" baseline="0" dirty="0" smtClean="0">
                <a:effectLst/>
              </a:rPr>
              <a:t> </a:t>
            </a:r>
            <a:r>
              <a:rPr lang="en-GB" dirty="0" smtClean="0">
                <a:effectLst/>
              </a:rPr>
              <a:t>If research outcomes</a:t>
            </a:r>
            <a:r>
              <a:rPr lang="en-GB" baseline="0" dirty="0" smtClean="0">
                <a:effectLst/>
              </a:rPr>
              <a:t> are to be taken seriously, they need </a:t>
            </a:r>
            <a:r>
              <a:rPr lang="en-GB" b="0" i="1" dirty="0" smtClean="0">
                <a:effectLst/>
              </a:rPr>
              <a:t>public support. </a:t>
            </a:r>
            <a:r>
              <a:rPr lang="en-GB" dirty="0" smtClean="0">
                <a:effectLst/>
              </a:rPr>
              <a:t>This</a:t>
            </a:r>
            <a:r>
              <a:rPr lang="en-GB" baseline="0" dirty="0" smtClean="0">
                <a:effectLst/>
              </a:rPr>
              <a:t> support is dependent on a clear demonstration that the research is not only high quality, but ethically carried out.  People outside the academic community (citizens, policymakers, politicians) must </a:t>
            </a:r>
            <a:r>
              <a:rPr lang="en-GB" dirty="0" smtClean="0">
                <a:effectLst/>
              </a:rPr>
              <a:t>trust the </a:t>
            </a:r>
            <a:r>
              <a:rPr lang="en-GB" b="1" dirty="0" smtClean="0">
                <a:effectLst/>
              </a:rPr>
              <a:t>quality of the research</a:t>
            </a:r>
            <a:r>
              <a:rPr lang="en-GB" b="1" baseline="0" dirty="0" smtClean="0">
                <a:effectLst/>
              </a:rPr>
              <a:t> </a:t>
            </a:r>
            <a:r>
              <a:rPr lang="en-GB" dirty="0" smtClean="0">
                <a:effectLst/>
              </a:rPr>
              <a:t>and the </a:t>
            </a:r>
            <a:r>
              <a:rPr lang="en-GB" b="1" dirty="0" smtClean="0">
                <a:effectLst/>
              </a:rPr>
              <a:t>integrity of the researcher</a:t>
            </a:r>
          </a:p>
          <a:p>
            <a:endParaRPr lang="en-GB" b="1" dirty="0" smtClean="0">
              <a:effectLst/>
            </a:endParaRPr>
          </a:p>
          <a:p>
            <a:r>
              <a:rPr lang="en-GB" b="1" dirty="0" smtClean="0">
                <a:effectLst/>
              </a:rPr>
              <a:t>4. </a:t>
            </a:r>
            <a:r>
              <a:rPr lang="en-GB" dirty="0" smtClean="0">
                <a:effectLst/>
              </a:rPr>
              <a:t>If social</a:t>
            </a:r>
            <a:r>
              <a:rPr lang="en-GB" baseline="0" dirty="0" smtClean="0">
                <a:effectLst/>
              </a:rPr>
              <a:t> science research is carried out in an ethical way, it will have a wider impact on civil society – policy and practice changes instigated by ethically-sound research have a positive impact on </a:t>
            </a:r>
            <a:r>
              <a:rPr lang="en-GB" b="1" dirty="0" smtClean="0">
                <a:effectLst/>
              </a:rPr>
              <a:t>social responsibility, human rights</a:t>
            </a:r>
            <a:r>
              <a:rPr lang="en-GB" b="1" baseline="0" dirty="0" smtClean="0">
                <a:effectLst/>
              </a:rPr>
              <a:t> </a:t>
            </a:r>
            <a:r>
              <a:rPr lang="en-GB" b="0" dirty="0" smtClean="0">
                <a:effectLst/>
              </a:rPr>
              <a:t>and</a:t>
            </a:r>
            <a:r>
              <a:rPr lang="en-GB" b="1" dirty="0" smtClean="0">
                <a:effectLst/>
              </a:rPr>
              <a:t> public safety and well-being. </a:t>
            </a:r>
            <a:endParaRPr lang="en-GB" b="1" dirty="0"/>
          </a:p>
        </p:txBody>
      </p:sp>
      <p:sp>
        <p:nvSpPr>
          <p:cNvPr id="4" name="Slide Number Placeholder 3"/>
          <p:cNvSpPr>
            <a:spLocks noGrp="1"/>
          </p:cNvSpPr>
          <p:nvPr>
            <p:ph type="sldNum" sz="quarter" idx="10"/>
          </p:nvPr>
        </p:nvSpPr>
        <p:spPr/>
        <p:txBody>
          <a:bodyPr/>
          <a:lstStyle/>
          <a:p>
            <a:fld id="{4514421B-BEDF-40BF-B18B-1714865CAF32}" type="slidenum">
              <a:rPr lang="en-GB" smtClean="0"/>
              <a:t>6</a:t>
            </a:fld>
            <a:endParaRPr lang="en-GB"/>
          </a:p>
        </p:txBody>
      </p:sp>
    </p:spTree>
    <p:extLst>
      <p:ext uri="{BB962C8B-B14F-4D97-AF65-F5344CB8AC3E}">
        <p14:creationId xmlns:p14="http://schemas.microsoft.com/office/powerpoint/2010/main" val="14034615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Key points</a:t>
            </a:r>
            <a:r>
              <a:rPr lang="en-GB" b="1" baseline="0" dirty="0" smtClean="0"/>
              <a:t> here – the initial reaction might be that none of these things are relevant to SUP4PCL….but we still need to think carefully about every possible eventuality.  </a:t>
            </a:r>
          </a:p>
          <a:p>
            <a:endParaRPr lang="en-GB" b="1" baseline="0" dirty="0" smtClean="0"/>
          </a:p>
          <a:p>
            <a:r>
              <a:rPr lang="en-GB" b="0" baseline="0" dirty="0" smtClean="0"/>
              <a:t>When we are researching in professional settings, power dynamics can be complex (and different in different schools) and as researchers we need to be constantly on alert for ethical issues arising at any time.  </a:t>
            </a:r>
          </a:p>
          <a:p>
            <a:pPr marL="171450" indent="-171450">
              <a:buFont typeface="Arial" panose="020B0604020202020204" pitchFamily="34" charset="0"/>
              <a:buChar char="•"/>
            </a:pPr>
            <a:r>
              <a:rPr lang="en-GB" b="1" i="1" baseline="0" dirty="0" smtClean="0"/>
              <a:t>EXPECT THE UNEXPECTED </a:t>
            </a:r>
            <a:r>
              <a:rPr lang="en-GB" b="1" baseline="0" dirty="0" smtClean="0"/>
              <a:t>is a safe stance to take</a:t>
            </a:r>
          </a:p>
          <a:p>
            <a:endParaRPr lang="en-GB" b="1" dirty="0" smtClean="0"/>
          </a:p>
          <a:p>
            <a:r>
              <a:rPr lang="en-GB" b="1" dirty="0" smtClean="0"/>
              <a:t>ETHICS</a:t>
            </a:r>
            <a:r>
              <a:rPr lang="en-GB" b="1" baseline="0" dirty="0" smtClean="0"/>
              <a:t> IN ACTION ACTIVITY (1) </a:t>
            </a:r>
          </a:p>
          <a:p>
            <a:endParaRPr lang="en-GB" b="1" baseline="0" dirty="0" smtClean="0"/>
          </a:p>
          <a:p>
            <a:r>
              <a:rPr lang="en-GB" b="0" baseline="0" dirty="0" smtClean="0"/>
              <a:t>Split into two groups (probably 3-4 per group, so depends on how many people you have in total).  However, you need an even number of groups overall!</a:t>
            </a:r>
            <a:br>
              <a:rPr lang="en-GB" b="0" baseline="0" dirty="0" smtClean="0"/>
            </a:br>
            <a:endParaRPr lang="en-GB" b="0" baseline="0" dirty="0" smtClean="0"/>
          </a:p>
          <a:p>
            <a:r>
              <a:rPr lang="en-GB" b="0" baseline="0" dirty="0" smtClean="0"/>
              <a:t>The scenario is essentially the same for both groups – but one group (A) takes the perspective of being a ‘coach/mentor’ observing and giving feedback to a lead teacher, the other (B) is gathering research data for the case study.</a:t>
            </a:r>
          </a:p>
          <a:p>
            <a:endParaRPr lang="en-GB" b="0" baseline="0" dirty="0" smtClean="0"/>
          </a:p>
          <a:p>
            <a:pPr marL="228600" indent="-228600">
              <a:buAutoNum type="arabicPeriod"/>
            </a:pPr>
            <a:r>
              <a:rPr lang="en-GB" b="0" baseline="0" dirty="0" smtClean="0"/>
              <a:t>Allow perhaps 10 mins to discuss (be flexible!) possible responses – what are the ethical responsibilities/considerations?  </a:t>
            </a:r>
          </a:p>
          <a:p>
            <a:pPr marL="228600" indent="-228600">
              <a:buAutoNum type="arabicPeriod"/>
            </a:pPr>
            <a:r>
              <a:rPr lang="en-GB" b="0" baseline="0" dirty="0" smtClean="0"/>
              <a:t>Then pair groups together (Group A with Group B) – further discussion (5-10mins?)to tease out possible differences in responses </a:t>
            </a:r>
          </a:p>
          <a:p>
            <a:pPr marL="228600" indent="-228600">
              <a:buAutoNum type="arabicPeriod"/>
            </a:pPr>
            <a:r>
              <a:rPr lang="en-GB" b="0" baseline="0" dirty="0" smtClean="0"/>
              <a:t>Mini-plenary – in SUP4PCL it is possible that you might be working in a school in both capacities – as mentor/coach </a:t>
            </a:r>
            <a:r>
              <a:rPr lang="en-GB" b="0" i="1" u="sng" baseline="0" dirty="0" smtClean="0"/>
              <a:t>and</a:t>
            </a:r>
            <a:r>
              <a:rPr lang="en-GB" b="0" baseline="0" dirty="0" smtClean="0"/>
              <a:t> a researcher.  </a:t>
            </a:r>
          </a:p>
          <a:p>
            <a:pPr marL="685800" lvl="1" indent="-228600">
              <a:buFont typeface="Arial" panose="020B0604020202020204" pitchFamily="34" charset="0"/>
              <a:buChar char="•"/>
            </a:pPr>
            <a:r>
              <a:rPr lang="en-GB" b="0" i="1" baseline="0" dirty="0" smtClean="0"/>
              <a:t>Ask for ideas for how this might complicate the situation!  </a:t>
            </a:r>
          </a:p>
          <a:p>
            <a:pPr marL="685800" lvl="1" indent="-228600">
              <a:buFont typeface="Arial" panose="020B0604020202020204" pitchFamily="34" charset="0"/>
              <a:buChar char="•"/>
            </a:pPr>
            <a:r>
              <a:rPr lang="en-GB" b="0" i="1" baseline="0" dirty="0" smtClean="0"/>
              <a:t>Is it possible to separate out the two roles?</a:t>
            </a:r>
          </a:p>
          <a:p>
            <a:pPr marL="685800" lvl="1" indent="-228600">
              <a:buFont typeface="Arial" panose="020B0604020202020204" pitchFamily="34" charset="0"/>
              <a:buChar char="•"/>
            </a:pPr>
            <a:r>
              <a:rPr lang="en-GB" b="0" i="1" baseline="0" dirty="0" smtClean="0"/>
              <a:t>What is the role/responsibility of project leaders to manage these difficult situations?</a:t>
            </a:r>
          </a:p>
          <a:p>
            <a:pPr marL="228600" indent="-228600">
              <a:buAutoNum type="arabicPeriod"/>
            </a:pPr>
            <a:endParaRPr lang="en-GB" b="1" baseline="0" dirty="0" smtClean="0"/>
          </a:p>
          <a:p>
            <a:endParaRPr lang="en-GB" dirty="0"/>
          </a:p>
        </p:txBody>
      </p:sp>
      <p:sp>
        <p:nvSpPr>
          <p:cNvPr id="4" name="Slide Number Placeholder 3"/>
          <p:cNvSpPr>
            <a:spLocks noGrp="1"/>
          </p:cNvSpPr>
          <p:nvPr>
            <p:ph type="sldNum" sz="quarter" idx="10"/>
          </p:nvPr>
        </p:nvSpPr>
        <p:spPr/>
        <p:txBody>
          <a:bodyPr/>
          <a:lstStyle/>
          <a:p>
            <a:fld id="{4514421B-BEDF-40BF-B18B-1714865CAF32}" type="slidenum">
              <a:rPr lang="en-GB" smtClean="0"/>
              <a:t>7</a:t>
            </a:fld>
            <a:endParaRPr lang="en-GB"/>
          </a:p>
        </p:txBody>
      </p:sp>
    </p:spTree>
    <p:extLst>
      <p:ext uri="{BB962C8B-B14F-4D97-AF65-F5344CB8AC3E}">
        <p14:creationId xmlns:p14="http://schemas.microsoft.com/office/powerpoint/2010/main" val="4936604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Give</a:t>
            </a:r>
            <a:r>
              <a:rPr lang="en-GB" b="1" baseline="0" dirty="0" smtClean="0"/>
              <a:t> some time (5 mins) in groups (or pairs, perhaps?) for participants to think about the SUP4PCL project – are any of these risks likely to occur?</a:t>
            </a:r>
            <a:br>
              <a:rPr lang="en-GB" b="1" baseline="0" dirty="0" smtClean="0"/>
            </a:br>
            <a:r>
              <a:rPr lang="en-GB" b="0" baseline="0" dirty="0" smtClean="0"/>
              <a:t/>
            </a:r>
            <a:br>
              <a:rPr lang="en-GB" b="0" baseline="0" dirty="0" smtClean="0"/>
            </a:br>
            <a:r>
              <a:rPr lang="en-GB" b="0" baseline="0" dirty="0" smtClean="0"/>
              <a:t>Some feedback time – perhaps try to draw out reflections on ‘vulnerability?</a:t>
            </a:r>
          </a:p>
          <a:p>
            <a:r>
              <a:rPr lang="en-GB" b="0" baseline="0" dirty="0" smtClean="0"/>
              <a:t>Although teachers might not be thought of as vulnerable, they might well see themselves in that position.  </a:t>
            </a:r>
          </a:p>
          <a:p>
            <a:r>
              <a:rPr lang="en-GB" b="0" baseline="0" dirty="0" smtClean="0"/>
              <a:t>Hopefully this might draw out a discussion about power dynamics in the school setting, and how as researchers we have a responsibility to ensure consent is </a:t>
            </a:r>
            <a:r>
              <a:rPr lang="en-GB" b="0" i="1" u="sng" baseline="0" dirty="0" smtClean="0"/>
              <a:t>genuinely</a:t>
            </a:r>
            <a:r>
              <a:rPr lang="en-GB" b="0" baseline="0" dirty="0" smtClean="0"/>
              <a:t> informed and freely given.  </a:t>
            </a:r>
          </a:p>
          <a:p>
            <a:r>
              <a:rPr lang="en-GB" b="1" baseline="0" dirty="0" smtClean="0"/>
              <a:t>Refer back to the earlier scenario about the observation of the lead teacher….this is all about power, consequences and consent!</a:t>
            </a:r>
            <a:endParaRPr lang="en-GB" b="1" dirty="0"/>
          </a:p>
        </p:txBody>
      </p:sp>
      <p:sp>
        <p:nvSpPr>
          <p:cNvPr id="4" name="Slide Number Placeholder 3"/>
          <p:cNvSpPr>
            <a:spLocks noGrp="1"/>
          </p:cNvSpPr>
          <p:nvPr>
            <p:ph type="sldNum" sz="quarter" idx="10"/>
          </p:nvPr>
        </p:nvSpPr>
        <p:spPr/>
        <p:txBody>
          <a:bodyPr/>
          <a:lstStyle/>
          <a:p>
            <a:fld id="{4514421B-BEDF-40BF-B18B-1714865CAF32}" type="slidenum">
              <a:rPr lang="en-GB" smtClean="0"/>
              <a:t>8</a:t>
            </a:fld>
            <a:endParaRPr lang="en-GB"/>
          </a:p>
        </p:txBody>
      </p:sp>
    </p:spTree>
    <p:extLst>
      <p:ext uri="{BB962C8B-B14F-4D97-AF65-F5344CB8AC3E}">
        <p14:creationId xmlns:p14="http://schemas.microsoft.com/office/powerpoint/2010/main" val="25902426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80000"/>
              </a:lnSpc>
            </a:pPr>
            <a:r>
              <a:rPr lang="en-GB" dirty="0" smtClean="0"/>
              <a:t>The responsibility for the conduct of the research in line with the relevant principles rests with the principal investigator (PI)</a:t>
            </a:r>
          </a:p>
          <a:p>
            <a:pPr>
              <a:lnSpc>
                <a:spcPct val="80000"/>
              </a:lnSpc>
            </a:pPr>
            <a:r>
              <a:rPr lang="en-GB" b="1" i="1" dirty="0" smtClean="0"/>
              <a:t>- however, all researchers</a:t>
            </a:r>
            <a:r>
              <a:rPr lang="en-GB" b="1" i="1" baseline="0" dirty="0" smtClean="0"/>
              <a:t> should take responsibility for acting ethically as well (PIs will set the framework for research conduct – but researchers in the field need to respond to developing situations in ethical ways) </a:t>
            </a:r>
            <a:endParaRPr lang="en-GB" b="1" i="1" dirty="0" smtClean="0"/>
          </a:p>
          <a:p>
            <a:pPr>
              <a:lnSpc>
                <a:spcPct val="80000"/>
              </a:lnSpc>
            </a:pPr>
            <a:endParaRPr lang="en-GB" dirty="0" smtClean="0"/>
          </a:p>
          <a:p>
            <a:pPr>
              <a:lnSpc>
                <a:spcPct val="80000"/>
              </a:lnSpc>
            </a:pPr>
            <a:r>
              <a:rPr lang="en-GB" dirty="0" smtClean="0"/>
              <a:t>Once risks have been identified, researchers should discuss these with research participants in order to secure proper informed consent. </a:t>
            </a:r>
          </a:p>
          <a:p>
            <a:pPr>
              <a:lnSpc>
                <a:spcPct val="80000"/>
              </a:lnSpc>
            </a:pPr>
            <a:r>
              <a:rPr lang="en-GB" b="1" i="1" dirty="0" smtClean="0"/>
              <a:t>-</a:t>
            </a:r>
            <a:r>
              <a:rPr lang="en-GB" b="1" i="1" baseline="0" dirty="0" smtClean="0"/>
              <a:t> r</a:t>
            </a:r>
            <a:r>
              <a:rPr lang="en-GB" b="1" i="1" dirty="0" smtClean="0"/>
              <a:t>eminder about the power dynamics here – who is the</a:t>
            </a:r>
            <a:r>
              <a:rPr lang="en-GB" b="1" i="1" baseline="0" dirty="0" smtClean="0"/>
              <a:t> most appropriate person to do this to ensure participants do not feel pressured into giving consent?</a:t>
            </a:r>
            <a:endParaRPr lang="en-GB" b="1" i="1" dirty="0" smtClean="0"/>
          </a:p>
          <a:p>
            <a:pPr>
              <a:lnSpc>
                <a:spcPct val="80000"/>
              </a:lnSpc>
              <a:buFontTx/>
              <a:buNone/>
            </a:pPr>
            <a:endParaRPr lang="en-GB" dirty="0" smtClean="0"/>
          </a:p>
          <a:p>
            <a:pPr>
              <a:lnSpc>
                <a:spcPct val="80000"/>
              </a:lnSpc>
            </a:pPr>
            <a:r>
              <a:rPr lang="en-GB" dirty="0" smtClean="0"/>
              <a:t>Institutions oversee the work of researchers and provide clear guidelines on how research should be conducted ethically</a:t>
            </a:r>
          </a:p>
          <a:p>
            <a:pPr>
              <a:lnSpc>
                <a:spcPct val="80000"/>
              </a:lnSpc>
            </a:pPr>
            <a:r>
              <a:rPr lang="en-GB" b="1" i="1" dirty="0" smtClean="0"/>
              <a:t>- How will this be monitored in SUP4PCL?</a:t>
            </a:r>
            <a:r>
              <a:rPr lang="en-GB" b="1" i="1" baseline="0" dirty="0" smtClean="0"/>
              <a:t>  A lot of schools across Egypt, 3 ‘case study’ universities, + 4 European partners + AUC as lead.  Who takes responsibility, how do we ensure we have a common ethical approach?</a:t>
            </a:r>
            <a:endParaRPr lang="en-GB" b="1" i="1" dirty="0" smtClean="0"/>
          </a:p>
          <a:p>
            <a:pPr>
              <a:lnSpc>
                <a:spcPct val="80000"/>
              </a:lnSpc>
            </a:pPr>
            <a:endParaRPr lang="en-GB" dirty="0" smtClean="0"/>
          </a:p>
          <a:p>
            <a:endParaRPr lang="en-GB" dirty="0"/>
          </a:p>
        </p:txBody>
      </p:sp>
      <p:sp>
        <p:nvSpPr>
          <p:cNvPr id="4" name="Slide Number Placeholder 3"/>
          <p:cNvSpPr>
            <a:spLocks noGrp="1"/>
          </p:cNvSpPr>
          <p:nvPr>
            <p:ph type="sldNum" sz="quarter" idx="10"/>
          </p:nvPr>
        </p:nvSpPr>
        <p:spPr/>
        <p:txBody>
          <a:bodyPr/>
          <a:lstStyle/>
          <a:p>
            <a:fld id="{4514421B-BEDF-40BF-B18B-1714865CAF32}" type="slidenum">
              <a:rPr lang="en-GB" smtClean="0"/>
              <a:t>9</a:t>
            </a:fld>
            <a:endParaRPr lang="en-GB"/>
          </a:p>
        </p:txBody>
      </p:sp>
    </p:spTree>
    <p:extLst>
      <p:ext uri="{BB962C8B-B14F-4D97-AF65-F5344CB8AC3E}">
        <p14:creationId xmlns:p14="http://schemas.microsoft.com/office/powerpoint/2010/main" val="18230712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C2F3ACF-9996-4EC2-A6A5-D275FD4F0510}" type="datetime1">
              <a:rPr lang="en-GB" smtClean="0"/>
              <a:t>20/07/2018</a:t>
            </a:fld>
            <a:endParaRPr lang="en-GB"/>
          </a:p>
        </p:txBody>
      </p:sp>
      <p:sp>
        <p:nvSpPr>
          <p:cNvPr id="5" name="Footer Placeholder 4"/>
          <p:cNvSpPr>
            <a:spLocks noGrp="1"/>
          </p:cNvSpPr>
          <p:nvPr>
            <p:ph type="ftr" sz="quarter" idx="11"/>
          </p:nvPr>
        </p:nvSpPr>
        <p:spPr/>
        <p:txBody>
          <a:bodyPr/>
          <a:lstStyle/>
          <a:p>
            <a:r>
              <a:rPr lang="en-GB" smtClean="0"/>
              <a:t>School and University Partnership for Peer Communities of Learners (SUP4PCL)  </a:t>
            </a:r>
            <a:endParaRPr lang="en-GB"/>
          </a:p>
        </p:txBody>
      </p:sp>
      <p:sp>
        <p:nvSpPr>
          <p:cNvPr id="6" name="Slide Number Placeholder 5"/>
          <p:cNvSpPr>
            <a:spLocks noGrp="1"/>
          </p:cNvSpPr>
          <p:nvPr>
            <p:ph type="sldNum" sz="quarter" idx="12"/>
          </p:nvPr>
        </p:nvSpPr>
        <p:spPr/>
        <p:txBody>
          <a:bodyPr/>
          <a:lstStyle/>
          <a:p>
            <a:fld id="{006C873A-F5DB-4A56-980F-787BBF005D3E}" type="slidenum">
              <a:rPr lang="en-GB" smtClean="0"/>
              <a:t>‹#›</a:t>
            </a:fld>
            <a:endParaRPr lang="en-GB"/>
          </a:p>
        </p:txBody>
      </p:sp>
    </p:spTree>
    <p:extLst>
      <p:ext uri="{BB962C8B-B14F-4D97-AF65-F5344CB8AC3E}">
        <p14:creationId xmlns:p14="http://schemas.microsoft.com/office/powerpoint/2010/main" val="1634601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14D3BD0-F290-4ABA-A383-72D4ABE573DE}" type="datetime1">
              <a:rPr lang="en-GB" smtClean="0"/>
              <a:t>20/07/2018</a:t>
            </a:fld>
            <a:endParaRPr lang="en-GB"/>
          </a:p>
        </p:txBody>
      </p:sp>
      <p:sp>
        <p:nvSpPr>
          <p:cNvPr id="5" name="Footer Placeholder 4"/>
          <p:cNvSpPr>
            <a:spLocks noGrp="1"/>
          </p:cNvSpPr>
          <p:nvPr>
            <p:ph type="ftr" sz="quarter" idx="11"/>
          </p:nvPr>
        </p:nvSpPr>
        <p:spPr/>
        <p:txBody>
          <a:bodyPr/>
          <a:lstStyle/>
          <a:p>
            <a:r>
              <a:rPr lang="en-GB" smtClean="0"/>
              <a:t>School and University Partnership for Peer Communities of Learners (SUP4PCL)  </a:t>
            </a:r>
            <a:endParaRPr lang="en-GB"/>
          </a:p>
        </p:txBody>
      </p:sp>
      <p:sp>
        <p:nvSpPr>
          <p:cNvPr id="6" name="Slide Number Placeholder 5"/>
          <p:cNvSpPr>
            <a:spLocks noGrp="1"/>
          </p:cNvSpPr>
          <p:nvPr>
            <p:ph type="sldNum" sz="quarter" idx="12"/>
          </p:nvPr>
        </p:nvSpPr>
        <p:spPr/>
        <p:txBody>
          <a:bodyPr/>
          <a:lstStyle/>
          <a:p>
            <a:fld id="{006C873A-F5DB-4A56-980F-787BBF005D3E}" type="slidenum">
              <a:rPr lang="en-GB" smtClean="0"/>
              <a:t>‹#›</a:t>
            </a:fld>
            <a:endParaRPr lang="en-GB"/>
          </a:p>
        </p:txBody>
      </p:sp>
    </p:spTree>
    <p:extLst>
      <p:ext uri="{BB962C8B-B14F-4D97-AF65-F5344CB8AC3E}">
        <p14:creationId xmlns:p14="http://schemas.microsoft.com/office/powerpoint/2010/main" val="19650766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E19B076-560D-444C-86B7-E245DF73849C}" type="datetime1">
              <a:rPr lang="en-GB" smtClean="0"/>
              <a:t>20/07/2018</a:t>
            </a:fld>
            <a:endParaRPr lang="en-GB"/>
          </a:p>
        </p:txBody>
      </p:sp>
      <p:sp>
        <p:nvSpPr>
          <p:cNvPr id="5" name="Footer Placeholder 4"/>
          <p:cNvSpPr>
            <a:spLocks noGrp="1"/>
          </p:cNvSpPr>
          <p:nvPr>
            <p:ph type="ftr" sz="quarter" idx="11"/>
          </p:nvPr>
        </p:nvSpPr>
        <p:spPr/>
        <p:txBody>
          <a:bodyPr/>
          <a:lstStyle/>
          <a:p>
            <a:r>
              <a:rPr lang="en-GB" smtClean="0"/>
              <a:t>School and University Partnership for Peer Communities of Learners (SUP4PCL)  </a:t>
            </a:r>
            <a:endParaRPr lang="en-GB"/>
          </a:p>
        </p:txBody>
      </p:sp>
      <p:sp>
        <p:nvSpPr>
          <p:cNvPr id="6" name="Slide Number Placeholder 5"/>
          <p:cNvSpPr>
            <a:spLocks noGrp="1"/>
          </p:cNvSpPr>
          <p:nvPr>
            <p:ph type="sldNum" sz="quarter" idx="12"/>
          </p:nvPr>
        </p:nvSpPr>
        <p:spPr/>
        <p:txBody>
          <a:bodyPr/>
          <a:lstStyle/>
          <a:p>
            <a:fld id="{006C873A-F5DB-4A56-980F-787BBF005D3E}"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8685825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67F2F17-80F7-4D2E-A1AF-C15CFBDD876E}" type="datetime1">
              <a:rPr lang="en-GB" smtClean="0"/>
              <a:t>20/07/2018</a:t>
            </a:fld>
            <a:endParaRPr lang="en-GB"/>
          </a:p>
        </p:txBody>
      </p:sp>
      <p:sp>
        <p:nvSpPr>
          <p:cNvPr id="5" name="Footer Placeholder 4"/>
          <p:cNvSpPr>
            <a:spLocks noGrp="1"/>
          </p:cNvSpPr>
          <p:nvPr>
            <p:ph type="ftr" sz="quarter" idx="11"/>
          </p:nvPr>
        </p:nvSpPr>
        <p:spPr/>
        <p:txBody>
          <a:bodyPr/>
          <a:lstStyle/>
          <a:p>
            <a:r>
              <a:rPr lang="en-GB" smtClean="0"/>
              <a:t>School and University Partnership for Peer Communities of Learners (SUP4PCL)  </a:t>
            </a:r>
            <a:endParaRPr lang="en-GB"/>
          </a:p>
        </p:txBody>
      </p:sp>
      <p:sp>
        <p:nvSpPr>
          <p:cNvPr id="6" name="Slide Number Placeholder 5"/>
          <p:cNvSpPr>
            <a:spLocks noGrp="1"/>
          </p:cNvSpPr>
          <p:nvPr>
            <p:ph type="sldNum" sz="quarter" idx="12"/>
          </p:nvPr>
        </p:nvSpPr>
        <p:spPr/>
        <p:txBody>
          <a:bodyPr/>
          <a:lstStyle/>
          <a:p>
            <a:fld id="{006C873A-F5DB-4A56-980F-787BBF005D3E}" type="slidenum">
              <a:rPr lang="en-GB" smtClean="0"/>
              <a:t>‹#›</a:t>
            </a:fld>
            <a:endParaRPr lang="en-GB"/>
          </a:p>
        </p:txBody>
      </p:sp>
    </p:spTree>
    <p:extLst>
      <p:ext uri="{BB962C8B-B14F-4D97-AF65-F5344CB8AC3E}">
        <p14:creationId xmlns:p14="http://schemas.microsoft.com/office/powerpoint/2010/main" val="13448173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BD47FFB-2962-470C-BBBE-A94C62206699}" type="datetime1">
              <a:rPr lang="en-GB" smtClean="0"/>
              <a:t>20/07/2018</a:t>
            </a:fld>
            <a:endParaRPr lang="en-GB"/>
          </a:p>
        </p:txBody>
      </p:sp>
      <p:sp>
        <p:nvSpPr>
          <p:cNvPr id="5" name="Footer Placeholder 4"/>
          <p:cNvSpPr>
            <a:spLocks noGrp="1"/>
          </p:cNvSpPr>
          <p:nvPr>
            <p:ph type="ftr" sz="quarter" idx="11"/>
          </p:nvPr>
        </p:nvSpPr>
        <p:spPr/>
        <p:txBody>
          <a:bodyPr/>
          <a:lstStyle/>
          <a:p>
            <a:r>
              <a:rPr lang="en-GB" smtClean="0"/>
              <a:t>School and University Partnership for Peer Communities of Learners (SUP4PCL)  </a:t>
            </a:r>
            <a:endParaRPr lang="en-GB"/>
          </a:p>
        </p:txBody>
      </p:sp>
      <p:sp>
        <p:nvSpPr>
          <p:cNvPr id="6" name="Slide Number Placeholder 5"/>
          <p:cNvSpPr>
            <a:spLocks noGrp="1"/>
          </p:cNvSpPr>
          <p:nvPr>
            <p:ph type="sldNum" sz="quarter" idx="12"/>
          </p:nvPr>
        </p:nvSpPr>
        <p:spPr/>
        <p:txBody>
          <a:bodyPr/>
          <a:lstStyle/>
          <a:p>
            <a:fld id="{006C873A-F5DB-4A56-980F-787BBF005D3E}"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176787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0EFA0C1-BCC2-473B-BB20-47454EDC42CB}" type="datetime1">
              <a:rPr lang="en-GB" smtClean="0"/>
              <a:t>20/07/2018</a:t>
            </a:fld>
            <a:endParaRPr lang="en-GB"/>
          </a:p>
        </p:txBody>
      </p:sp>
      <p:sp>
        <p:nvSpPr>
          <p:cNvPr id="5" name="Footer Placeholder 4"/>
          <p:cNvSpPr>
            <a:spLocks noGrp="1"/>
          </p:cNvSpPr>
          <p:nvPr>
            <p:ph type="ftr" sz="quarter" idx="11"/>
          </p:nvPr>
        </p:nvSpPr>
        <p:spPr/>
        <p:txBody>
          <a:bodyPr/>
          <a:lstStyle/>
          <a:p>
            <a:r>
              <a:rPr lang="en-GB" smtClean="0"/>
              <a:t>School and University Partnership for Peer Communities of Learners (SUP4PCL)  </a:t>
            </a:r>
            <a:endParaRPr lang="en-GB"/>
          </a:p>
        </p:txBody>
      </p:sp>
      <p:sp>
        <p:nvSpPr>
          <p:cNvPr id="6" name="Slide Number Placeholder 5"/>
          <p:cNvSpPr>
            <a:spLocks noGrp="1"/>
          </p:cNvSpPr>
          <p:nvPr>
            <p:ph type="sldNum" sz="quarter" idx="12"/>
          </p:nvPr>
        </p:nvSpPr>
        <p:spPr/>
        <p:txBody>
          <a:bodyPr/>
          <a:lstStyle/>
          <a:p>
            <a:fld id="{006C873A-F5DB-4A56-980F-787BBF005D3E}" type="slidenum">
              <a:rPr lang="en-GB" smtClean="0"/>
              <a:t>‹#›</a:t>
            </a:fld>
            <a:endParaRPr lang="en-GB"/>
          </a:p>
        </p:txBody>
      </p:sp>
    </p:spTree>
    <p:extLst>
      <p:ext uri="{BB962C8B-B14F-4D97-AF65-F5344CB8AC3E}">
        <p14:creationId xmlns:p14="http://schemas.microsoft.com/office/powerpoint/2010/main" val="14384624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48DAEB2-A031-4216-8733-B981FA866BF5}" type="datetime1">
              <a:rPr lang="en-GB" smtClean="0"/>
              <a:t>20/07/2018</a:t>
            </a:fld>
            <a:endParaRPr lang="en-GB"/>
          </a:p>
        </p:txBody>
      </p:sp>
      <p:sp>
        <p:nvSpPr>
          <p:cNvPr id="5" name="Footer Placeholder 4"/>
          <p:cNvSpPr>
            <a:spLocks noGrp="1"/>
          </p:cNvSpPr>
          <p:nvPr>
            <p:ph type="ftr" sz="quarter" idx="11"/>
          </p:nvPr>
        </p:nvSpPr>
        <p:spPr/>
        <p:txBody>
          <a:bodyPr/>
          <a:lstStyle/>
          <a:p>
            <a:r>
              <a:rPr lang="en-GB" smtClean="0"/>
              <a:t>School and University Partnership for Peer Communities of Learners (SUP4PCL)  </a:t>
            </a:r>
            <a:endParaRPr lang="en-GB"/>
          </a:p>
        </p:txBody>
      </p:sp>
      <p:sp>
        <p:nvSpPr>
          <p:cNvPr id="6" name="Slide Number Placeholder 5"/>
          <p:cNvSpPr>
            <a:spLocks noGrp="1"/>
          </p:cNvSpPr>
          <p:nvPr>
            <p:ph type="sldNum" sz="quarter" idx="12"/>
          </p:nvPr>
        </p:nvSpPr>
        <p:spPr/>
        <p:txBody>
          <a:bodyPr/>
          <a:lstStyle/>
          <a:p>
            <a:fld id="{006C873A-F5DB-4A56-980F-787BBF005D3E}" type="slidenum">
              <a:rPr lang="en-GB" smtClean="0"/>
              <a:t>‹#›</a:t>
            </a:fld>
            <a:endParaRPr lang="en-GB"/>
          </a:p>
        </p:txBody>
      </p:sp>
    </p:spTree>
    <p:extLst>
      <p:ext uri="{BB962C8B-B14F-4D97-AF65-F5344CB8AC3E}">
        <p14:creationId xmlns:p14="http://schemas.microsoft.com/office/powerpoint/2010/main" val="360240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0C749C0-9210-4786-872B-5A77781A3CAB}" type="datetime1">
              <a:rPr lang="en-GB" smtClean="0"/>
              <a:t>20/07/2018</a:t>
            </a:fld>
            <a:endParaRPr lang="en-GB"/>
          </a:p>
        </p:txBody>
      </p:sp>
      <p:sp>
        <p:nvSpPr>
          <p:cNvPr id="5" name="Footer Placeholder 4"/>
          <p:cNvSpPr>
            <a:spLocks noGrp="1"/>
          </p:cNvSpPr>
          <p:nvPr>
            <p:ph type="ftr" sz="quarter" idx="11"/>
          </p:nvPr>
        </p:nvSpPr>
        <p:spPr/>
        <p:txBody>
          <a:bodyPr/>
          <a:lstStyle/>
          <a:p>
            <a:r>
              <a:rPr lang="en-GB" smtClean="0"/>
              <a:t>School and University Partnership for Peer Communities of Learners (SUP4PCL)  </a:t>
            </a:r>
            <a:endParaRPr lang="en-GB"/>
          </a:p>
        </p:txBody>
      </p:sp>
      <p:sp>
        <p:nvSpPr>
          <p:cNvPr id="6" name="Slide Number Placeholder 5"/>
          <p:cNvSpPr>
            <a:spLocks noGrp="1"/>
          </p:cNvSpPr>
          <p:nvPr>
            <p:ph type="sldNum" sz="quarter" idx="12"/>
          </p:nvPr>
        </p:nvSpPr>
        <p:spPr/>
        <p:txBody>
          <a:bodyPr/>
          <a:lstStyle/>
          <a:p>
            <a:fld id="{006C873A-F5DB-4A56-980F-787BBF005D3E}" type="slidenum">
              <a:rPr lang="en-GB" smtClean="0"/>
              <a:t>‹#›</a:t>
            </a:fld>
            <a:endParaRPr lang="en-GB"/>
          </a:p>
        </p:txBody>
      </p:sp>
    </p:spTree>
    <p:extLst>
      <p:ext uri="{BB962C8B-B14F-4D97-AF65-F5344CB8AC3E}">
        <p14:creationId xmlns:p14="http://schemas.microsoft.com/office/powerpoint/2010/main" val="2890012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5837064-BB70-4342-9C19-2805DEC93FBB}" type="datetime1">
              <a:rPr lang="en-GB" smtClean="0"/>
              <a:t>20/07/2018</a:t>
            </a:fld>
            <a:endParaRPr lang="en-GB"/>
          </a:p>
        </p:txBody>
      </p:sp>
      <p:sp>
        <p:nvSpPr>
          <p:cNvPr id="5" name="Footer Placeholder 4"/>
          <p:cNvSpPr>
            <a:spLocks noGrp="1"/>
          </p:cNvSpPr>
          <p:nvPr>
            <p:ph type="ftr" sz="quarter" idx="11"/>
          </p:nvPr>
        </p:nvSpPr>
        <p:spPr/>
        <p:txBody>
          <a:bodyPr/>
          <a:lstStyle/>
          <a:p>
            <a:r>
              <a:rPr lang="en-GB" smtClean="0"/>
              <a:t>School and University Partnership for Peer Communities of Learners (SUP4PCL)  </a:t>
            </a:r>
            <a:endParaRPr lang="en-GB"/>
          </a:p>
        </p:txBody>
      </p:sp>
      <p:sp>
        <p:nvSpPr>
          <p:cNvPr id="6" name="Slide Number Placeholder 5"/>
          <p:cNvSpPr>
            <a:spLocks noGrp="1"/>
          </p:cNvSpPr>
          <p:nvPr>
            <p:ph type="sldNum" sz="quarter" idx="12"/>
          </p:nvPr>
        </p:nvSpPr>
        <p:spPr/>
        <p:txBody>
          <a:bodyPr/>
          <a:lstStyle/>
          <a:p>
            <a:fld id="{006C873A-F5DB-4A56-980F-787BBF005D3E}" type="slidenum">
              <a:rPr lang="en-GB" smtClean="0"/>
              <a:t>‹#›</a:t>
            </a:fld>
            <a:endParaRPr lang="en-GB"/>
          </a:p>
        </p:txBody>
      </p:sp>
    </p:spTree>
    <p:extLst>
      <p:ext uri="{BB962C8B-B14F-4D97-AF65-F5344CB8AC3E}">
        <p14:creationId xmlns:p14="http://schemas.microsoft.com/office/powerpoint/2010/main" val="3219514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1CC3475-5865-4BF4-8D14-A708C88135BE}" type="datetime1">
              <a:rPr lang="en-GB" smtClean="0"/>
              <a:t>20/07/2018</a:t>
            </a:fld>
            <a:endParaRPr lang="en-GB"/>
          </a:p>
        </p:txBody>
      </p:sp>
      <p:sp>
        <p:nvSpPr>
          <p:cNvPr id="5" name="Footer Placeholder 4"/>
          <p:cNvSpPr>
            <a:spLocks noGrp="1"/>
          </p:cNvSpPr>
          <p:nvPr>
            <p:ph type="ftr" sz="quarter" idx="11"/>
          </p:nvPr>
        </p:nvSpPr>
        <p:spPr/>
        <p:txBody>
          <a:bodyPr/>
          <a:lstStyle/>
          <a:p>
            <a:r>
              <a:rPr lang="en-GB" smtClean="0"/>
              <a:t>School and University Partnership for Peer Communities of Learners (SUP4PCL)  </a:t>
            </a:r>
            <a:endParaRPr lang="en-GB"/>
          </a:p>
        </p:txBody>
      </p:sp>
      <p:sp>
        <p:nvSpPr>
          <p:cNvPr id="6" name="Slide Number Placeholder 5"/>
          <p:cNvSpPr>
            <a:spLocks noGrp="1"/>
          </p:cNvSpPr>
          <p:nvPr>
            <p:ph type="sldNum" sz="quarter" idx="12"/>
          </p:nvPr>
        </p:nvSpPr>
        <p:spPr/>
        <p:txBody>
          <a:bodyPr/>
          <a:lstStyle/>
          <a:p>
            <a:fld id="{006C873A-F5DB-4A56-980F-787BBF005D3E}" type="slidenum">
              <a:rPr lang="en-GB" smtClean="0"/>
              <a:t>‹#›</a:t>
            </a:fld>
            <a:endParaRPr lang="en-GB"/>
          </a:p>
        </p:txBody>
      </p:sp>
    </p:spTree>
    <p:extLst>
      <p:ext uri="{BB962C8B-B14F-4D97-AF65-F5344CB8AC3E}">
        <p14:creationId xmlns:p14="http://schemas.microsoft.com/office/powerpoint/2010/main" val="5732669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0B2904F-C8B2-4C90-9B9B-068C2CD0C7B0}" type="datetime1">
              <a:rPr lang="en-GB" smtClean="0"/>
              <a:t>20/07/2018</a:t>
            </a:fld>
            <a:endParaRPr lang="en-GB"/>
          </a:p>
        </p:txBody>
      </p:sp>
      <p:sp>
        <p:nvSpPr>
          <p:cNvPr id="6" name="Footer Placeholder 5"/>
          <p:cNvSpPr>
            <a:spLocks noGrp="1"/>
          </p:cNvSpPr>
          <p:nvPr>
            <p:ph type="ftr" sz="quarter" idx="11"/>
          </p:nvPr>
        </p:nvSpPr>
        <p:spPr/>
        <p:txBody>
          <a:bodyPr/>
          <a:lstStyle/>
          <a:p>
            <a:r>
              <a:rPr lang="en-GB" smtClean="0"/>
              <a:t>School and University Partnership for Peer Communities of Learners (SUP4PCL)  </a:t>
            </a:r>
            <a:endParaRPr lang="en-GB"/>
          </a:p>
        </p:txBody>
      </p:sp>
      <p:sp>
        <p:nvSpPr>
          <p:cNvPr id="7" name="Slide Number Placeholder 6"/>
          <p:cNvSpPr>
            <a:spLocks noGrp="1"/>
          </p:cNvSpPr>
          <p:nvPr>
            <p:ph type="sldNum" sz="quarter" idx="12"/>
          </p:nvPr>
        </p:nvSpPr>
        <p:spPr/>
        <p:txBody>
          <a:bodyPr/>
          <a:lstStyle/>
          <a:p>
            <a:fld id="{006C873A-F5DB-4A56-980F-787BBF005D3E}" type="slidenum">
              <a:rPr lang="en-GB" smtClean="0"/>
              <a:t>‹#›</a:t>
            </a:fld>
            <a:endParaRPr lang="en-GB"/>
          </a:p>
        </p:txBody>
      </p:sp>
    </p:spTree>
    <p:extLst>
      <p:ext uri="{BB962C8B-B14F-4D97-AF65-F5344CB8AC3E}">
        <p14:creationId xmlns:p14="http://schemas.microsoft.com/office/powerpoint/2010/main" val="31655000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99B4622-8910-420F-AE31-FF959658FCE6}" type="datetime1">
              <a:rPr lang="en-GB" smtClean="0"/>
              <a:t>20/07/2018</a:t>
            </a:fld>
            <a:endParaRPr lang="en-GB"/>
          </a:p>
        </p:txBody>
      </p:sp>
      <p:sp>
        <p:nvSpPr>
          <p:cNvPr id="8" name="Footer Placeholder 7"/>
          <p:cNvSpPr>
            <a:spLocks noGrp="1"/>
          </p:cNvSpPr>
          <p:nvPr>
            <p:ph type="ftr" sz="quarter" idx="11"/>
          </p:nvPr>
        </p:nvSpPr>
        <p:spPr/>
        <p:txBody>
          <a:bodyPr/>
          <a:lstStyle/>
          <a:p>
            <a:r>
              <a:rPr lang="en-GB" smtClean="0"/>
              <a:t>School and University Partnership for Peer Communities of Learners (SUP4PCL)  </a:t>
            </a:r>
            <a:endParaRPr lang="en-GB"/>
          </a:p>
        </p:txBody>
      </p:sp>
      <p:sp>
        <p:nvSpPr>
          <p:cNvPr id="9" name="Slide Number Placeholder 8"/>
          <p:cNvSpPr>
            <a:spLocks noGrp="1"/>
          </p:cNvSpPr>
          <p:nvPr>
            <p:ph type="sldNum" sz="quarter" idx="12"/>
          </p:nvPr>
        </p:nvSpPr>
        <p:spPr/>
        <p:txBody>
          <a:bodyPr/>
          <a:lstStyle/>
          <a:p>
            <a:fld id="{006C873A-F5DB-4A56-980F-787BBF005D3E}" type="slidenum">
              <a:rPr lang="en-GB" smtClean="0"/>
              <a:t>‹#›</a:t>
            </a:fld>
            <a:endParaRPr lang="en-GB"/>
          </a:p>
        </p:txBody>
      </p:sp>
    </p:spTree>
    <p:extLst>
      <p:ext uri="{BB962C8B-B14F-4D97-AF65-F5344CB8AC3E}">
        <p14:creationId xmlns:p14="http://schemas.microsoft.com/office/powerpoint/2010/main" val="31051651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B05C25E-576E-49DC-A5C8-35634D77CF44}" type="datetime1">
              <a:rPr lang="en-GB" smtClean="0"/>
              <a:t>20/07/2018</a:t>
            </a:fld>
            <a:endParaRPr lang="en-GB"/>
          </a:p>
        </p:txBody>
      </p:sp>
      <p:sp>
        <p:nvSpPr>
          <p:cNvPr id="4" name="Footer Placeholder 3"/>
          <p:cNvSpPr>
            <a:spLocks noGrp="1"/>
          </p:cNvSpPr>
          <p:nvPr>
            <p:ph type="ftr" sz="quarter" idx="11"/>
          </p:nvPr>
        </p:nvSpPr>
        <p:spPr/>
        <p:txBody>
          <a:bodyPr/>
          <a:lstStyle/>
          <a:p>
            <a:r>
              <a:rPr lang="en-GB" smtClean="0"/>
              <a:t>School and University Partnership for Peer Communities of Learners (SUP4PCL)  </a:t>
            </a:r>
            <a:endParaRPr lang="en-GB"/>
          </a:p>
        </p:txBody>
      </p:sp>
      <p:sp>
        <p:nvSpPr>
          <p:cNvPr id="5" name="Slide Number Placeholder 4"/>
          <p:cNvSpPr>
            <a:spLocks noGrp="1"/>
          </p:cNvSpPr>
          <p:nvPr>
            <p:ph type="sldNum" sz="quarter" idx="12"/>
          </p:nvPr>
        </p:nvSpPr>
        <p:spPr/>
        <p:txBody>
          <a:bodyPr/>
          <a:lstStyle/>
          <a:p>
            <a:fld id="{006C873A-F5DB-4A56-980F-787BBF005D3E}" type="slidenum">
              <a:rPr lang="en-GB" smtClean="0"/>
              <a:t>‹#›</a:t>
            </a:fld>
            <a:endParaRPr lang="en-GB"/>
          </a:p>
        </p:txBody>
      </p:sp>
    </p:spTree>
    <p:extLst>
      <p:ext uri="{BB962C8B-B14F-4D97-AF65-F5344CB8AC3E}">
        <p14:creationId xmlns:p14="http://schemas.microsoft.com/office/powerpoint/2010/main" val="14900596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40274B-F44D-4AB2-A3AB-15CFFA94632B}" type="datetime1">
              <a:rPr lang="en-GB" smtClean="0"/>
              <a:t>20/07/2018</a:t>
            </a:fld>
            <a:endParaRPr lang="en-GB"/>
          </a:p>
        </p:txBody>
      </p:sp>
      <p:sp>
        <p:nvSpPr>
          <p:cNvPr id="3" name="Footer Placeholder 2"/>
          <p:cNvSpPr>
            <a:spLocks noGrp="1"/>
          </p:cNvSpPr>
          <p:nvPr>
            <p:ph type="ftr" sz="quarter" idx="11"/>
          </p:nvPr>
        </p:nvSpPr>
        <p:spPr/>
        <p:txBody>
          <a:bodyPr/>
          <a:lstStyle/>
          <a:p>
            <a:r>
              <a:rPr lang="en-GB" smtClean="0"/>
              <a:t>School and University Partnership for Peer Communities of Learners (SUP4PCL)  </a:t>
            </a:r>
            <a:endParaRPr lang="en-GB"/>
          </a:p>
        </p:txBody>
      </p:sp>
      <p:sp>
        <p:nvSpPr>
          <p:cNvPr id="4" name="Slide Number Placeholder 3"/>
          <p:cNvSpPr>
            <a:spLocks noGrp="1"/>
          </p:cNvSpPr>
          <p:nvPr>
            <p:ph type="sldNum" sz="quarter" idx="12"/>
          </p:nvPr>
        </p:nvSpPr>
        <p:spPr/>
        <p:txBody>
          <a:bodyPr/>
          <a:lstStyle/>
          <a:p>
            <a:fld id="{006C873A-F5DB-4A56-980F-787BBF005D3E}" type="slidenum">
              <a:rPr lang="en-GB" smtClean="0"/>
              <a:t>‹#›</a:t>
            </a:fld>
            <a:endParaRPr lang="en-GB"/>
          </a:p>
        </p:txBody>
      </p:sp>
    </p:spTree>
    <p:extLst>
      <p:ext uri="{BB962C8B-B14F-4D97-AF65-F5344CB8AC3E}">
        <p14:creationId xmlns:p14="http://schemas.microsoft.com/office/powerpoint/2010/main" val="23374975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1E72AC-F27C-41D4-AB25-DF16611BDE8D}" type="datetime1">
              <a:rPr lang="en-GB" smtClean="0"/>
              <a:t>20/07/2018</a:t>
            </a:fld>
            <a:endParaRPr lang="en-GB"/>
          </a:p>
        </p:txBody>
      </p:sp>
      <p:sp>
        <p:nvSpPr>
          <p:cNvPr id="6" name="Footer Placeholder 5"/>
          <p:cNvSpPr>
            <a:spLocks noGrp="1"/>
          </p:cNvSpPr>
          <p:nvPr>
            <p:ph type="ftr" sz="quarter" idx="11"/>
          </p:nvPr>
        </p:nvSpPr>
        <p:spPr/>
        <p:txBody>
          <a:bodyPr/>
          <a:lstStyle/>
          <a:p>
            <a:r>
              <a:rPr lang="en-GB" smtClean="0"/>
              <a:t>School and University Partnership for Peer Communities of Learners (SUP4PCL)  </a:t>
            </a:r>
            <a:endParaRPr lang="en-GB"/>
          </a:p>
        </p:txBody>
      </p:sp>
      <p:sp>
        <p:nvSpPr>
          <p:cNvPr id="7" name="Slide Number Placeholder 6"/>
          <p:cNvSpPr>
            <a:spLocks noGrp="1"/>
          </p:cNvSpPr>
          <p:nvPr>
            <p:ph type="sldNum" sz="quarter" idx="12"/>
          </p:nvPr>
        </p:nvSpPr>
        <p:spPr/>
        <p:txBody>
          <a:bodyPr/>
          <a:lstStyle/>
          <a:p>
            <a:fld id="{006C873A-F5DB-4A56-980F-787BBF005D3E}" type="slidenum">
              <a:rPr lang="en-GB" smtClean="0"/>
              <a:t>‹#›</a:t>
            </a:fld>
            <a:endParaRPr lang="en-GB"/>
          </a:p>
        </p:txBody>
      </p:sp>
    </p:spTree>
    <p:extLst>
      <p:ext uri="{BB962C8B-B14F-4D97-AF65-F5344CB8AC3E}">
        <p14:creationId xmlns:p14="http://schemas.microsoft.com/office/powerpoint/2010/main" val="34423541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EF4280-C3F1-43B9-9735-D16C48B6741A}" type="datetime1">
              <a:rPr lang="en-GB" smtClean="0"/>
              <a:t>20/07/2018</a:t>
            </a:fld>
            <a:endParaRPr lang="en-GB"/>
          </a:p>
        </p:txBody>
      </p:sp>
      <p:sp>
        <p:nvSpPr>
          <p:cNvPr id="6" name="Footer Placeholder 5"/>
          <p:cNvSpPr>
            <a:spLocks noGrp="1"/>
          </p:cNvSpPr>
          <p:nvPr>
            <p:ph type="ftr" sz="quarter" idx="11"/>
          </p:nvPr>
        </p:nvSpPr>
        <p:spPr/>
        <p:txBody>
          <a:bodyPr/>
          <a:lstStyle/>
          <a:p>
            <a:r>
              <a:rPr lang="en-GB" smtClean="0"/>
              <a:t>School and University Partnership for Peer Communities of Learners (SUP4PCL)  </a:t>
            </a:r>
            <a:endParaRPr lang="en-GB"/>
          </a:p>
        </p:txBody>
      </p:sp>
      <p:sp>
        <p:nvSpPr>
          <p:cNvPr id="7" name="Slide Number Placeholder 6"/>
          <p:cNvSpPr>
            <a:spLocks noGrp="1"/>
          </p:cNvSpPr>
          <p:nvPr>
            <p:ph type="sldNum" sz="quarter" idx="12"/>
          </p:nvPr>
        </p:nvSpPr>
        <p:spPr/>
        <p:txBody>
          <a:bodyPr/>
          <a:lstStyle/>
          <a:p>
            <a:fld id="{006C873A-F5DB-4A56-980F-787BBF005D3E}" type="slidenum">
              <a:rPr lang="en-GB" smtClean="0"/>
              <a:t>‹#›</a:t>
            </a:fld>
            <a:endParaRPr lang="en-GB"/>
          </a:p>
        </p:txBody>
      </p:sp>
    </p:spTree>
    <p:extLst>
      <p:ext uri="{BB962C8B-B14F-4D97-AF65-F5344CB8AC3E}">
        <p14:creationId xmlns:p14="http://schemas.microsoft.com/office/powerpoint/2010/main" val="3007423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2">
                <a:lumMod val="9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94CE934-E4CC-4F10-9E71-C211AB8993EA}" type="datetime1">
              <a:rPr lang="en-GB" smtClean="0"/>
              <a:t>20/07/2018</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GB" smtClean="0"/>
              <a:t>School and University Partnership for Peer Communities of Learners (SUP4PCL)  </a:t>
            </a:r>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06C873A-F5DB-4A56-980F-787BBF005D3E}" type="slidenum">
              <a:rPr lang="en-GB" smtClean="0"/>
              <a:t>‹#›</a:t>
            </a:fld>
            <a:endParaRPr lang="en-GB"/>
          </a:p>
        </p:txBody>
      </p:sp>
    </p:spTree>
    <p:extLst>
      <p:ext uri="{BB962C8B-B14F-4D97-AF65-F5344CB8AC3E}">
        <p14:creationId xmlns:p14="http://schemas.microsoft.com/office/powerpoint/2010/main" val="3831889542"/>
      </p:ext>
    </p:extLst>
  </p:cSld>
  <p:clrMap bg1="lt1" tx1="dk1" bg2="lt2" tx2="dk2" accent1="accent1" accent2="accent2" accent3="accent3" accent4="accent4" accent5="accent5" accent6="accent6" hlink="hlink" folHlink="folHlink"/>
  <p:sldLayoutIdLst>
    <p:sldLayoutId id="2147483904" r:id="rId1"/>
    <p:sldLayoutId id="2147483905" r:id="rId2"/>
    <p:sldLayoutId id="2147483906" r:id="rId3"/>
    <p:sldLayoutId id="2147483907" r:id="rId4"/>
    <p:sldLayoutId id="2147483908" r:id="rId5"/>
    <p:sldLayoutId id="2147483909" r:id="rId6"/>
    <p:sldLayoutId id="2147483910" r:id="rId7"/>
    <p:sldLayoutId id="2147483911" r:id="rId8"/>
    <p:sldLayoutId id="2147483912" r:id="rId9"/>
    <p:sldLayoutId id="2147483913" r:id="rId10"/>
    <p:sldLayoutId id="2147483914" r:id="rId11"/>
    <p:sldLayoutId id="2147483915" r:id="rId12"/>
    <p:sldLayoutId id="2147483916" r:id="rId13"/>
    <p:sldLayoutId id="2147483917" r:id="rId14"/>
    <p:sldLayoutId id="2147483918" r:id="rId15"/>
    <p:sldLayoutId id="2147483919" r:id="rId16"/>
  </p:sldLayoutIdLst>
  <p:hf sldNum="0"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https://www.acss.org.uk/developing-generic-ethics-principles-social-science/" TargetMode="External"/><Relationship Id="rId7" Type="http://schemas.openxmlformats.org/officeDocument/2006/relationships/hyperlink" Target="http://www.ethicsguidebook.ac.uk/"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hyperlink" Target="https://evidenceintopractice.wordpress.com/2015/04/05/ethical-issues-in-teacher-led-research/" TargetMode="External"/><Relationship Id="rId5" Type="http://schemas.openxmlformats.org/officeDocument/2006/relationships/hyperlink" Target="http://ec.europa.eu/research/participants/data/ref/h2020/other/hi/ethics-guide-ethnog-anthrop_en.pdf" TargetMode="External"/><Relationship Id="rId4" Type="http://schemas.openxmlformats.org/officeDocument/2006/relationships/hyperlink" Target="http://ec.europa.eu/research/participants/data/ref/fp7/89888/ethics-for-researchers_en.pdf"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smtClean="0"/>
              <a:t>Ethics of Educational Research</a:t>
            </a:r>
            <a:endParaRPr lang="en-GB" b="1" dirty="0"/>
          </a:p>
        </p:txBody>
      </p:sp>
      <p:sp>
        <p:nvSpPr>
          <p:cNvPr id="13" name="Subtitle 12"/>
          <p:cNvSpPr>
            <a:spLocks noGrp="1"/>
          </p:cNvSpPr>
          <p:nvPr>
            <p:ph type="subTitle" idx="1"/>
          </p:nvPr>
        </p:nvSpPr>
        <p:spPr/>
        <p:txBody>
          <a:bodyPr>
            <a:normAutofit fontScale="85000" lnSpcReduction="20000"/>
          </a:bodyPr>
          <a:lstStyle/>
          <a:p>
            <a:endParaRPr lang="en-GB" sz="4000" b="1" i="1" dirty="0" smtClean="0"/>
          </a:p>
          <a:p>
            <a:r>
              <a:rPr lang="en-GB" sz="4000" b="1" i="1" dirty="0" smtClean="0"/>
              <a:t>The responsibilities of researchers</a:t>
            </a:r>
            <a:endParaRPr lang="en-GB" sz="4000" b="1" i="1" dirty="0"/>
          </a:p>
        </p:txBody>
      </p:sp>
      <p:pic>
        <p:nvPicPr>
          <p:cNvPr id="6" name="Picture 5"/>
          <p:cNvPicPr/>
          <p:nvPr/>
        </p:nvPicPr>
        <p:blipFill>
          <a:blip r:embed="rId3"/>
          <a:stretch>
            <a:fillRect/>
          </a:stretch>
        </p:blipFill>
        <p:spPr>
          <a:xfrm>
            <a:off x="9542139" y="6138878"/>
            <a:ext cx="2240280" cy="527050"/>
          </a:xfrm>
          <a:prstGeom prst="rect">
            <a:avLst/>
          </a:prstGeom>
        </p:spPr>
      </p:pic>
      <p:sp>
        <p:nvSpPr>
          <p:cNvPr id="14" name="Footer Placeholder 13"/>
          <p:cNvSpPr>
            <a:spLocks noGrp="1"/>
          </p:cNvSpPr>
          <p:nvPr>
            <p:ph type="ftr" sz="quarter" idx="11"/>
          </p:nvPr>
        </p:nvSpPr>
        <p:spPr>
          <a:xfrm>
            <a:off x="2912534" y="6168362"/>
            <a:ext cx="6297612" cy="365125"/>
          </a:xfrm>
        </p:spPr>
        <p:txBody>
          <a:bodyPr/>
          <a:lstStyle/>
          <a:p>
            <a:r>
              <a:rPr lang="en-GB" dirty="0" smtClean="0"/>
              <a:t>School and University Partnership for Peer Communities of Learners (SUP4PCL)  </a:t>
            </a:r>
            <a:endParaRPr lang="en-GB" dirty="0"/>
          </a:p>
        </p:txBody>
      </p:sp>
    </p:spTree>
    <p:extLst>
      <p:ext uri="{BB962C8B-B14F-4D97-AF65-F5344CB8AC3E}">
        <p14:creationId xmlns:p14="http://schemas.microsoft.com/office/powerpoint/2010/main" val="40543360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9" y="238375"/>
            <a:ext cx="9720072" cy="1499616"/>
          </a:xfrm>
        </p:spPr>
        <p:txBody>
          <a:bodyPr/>
          <a:lstStyle/>
          <a:p>
            <a:pPr algn="ctr"/>
            <a:r>
              <a:rPr lang="en-GB" b="1" dirty="0" smtClean="0"/>
              <a:t>When is consent </a:t>
            </a:r>
            <a:r>
              <a:rPr lang="en-GB" b="1" i="1" dirty="0" smtClean="0"/>
              <a:t>really</a:t>
            </a:r>
            <a:r>
              <a:rPr lang="en-GB" b="1" dirty="0" smtClean="0"/>
              <a:t> consent?</a:t>
            </a:r>
            <a:endParaRPr lang="en-GB" b="1" dirty="0"/>
          </a:p>
        </p:txBody>
      </p:sp>
      <p:sp>
        <p:nvSpPr>
          <p:cNvPr id="3" name="Content Placeholder 2"/>
          <p:cNvSpPr>
            <a:spLocks noGrp="1"/>
          </p:cNvSpPr>
          <p:nvPr>
            <p:ph idx="1"/>
          </p:nvPr>
        </p:nvSpPr>
        <p:spPr>
          <a:xfrm>
            <a:off x="1024128" y="1511300"/>
            <a:ext cx="9720073" cy="4798059"/>
          </a:xfrm>
        </p:spPr>
        <p:txBody>
          <a:bodyPr>
            <a:normAutofit fontScale="92500" lnSpcReduction="20000"/>
          </a:bodyPr>
          <a:lstStyle/>
          <a:p>
            <a:pPr>
              <a:buFont typeface="Arial" panose="020B0604020202020204" pitchFamily="34" charset="0"/>
              <a:buChar char="•"/>
            </a:pPr>
            <a:r>
              <a:rPr lang="en-GB" dirty="0" smtClean="0"/>
              <a:t>What information should you give to ensure consent really is informed?</a:t>
            </a:r>
          </a:p>
          <a:p>
            <a:pPr lvl="1">
              <a:buFont typeface="Arial" panose="020B0604020202020204" pitchFamily="34" charset="0"/>
              <a:buChar char="•"/>
            </a:pPr>
            <a:r>
              <a:rPr lang="en-GB" dirty="0" smtClean="0"/>
              <a:t>How is this provided (written, verbal, both?)</a:t>
            </a:r>
          </a:p>
          <a:p>
            <a:pPr lvl="1">
              <a:buFont typeface="Arial" panose="020B0604020202020204" pitchFamily="34" charset="0"/>
              <a:buChar char="•"/>
            </a:pPr>
            <a:r>
              <a:rPr lang="en-GB" dirty="0" smtClean="0"/>
              <a:t>When should you provide it?</a:t>
            </a:r>
          </a:p>
          <a:p>
            <a:pPr lvl="1">
              <a:buFont typeface="Arial" panose="020B0604020202020204" pitchFamily="34" charset="0"/>
              <a:buChar char="•"/>
            </a:pPr>
            <a:r>
              <a:rPr lang="en-GB" dirty="0" smtClean="0"/>
              <a:t>What is actually relevant – is there anything that can be withheld?</a:t>
            </a:r>
          </a:p>
          <a:p>
            <a:pPr marL="0" indent="0">
              <a:buNone/>
            </a:pPr>
            <a:endParaRPr lang="en-GB" dirty="0" smtClean="0"/>
          </a:p>
          <a:p>
            <a:r>
              <a:rPr lang="en-GB" sz="2400" b="1" dirty="0" smtClean="0"/>
              <a:t>The key principles are that you must give </a:t>
            </a:r>
            <a:r>
              <a:rPr lang="en-GB" sz="2400" b="1" dirty="0"/>
              <a:t>s</a:t>
            </a:r>
            <a:r>
              <a:rPr lang="en-GB" sz="2400" b="1" dirty="0" smtClean="0"/>
              <a:t>ufficient information to </a:t>
            </a:r>
            <a:r>
              <a:rPr lang="en-GB" sz="2400" b="1" dirty="0"/>
              <a:t>ensure that </a:t>
            </a:r>
            <a:r>
              <a:rPr lang="en-GB" sz="2400" b="1" dirty="0" smtClean="0"/>
              <a:t>participants </a:t>
            </a:r>
            <a:r>
              <a:rPr lang="en-GB" sz="2400" b="1" dirty="0"/>
              <a:t>are:</a:t>
            </a:r>
          </a:p>
          <a:p>
            <a:pPr marL="585216" lvl="1" indent="-457200">
              <a:buFont typeface="+mj-lt"/>
              <a:buAutoNum type="arabicPeriod"/>
            </a:pPr>
            <a:r>
              <a:rPr lang="en-GB" sz="2000" b="1" i="1" dirty="0" smtClean="0"/>
              <a:t>given </a:t>
            </a:r>
            <a:r>
              <a:rPr lang="en-GB" sz="2000" b="1" i="1" dirty="0"/>
              <a:t>a full explanation of the scope and purpose of the project</a:t>
            </a:r>
          </a:p>
          <a:p>
            <a:pPr marL="585216" lvl="1" indent="-457200">
              <a:buFont typeface="+mj-lt"/>
              <a:buAutoNum type="arabicPeriod"/>
            </a:pPr>
            <a:r>
              <a:rPr lang="en-GB" sz="2000" b="1" i="1" dirty="0"/>
              <a:t>a</a:t>
            </a:r>
            <a:r>
              <a:rPr lang="en-GB" sz="2000" b="1" i="1" dirty="0" smtClean="0"/>
              <a:t>ble </a:t>
            </a:r>
            <a:r>
              <a:rPr lang="en-GB" sz="2000" b="1" i="1" dirty="0"/>
              <a:t>to reach a clear understanding of what participation involves</a:t>
            </a:r>
          </a:p>
          <a:p>
            <a:pPr marL="0" indent="0">
              <a:buNone/>
            </a:pPr>
            <a:endParaRPr lang="en-GB" b="1" dirty="0" smtClean="0"/>
          </a:p>
          <a:p>
            <a:pPr marL="0" indent="0">
              <a:buNone/>
            </a:pPr>
            <a:r>
              <a:rPr lang="en-GB" b="1" dirty="0" smtClean="0"/>
              <a:t>Activity</a:t>
            </a:r>
          </a:p>
          <a:p>
            <a:pPr marL="0" indent="0">
              <a:buNone/>
            </a:pPr>
            <a:r>
              <a:rPr lang="en-GB" dirty="0" smtClean="0"/>
              <a:t>In groups (3-4),consider what you hope to achieve in the SUP4PCL case studies of Professional Development Schools</a:t>
            </a:r>
          </a:p>
          <a:p>
            <a:pPr marL="0" indent="0">
              <a:buNone/>
            </a:pPr>
            <a:r>
              <a:rPr lang="en-GB" dirty="0" smtClean="0"/>
              <a:t>Try to come up with a brief summary of what the project entails and what you expect of participants.  Can you produce an explanation that fulfils these two principles?</a:t>
            </a:r>
          </a:p>
          <a:p>
            <a:pPr marL="0" indent="0">
              <a:buNone/>
            </a:pPr>
            <a:endParaRPr lang="en-GB" dirty="0" smtClean="0"/>
          </a:p>
        </p:txBody>
      </p:sp>
      <p:pic>
        <p:nvPicPr>
          <p:cNvPr id="5" name="Picture 4"/>
          <p:cNvPicPr/>
          <p:nvPr/>
        </p:nvPicPr>
        <p:blipFill>
          <a:blip r:embed="rId3"/>
          <a:stretch>
            <a:fillRect/>
          </a:stretch>
        </p:blipFill>
        <p:spPr>
          <a:xfrm>
            <a:off x="9542139" y="6138878"/>
            <a:ext cx="2240280" cy="527050"/>
          </a:xfrm>
          <a:prstGeom prst="rect">
            <a:avLst/>
          </a:prstGeom>
        </p:spPr>
      </p:pic>
      <p:sp>
        <p:nvSpPr>
          <p:cNvPr id="6" name="Footer Placeholder 5"/>
          <p:cNvSpPr>
            <a:spLocks noGrp="1"/>
          </p:cNvSpPr>
          <p:nvPr>
            <p:ph type="ftr" sz="quarter" idx="11"/>
          </p:nvPr>
        </p:nvSpPr>
        <p:spPr>
          <a:xfrm>
            <a:off x="3039534" y="6333462"/>
            <a:ext cx="6297612" cy="365125"/>
          </a:xfrm>
        </p:spPr>
        <p:txBody>
          <a:bodyPr/>
          <a:lstStyle/>
          <a:p>
            <a:r>
              <a:rPr lang="en-GB" dirty="0" smtClean="0"/>
              <a:t>School and University Partnership for Peer Communities of Learners (SUP4PCL)  </a:t>
            </a:r>
            <a:endParaRPr lang="en-GB" dirty="0"/>
          </a:p>
        </p:txBody>
      </p:sp>
    </p:spTree>
    <p:extLst>
      <p:ext uri="{BB962C8B-B14F-4D97-AF65-F5344CB8AC3E}">
        <p14:creationId xmlns:p14="http://schemas.microsoft.com/office/powerpoint/2010/main" val="12468222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268014"/>
            <a:ext cx="9720072" cy="1056289"/>
          </a:xfrm>
        </p:spPr>
        <p:txBody>
          <a:bodyPr/>
          <a:lstStyle/>
          <a:p>
            <a:pPr algn="ctr"/>
            <a:r>
              <a:rPr lang="en-GB" b="1" dirty="0" smtClean="0"/>
              <a:t>Data sharing?</a:t>
            </a:r>
            <a:endParaRPr lang="en-GB" b="1" dirty="0"/>
          </a:p>
        </p:txBody>
      </p:sp>
      <p:sp>
        <p:nvSpPr>
          <p:cNvPr id="3" name="Content Placeholder 2"/>
          <p:cNvSpPr>
            <a:spLocks noGrp="1"/>
          </p:cNvSpPr>
          <p:nvPr>
            <p:ph idx="1"/>
          </p:nvPr>
        </p:nvSpPr>
        <p:spPr>
          <a:xfrm>
            <a:off x="1024128" y="1103587"/>
            <a:ext cx="9720073" cy="5205774"/>
          </a:xfrm>
        </p:spPr>
        <p:txBody>
          <a:bodyPr>
            <a:normAutofit/>
          </a:bodyPr>
          <a:lstStyle/>
          <a:p>
            <a:pPr marL="0" indent="0">
              <a:buNone/>
            </a:pPr>
            <a:r>
              <a:rPr lang="en-GB" b="1" i="1" dirty="0" smtClean="0"/>
              <a:t>Key principle</a:t>
            </a:r>
            <a:endParaRPr lang="en-GB" dirty="0" smtClean="0"/>
          </a:p>
          <a:p>
            <a:pPr marL="0" indent="0">
              <a:buNone/>
            </a:pPr>
            <a:r>
              <a:rPr lang="en-GB" i="1" dirty="0" smtClean="0"/>
              <a:t>Participants are entitled to have copies of their own data (interview note/recording, record of observation, etc.)</a:t>
            </a:r>
          </a:p>
          <a:p>
            <a:pPr marL="0" indent="0">
              <a:buNone/>
            </a:pPr>
            <a:r>
              <a:rPr lang="en-GB" b="1" i="1" dirty="0" smtClean="0"/>
              <a:t>Scenario </a:t>
            </a:r>
          </a:p>
          <a:p>
            <a:pPr marL="0" indent="0">
              <a:buNone/>
            </a:pPr>
            <a:r>
              <a:rPr lang="en-GB" dirty="0" smtClean="0"/>
              <a:t>You carry out an observation of a Lead Teacher providing mentor support to a colleague.  In a subsequent interview you tell the Lead Teacher that you thought their mentoring skills are highly advanced and the observed session was an effective demonstration of excellent practice.  The Lead Teacher asks if you can provide a copy of your field notes (with an added summary to confirm your overall judgement); they want to present this at a forthcoming performance management meeting with their school principal.</a:t>
            </a:r>
          </a:p>
          <a:p>
            <a:pPr marL="0" indent="0">
              <a:buNone/>
            </a:pPr>
            <a:r>
              <a:rPr lang="en-GB" b="1" dirty="0" smtClean="0"/>
              <a:t>Ethical considerations?</a:t>
            </a:r>
            <a:r>
              <a:rPr lang="en-GB" dirty="0" smtClean="0"/>
              <a:t/>
            </a:r>
            <a:br>
              <a:rPr lang="en-GB" dirty="0" smtClean="0"/>
            </a:br>
            <a:endParaRPr lang="en-GB" dirty="0" smtClean="0"/>
          </a:p>
          <a:p>
            <a:pPr>
              <a:buFont typeface="Arial" panose="020B0604020202020204" pitchFamily="34" charset="0"/>
              <a:buChar char="•"/>
            </a:pPr>
            <a:r>
              <a:rPr lang="en-GB" dirty="0" smtClean="0"/>
              <a:t>What should you do?  </a:t>
            </a:r>
          </a:p>
          <a:p>
            <a:pPr>
              <a:buFont typeface="Arial" panose="020B0604020202020204" pitchFamily="34" charset="0"/>
              <a:buChar char="•"/>
            </a:pPr>
            <a:r>
              <a:rPr lang="en-GB" dirty="0" smtClean="0"/>
              <a:t>Should you provide them with the field notes? What about adding the covering note?</a:t>
            </a:r>
          </a:p>
          <a:p>
            <a:pPr>
              <a:buFont typeface="Arial" panose="020B0604020202020204" pitchFamily="34" charset="0"/>
              <a:buChar char="•"/>
            </a:pPr>
            <a:r>
              <a:rPr lang="en-GB" dirty="0"/>
              <a:t> </a:t>
            </a:r>
            <a:r>
              <a:rPr lang="en-GB" dirty="0" smtClean="0"/>
              <a:t>Is there anything about this situation that concerns you from an ethical perspective?</a:t>
            </a:r>
            <a:endParaRPr lang="en-GB" dirty="0"/>
          </a:p>
        </p:txBody>
      </p:sp>
      <p:pic>
        <p:nvPicPr>
          <p:cNvPr id="5" name="Picture 4"/>
          <p:cNvPicPr/>
          <p:nvPr/>
        </p:nvPicPr>
        <p:blipFill>
          <a:blip r:embed="rId3"/>
          <a:stretch>
            <a:fillRect/>
          </a:stretch>
        </p:blipFill>
        <p:spPr>
          <a:xfrm>
            <a:off x="9542139" y="6138878"/>
            <a:ext cx="2240280" cy="527050"/>
          </a:xfrm>
          <a:prstGeom prst="rect">
            <a:avLst/>
          </a:prstGeom>
        </p:spPr>
      </p:pic>
      <p:sp>
        <p:nvSpPr>
          <p:cNvPr id="6" name="Footer Placeholder 5"/>
          <p:cNvSpPr>
            <a:spLocks noGrp="1"/>
          </p:cNvSpPr>
          <p:nvPr>
            <p:ph type="ftr" sz="quarter" idx="11"/>
          </p:nvPr>
        </p:nvSpPr>
        <p:spPr>
          <a:xfrm>
            <a:off x="2353734" y="6498562"/>
            <a:ext cx="6297612" cy="365125"/>
          </a:xfrm>
        </p:spPr>
        <p:txBody>
          <a:bodyPr/>
          <a:lstStyle/>
          <a:p>
            <a:r>
              <a:rPr lang="en-GB" dirty="0" smtClean="0"/>
              <a:t>School and University Partnership for Peer Communities of Learners (SUP4PCL)  </a:t>
            </a:r>
            <a:endParaRPr lang="en-GB" dirty="0"/>
          </a:p>
        </p:txBody>
      </p:sp>
    </p:spTree>
    <p:extLst>
      <p:ext uri="{BB962C8B-B14F-4D97-AF65-F5344CB8AC3E}">
        <p14:creationId xmlns:p14="http://schemas.microsoft.com/office/powerpoint/2010/main" val="32841185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268014"/>
            <a:ext cx="9720072" cy="1056289"/>
          </a:xfrm>
        </p:spPr>
        <p:txBody>
          <a:bodyPr>
            <a:normAutofit/>
          </a:bodyPr>
          <a:lstStyle/>
          <a:p>
            <a:pPr algn="ctr"/>
            <a:r>
              <a:rPr lang="en-GB" b="1" dirty="0" smtClean="0"/>
              <a:t>USING PSUEDONYMS? </a:t>
            </a:r>
            <a:endParaRPr lang="en-GB" b="1" dirty="0"/>
          </a:p>
        </p:txBody>
      </p:sp>
      <p:sp>
        <p:nvSpPr>
          <p:cNvPr id="3" name="Content Placeholder 2"/>
          <p:cNvSpPr>
            <a:spLocks noGrp="1"/>
          </p:cNvSpPr>
          <p:nvPr>
            <p:ph idx="1"/>
          </p:nvPr>
        </p:nvSpPr>
        <p:spPr>
          <a:xfrm>
            <a:off x="942206" y="1198534"/>
            <a:ext cx="9720073" cy="5205774"/>
          </a:xfrm>
        </p:spPr>
        <p:txBody>
          <a:bodyPr>
            <a:normAutofit fontScale="92500" lnSpcReduction="20000"/>
          </a:bodyPr>
          <a:lstStyle/>
          <a:p>
            <a:pPr marL="0" indent="0">
              <a:buNone/>
            </a:pPr>
            <a:r>
              <a:rPr lang="en-GB" b="1" i="1" dirty="0" smtClean="0"/>
              <a:t>Key principle</a:t>
            </a:r>
            <a:endParaRPr lang="en-GB" dirty="0" smtClean="0"/>
          </a:p>
          <a:p>
            <a:pPr marL="0" indent="0">
              <a:buNone/>
            </a:pPr>
            <a:r>
              <a:rPr lang="en-GB" i="1" dirty="0" smtClean="0"/>
              <a:t>Participants are entitled to privacy and ‘respect for dignity’ at all times</a:t>
            </a:r>
          </a:p>
          <a:p>
            <a:pPr marL="0" indent="0">
              <a:buNone/>
            </a:pPr>
            <a:r>
              <a:rPr lang="en-GB" b="1" i="1" dirty="0" smtClean="0"/>
              <a:t>Scenario </a:t>
            </a:r>
          </a:p>
          <a:p>
            <a:pPr marL="0" indent="0">
              <a:buNone/>
            </a:pPr>
            <a:r>
              <a:rPr lang="en-GB" dirty="0" smtClean="0"/>
              <a:t>In your school-based case study, the participant information and consent forms make it clear that both individual participants and schools would be anonymised.  As is good practice, you ask each teacher to suggest their own pseudonym.  Most teachers come up with a pseudonym, whilst others say they are quite happy for you to choose one for them.  </a:t>
            </a:r>
            <a:endParaRPr lang="en-GB" dirty="0"/>
          </a:p>
          <a:p>
            <a:pPr marL="0" indent="0">
              <a:buNone/>
            </a:pPr>
            <a:r>
              <a:rPr lang="en-GB" dirty="0" smtClean="0"/>
              <a:t>However, three teachers come to you to say they want to be identified, and that you should use their real name.  One of them is the school principal, who tells you that they are really excited about the project and they are proud of being a participant (and proud of their school being involved in such a prestigious project), and they want public recognition of this.</a:t>
            </a:r>
          </a:p>
          <a:p>
            <a:pPr marL="0" indent="0">
              <a:buNone/>
            </a:pPr>
            <a:endParaRPr lang="en-GB" b="1" dirty="0" smtClean="0"/>
          </a:p>
          <a:p>
            <a:pPr marL="0" indent="0">
              <a:buNone/>
            </a:pPr>
            <a:r>
              <a:rPr lang="en-GB" b="1" dirty="0" smtClean="0"/>
              <a:t>Ethical considerations?</a:t>
            </a:r>
          </a:p>
          <a:p>
            <a:pPr>
              <a:buFont typeface="Arial" panose="020B0604020202020204" pitchFamily="34" charset="0"/>
              <a:buChar char="•"/>
            </a:pPr>
            <a:r>
              <a:rPr lang="en-GB" dirty="0" smtClean="0"/>
              <a:t>Anonymity is a right – but surely the rights of </a:t>
            </a:r>
            <a:r>
              <a:rPr lang="en-GB" i="1" dirty="0" smtClean="0"/>
              <a:t>all</a:t>
            </a:r>
            <a:r>
              <a:rPr lang="en-GB" dirty="0" smtClean="0"/>
              <a:t> participants have to be considered?  How do you balance these out?  </a:t>
            </a:r>
          </a:p>
          <a:p>
            <a:pPr>
              <a:buFont typeface="Arial" panose="020B0604020202020204" pitchFamily="34" charset="0"/>
              <a:buChar char="•"/>
            </a:pPr>
            <a:r>
              <a:rPr lang="en-GB" dirty="0" smtClean="0"/>
              <a:t>You are also concerned about the principal withdrawing their ‘gatekeeper’ consent if you insist on anonymity</a:t>
            </a:r>
          </a:p>
          <a:p>
            <a:pPr>
              <a:buFont typeface="Arial" panose="020B0604020202020204" pitchFamily="34" charset="0"/>
              <a:buChar char="•"/>
            </a:pPr>
            <a:r>
              <a:rPr lang="en-GB" dirty="0" smtClean="0"/>
              <a:t>What are you going to do?</a:t>
            </a:r>
            <a:endParaRPr lang="en-GB" dirty="0"/>
          </a:p>
        </p:txBody>
      </p:sp>
      <p:pic>
        <p:nvPicPr>
          <p:cNvPr id="5" name="Picture 4"/>
          <p:cNvPicPr/>
          <p:nvPr/>
        </p:nvPicPr>
        <p:blipFill>
          <a:blip r:embed="rId3"/>
          <a:stretch>
            <a:fillRect/>
          </a:stretch>
        </p:blipFill>
        <p:spPr>
          <a:xfrm>
            <a:off x="9542139" y="6138878"/>
            <a:ext cx="2240280" cy="527050"/>
          </a:xfrm>
          <a:prstGeom prst="rect">
            <a:avLst/>
          </a:prstGeom>
        </p:spPr>
      </p:pic>
      <p:sp>
        <p:nvSpPr>
          <p:cNvPr id="6" name="Footer Placeholder 5"/>
          <p:cNvSpPr>
            <a:spLocks noGrp="1"/>
          </p:cNvSpPr>
          <p:nvPr>
            <p:ph type="ftr" sz="quarter" idx="11"/>
          </p:nvPr>
        </p:nvSpPr>
        <p:spPr>
          <a:xfrm>
            <a:off x="3039534" y="6282662"/>
            <a:ext cx="6297612" cy="365125"/>
          </a:xfrm>
        </p:spPr>
        <p:txBody>
          <a:bodyPr/>
          <a:lstStyle/>
          <a:p>
            <a:r>
              <a:rPr lang="en-GB" smtClean="0"/>
              <a:t>School and University Partnership for Peer Communities of Learners (SUP4PCL)  </a:t>
            </a:r>
            <a:endParaRPr lang="en-GB"/>
          </a:p>
        </p:txBody>
      </p:sp>
    </p:spTree>
    <p:extLst>
      <p:ext uri="{BB962C8B-B14F-4D97-AF65-F5344CB8AC3E}">
        <p14:creationId xmlns:p14="http://schemas.microsoft.com/office/powerpoint/2010/main" val="22287939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268014"/>
            <a:ext cx="9720072" cy="1056289"/>
          </a:xfrm>
        </p:spPr>
        <p:txBody>
          <a:bodyPr>
            <a:normAutofit fontScale="90000"/>
          </a:bodyPr>
          <a:lstStyle/>
          <a:p>
            <a:pPr algn="ctr"/>
            <a:r>
              <a:rPr lang="en-GB" b="1" dirty="0"/>
              <a:t>Retention of Data – what ethical dilemmas can arise?</a:t>
            </a:r>
          </a:p>
        </p:txBody>
      </p:sp>
      <p:sp>
        <p:nvSpPr>
          <p:cNvPr id="3" name="Content Placeholder 2"/>
          <p:cNvSpPr>
            <a:spLocks noGrp="1"/>
          </p:cNvSpPr>
          <p:nvPr>
            <p:ph idx="1"/>
          </p:nvPr>
        </p:nvSpPr>
        <p:spPr>
          <a:xfrm>
            <a:off x="942206" y="1185834"/>
            <a:ext cx="9720073" cy="5205774"/>
          </a:xfrm>
        </p:spPr>
        <p:txBody>
          <a:bodyPr>
            <a:normAutofit fontScale="85000" lnSpcReduction="10000"/>
          </a:bodyPr>
          <a:lstStyle/>
          <a:p>
            <a:pPr marL="0" indent="0">
              <a:buNone/>
            </a:pPr>
            <a:r>
              <a:rPr lang="en-GB" b="1" i="1" dirty="0" smtClean="0"/>
              <a:t>Key principle</a:t>
            </a:r>
            <a:endParaRPr lang="en-GB" dirty="0" smtClean="0"/>
          </a:p>
          <a:p>
            <a:pPr marL="0" indent="0">
              <a:buNone/>
            </a:pPr>
            <a:r>
              <a:rPr lang="en-GB" i="1" dirty="0" smtClean="0"/>
              <a:t>Participants are entitled to withdraw from study at any time </a:t>
            </a:r>
          </a:p>
          <a:p>
            <a:pPr marL="0" indent="0">
              <a:buNone/>
            </a:pPr>
            <a:r>
              <a:rPr lang="en-GB" b="1" i="1" dirty="0" smtClean="0"/>
              <a:t>Scenario </a:t>
            </a:r>
          </a:p>
          <a:p>
            <a:pPr marL="0" indent="0">
              <a:buNone/>
            </a:pPr>
            <a:r>
              <a:rPr lang="en-GB" dirty="0" smtClean="0"/>
              <a:t>Think back to the earlier scenario of the Lead Teacher who delivers what you judge to be an ineffective training session in school.  In the subsequent interview, the participant becomes very upset, and tell you that if their principal finds out they are not performing well that it will end their chances of gaining a promotion.  They then produce their copy of their original consent letter and point to the section confirming they have a right to withdraw.  You agree to this, and tell them you will destroy your observation records of the training session.  </a:t>
            </a:r>
          </a:p>
          <a:p>
            <a:pPr marL="0" indent="0">
              <a:buNone/>
            </a:pPr>
            <a:r>
              <a:rPr lang="en-GB" dirty="0" smtClean="0"/>
              <a:t>They then say that they want all data collected on them; including previous interviews and focus groups.  Because they feel that you have betrayed their confidence, they do not trust you - so demand that you give them copies of other interview data to see if other Lead Teachers have talked about them!</a:t>
            </a:r>
            <a:br>
              <a:rPr lang="en-GB" dirty="0" smtClean="0"/>
            </a:br>
            <a:endParaRPr lang="en-GB" dirty="0" smtClean="0"/>
          </a:p>
          <a:p>
            <a:pPr marL="0" indent="0">
              <a:buNone/>
            </a:pPr>
            <a:r>
              <a:rPr lang="en-GB" b="1" dirty="0" smtClean="0"/>
              <a:t>Ethical considerations?</a:t>
            </a:r>
          </a:p>
          <a:p>
            <a:pPr>
              <a:buFont typeface="Arial" panose="020B0604020202020204" pitchFamily="34" charset="0"/>
              <a:buChar char="•"/>
            </a:pPr>
            <a:r>
              <a:rPr lang="en-GB" dirty="0" smtClean="0"/>
              <a:t>The key principle makes it clear you must destroy the observation data on this training session – but what else you should you do?  </a:t>
            </a:r>
          </a:p>
          <a:p>
            <a:pPr>
              <a:buFont typeface="Arial" panose="020B0604020202020204" pitchFamily="34" charset="0"/>
              <a:buChar char="•"/>
            </a:pPr>
            <a:r>
              <a:rPr lang="en-GB" dirty="0" smtClean="0"/>
              <a:t>Do you need to destroy data retrospectively, or just the data that caused the participant to request withdrawal? </a:t>
            </a:r>
          </a:p>
          <a:p>
            <a:pPr>
              <a:buFont typeface="Arial" panose="020B0604020202020204" pitchFamily="34" charset="0"/>
              <a:buChar char="•"/>
            </a:pPr>
            <a:r>
              <a:rPr lang="en-GB" dirty="0" smtClean="0"/>
              <a:t>What about giving them data from other participants – do they have this right as well?</a:t>
            </a:r>
            <a:endParaRPr lang="en-GB" dirty="0"/>
          </a:p>
        </p:txBody>
      </p:sp>
      <p:pic>
        <p:nvPicPr>
          <p:cNvPr id="5" name="Picture 4"/>
          <p:cNvPicPr/>
          <p:nvPr/>
        </p:nvPicPr>
        <p:blipFill>
          <a:blip r:embed="rId3"/>
          <a:stretch>
            <a:fillRect/>
          </a:stretch>
        </p:blipFill>
        <p:spPr>
          <a:xfrm>
            <a:off x="9542139" y="6138878"/>
            <a:ext cx="2240280" cy="527050"/>
          </a:xfrm>
          <a:prstGeom prst="rect">
            <a:avLst/>
          </a:prstGeom>
        </p:spPr>
      </p:pic>
      <p:sp>
        <p:nvSpPr>
          <p:cNvPr id="6" name="Footer Placeholder 5"/>
          <p:cNvSpPr>
            <a:spLocks noGrp="1"/>
          </p:cNvSpPr>
          <p:nvPr>
            <p:ph type="ftr" sz="quarter" idx="11"/>
          </p:nvPr>
        </p:nvSpPr>
        <p:spPr>
          <a:xfrm>
            <a:off x="1375834" y="6333462"/>
            <a:ext cx="6297612" cy="365125"/>
          </a:xfrm>
        </p:spPr>
        <p:txBody>
          <a:bodyPr/>
          <a:lstStyle/>
          <a:p>
            <a:r>
              <a:rPr lang="en-GB" dirty="0" smtClean="0"/>
              <a:t>School and University Partnership for Peer Communities of Learners (SUP4PCL)  </a:t>
            </a:r>
            <a:endParaRPr lang="en-GB" dirty="0"/>
          </a:p>
        </p:txBody>
      </p:sp>
    </p:spTree>
    <p:extLst>
      <p:ext uri="{BB962C8B-B14F-4D97-AF65-F5344CB8AC3E}">
        <p14:creationId xmlns:p14="http://schemas.microsoft.com/office/powerpoint/2010/main" val="21758305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365125"/>
            <a:ext cx="10515600" cy="5197475"/>
          </a:xfrm>
        </p:spPr>
        <p:txBody>
          <a:bodyPr>
            <a:normAutofit/>
          </a:bodyPr>
          <a:lstStyle/>
          <a:p>
            <a:pPr algn="ctr"/>
            <a:r>
              <a:rPr lang="en-GB" sz="6600" b="1" dirty="0" smtClean="0"/>
              <a:t/>
            </a:r>
            <a:br>
              <a:rPr lang="en-GB" sz="6600" b="1" dirty="0" smtClean="0"/>
            </a:br>
            <a:r>
              <a:rPr lang="en-GB" sz="6600" b="1" dirty="0" smtClean="0"/>
              <a:t>Any questions or ethical issues you want to discuss now?</a:t>
            </a:r>
            <a:endParaRPr lang="en-GB" sz="6600" b="1" dirty="0"/>
          </a:p>
        </p:txBody>
      </p:sp>
      <p:pic>
        <p:nvPicPr>
          <p:cNvPr id="5" name="Picture 4"/>
          <p:cNvPicPr/>
          <p:nvPr/>
        </p:nvPicPr>
        <p:blipFill>
          <a:blip r:embed="rId3"/>
          <a:stretch>
            <a:fillRect/>
          </a:stretch>
        </p:blipFill>
        <p:spPr>
          <a:xfrm>
            <a:off x="9542139" y="6138878"/>
            <a:ext cx="2240280" cy="527050"/>
          </a:xfrm>
          <a:prstGeom prst="rect">
            <a:avLst/>
          </a:prstGeom>
        </p:spPr>
      </p:pic>
      <p:sp>
        <p:nvSpPr>
          <p:cNvPr id="6" name="Footer Placeholder 5"/>
          <p:cNvSpPr>
            <a:spLocks noGrp="1"/>
          </p:cNvSpPr>
          <p:nvPr>
            <p:ph type="ftr" sz="quarter" idx="11"/>
          </p:nvPr>
        </p:nvSpPr>
        <p:spPr>
          <a:xfrm>
            <a:off x="3166534" y="6181062"/>
            <a:ext cx="6297612" cy="365125"/>
          </a:xfrm>
        </p:spPr>
        <p:txBody>
          <a:bodyPr/>
          <a:lstStyle/>
          <a:p>
            <a:r>
              <a:rPr lang="en-GB" dirty="0" smtClean="0"/>
              <a:t>School and University Partnership for Peer Communities of Learners (SUP4PCL)  </a:t>
            </a:r>
            <a:endParaRPr lang="en-GB" dirty="0"/>
          </a:p>
        </p:txBody>
      </p:sp>
    </p:spTree>
    <p:extLst>
      <p:ext uri="{BB962C8B-B14F-4D97-AF65-F5344CB8AC3E}">
        <p14:creationId xmlns:p14="http://schemas.microsoft.com/office/powerpoint/2010/main" val="25614382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GB" b="1" dirty="0" smtClean="0"/>
              <a:t>Resources and further reading </a:t>
            </a:r>
            <a:endParaRPr lang="en-GB" b="1" dirty="0"/>
          </a:p>
        </p:txBody>
      </p:sp>
      <p:sp>
        <p:nvSpPr>
          <p:cNvPr id="4" name="Content Placeholder 3"/>
          <p:cNvSpPr>
            <a:spLocks noGrp="1"/>
          </p:cNvSpPr>
          <p:nvPr>
            <p:ph idx="1"/>
          </p:nvPr>
        </p:nvSpPr>
        <p:spPr/>
        <p:txBody>
          <a:bodyPr>
            <a:normAutofit fontScale="85000" lnSpcReduction="10000"/>
          </a:bodyPr>
          <a:lstStyle/>
          <a:p>
            <a:pPr marL="0" indent="0">
              <a:buNone/>
            </a:pPr>
            <a:r>
              <a:rPr lang="en-GB" sz="2000" dirty="0" smtClean="0"/>
              <a:t>Academy of Social Sciences </a:t>
            </a:r>
            <a:r>
              <a:rPr lang="en-GB" sz="2000" i="1" dirty="0" smtClean="0"/>
              <a:t>Developing Generic Ethics Principles for Social Science Research </a:t>
            </a:r>
            <a:r>
              <a:rPr lang="en-GB" sz="2000" dirty="0" smtClean="0">
                <a:hlinkClick r:id="rId3"/>
              </a:rPr>
              <a:t>https://www.acss.org.uk/developing-generic-ethics-principles-social-science/</a:t>
            </a:r>
            <a:r>
              <a:rPr lang="en-GB" sz="2000" dirty="0" smtClean="0"/>
              <a:t> </a:t>
            </a:r>
            <a:endParaRPr lang="en-GB" sz="2000" dirty="0"/>
          </a:p>
          <a:p>
            <a:pPr marL="0" indent="0">
              <a:buNone/>
            </a:pPr>
            <a:r>
              <a:rPr lang="en-GB" sz="2000" dirty="0" smtClean="0"/>
              <a:t>European Commission </a:t>
            </a:r>
            <a:r>
              <a:rPr lang="en-GB" sz="2000" i="1" dirty="0" smtClean="0"/>
              <a:t>Ethics for Researchers: Facilitating Research Excellence  </a:t>
            </a:r>
            <a:r>
              <a:rPr lang="en-GB" sz="2000" dirty="0" smtClean="0">
                <a:hlinkClick r:id="rId4"/>
              </a:rPr>
              <a:t>http://ec.europa.eu/research/participants/data/ref/fp7/89888/ethics-for-researchers_en.pdf</a:t>
            </a:r>
            <a:r>
              <a:rPr lang="en-GB" sz="2000" dirty="0" smtClean="0"/>
              <a:t> </a:t>
            </a:r>
          </a:p>
          <a:p>
            <a:pPr marL="0" indent="0">
              <a:buNone/>
            </a:pPr>
            <a:r>
              <a:rPr lang="en-GB" sz="2000" dirty="0" smtClean="0"/>
              <a:t>European Commission </a:t>
            </a:r>
            <a:r>
              <a:rPr lang="en-GB" sz="2000" i="1" dirty="0" smtClean="0"/>
              <a:t>Research </a:t>
            </a:r>
            <a:r>
              <a:rPr lang="en-GB" sz="2000" i="1" dirty="0"/>
              <a:t>Ethics in Ethnography/Anthropology </a:t>
            </a:r>
            <a:r>
              <a:rPr lang="en-GB" sz="2000" i="1" dirty="0" smtClean="0">
                <a:hlinkClick r:id="rId5"/>
              </a:rPr>
              <a:t>http://ec.europa.eu/research/participants/data/ref/h2020/other/hi/ethics-guide-ethnog-anthrop_en.pdf</a:t>
            </a:r>
            <a:r>
              <a:rPr lang="en-GB" sz="2000" i="1" dirty="0" smtClean="0"/>
              <a:t> </a:t>
            </a:r>
          </a:p>
          <a:p>
            <a:pPr marL="0" indent="0">
              <a:buNone/>
            </a:pPr>
            <a:r>
              <a:rPr lang="en-GB" sz="2000" dirty="0" smtClean="0"/>
              <a:t>Evidence into Practice (EIP) </a:t>
            </a:r>
            <a:r>
              <a:rPr lang="en-GB" sz="2000" i="1" dirty="0" smtClean="0"/>
              <a:t>Ethical issues in teacher-led research </a:t>
            </a:r>
            <a:r>
              <a:rPr lang="en-GB" sz="2000" dirty="0" smtClean="0">
                <a:hlinkClick r:id="rId6"/>
              </a:rPr>
              <a:t>https://evidenceintopractice.wordpress.com/2015/04/05/ethical-issues-in-teacher-led-research/</a:t>
            </a:r>
            <a:r>
              <a:rPr lang="en-GB" sz="2000" dirty="0" smtClean="0"/>
              <a:t> </a:t>
            </a:r>
            <a:endParaRPr lang="en-GB" sz="2000" dirty="0"/>
          </a:p>
          <a:p>
            <a:pPr marL="0" indent="0">
              <a:buNone/>
            </a:pPr>
            <a:r>
              <a:rPr lang="en-GB" sz="2000" dirty="0" smtClean="0"/>
              <a:t>Economic and Social Research Council (ESRC) </a:t>
            </a:r>
            <a:r>
              <a:rPr lang="en-GB" sz="2000" i="1" dirty="0" smtClean="0"/>
              <a:t>The Ethics Guidebook: a guide for social scientists</a:t>
            </a:r>
            <a:r>
              <a:rPr lang="en-GB" sz="2000" dirty="0" smtClean="0"/>
              <a:t> </a:t>
            </a:r>
            <a:r>
              <a:rPr lang="en-GB" sz="2000" dirty="0" smtClean="0">
                <a:hlinkClick r:id="rId7"/>
              </a:rPr>
              <a:t>http://www.ethicsguidebook.ac.uk/</a:t>
            </a:r>
            <a:r>
              <a:rPr lang="en-GB" sz="2000" dirty="0" smtClean="0"/>
              <a:t> </a:t>
            </a:r>
            <a:endParaRPr lang="en-GB" sz="2000" dirty="0"/>
          </a:p>
        </p:txBody>
      </p:sp>
      <p:pic>
        <p:nvPicPr>
          <p:cNvPr id="5" name="Picture 4"/>
          <p:cNvPicPr/>
          <p:nvPr/>
        </p:nvPicPr>
        <p:blipFill>
          <a:blip r:embed="rId8"/>
          <a:stretch>
            <a:fillRect/>
          </a:stretch>
        </p:blipFill>
        <p:spPr>
          <a:xfrm>
            <a:off x="9542139" y="6138878"/>
            <a:ext cx="2240280" cy="527050"/>
          </a:xfrm>
          <a:prstGeom prst="rect">
            <a:avLst/>
          </a:prstGeom>
        </p:spPr>
      </p:pic>
      <p:sp>
        <p:nvSpPr>
          <p:cNvPr id="6" name="Footer Placeholder 5"/>
          <p:cNvSpPr>
            <a:spLocks noGrp="1"/>
          </p:cNvSpPr>
          <p:nvPr>
            <p:ph type="ftr" sz="quarter" idx="11"/>
          </p:nvPr>
        </p:nvSpPr>
        <p:spPr>
          <a:xfrm>
            <a:off x="2518834" y="6371562"/>
            <a:ext cx="6297612" cy="365125"/>
          </a:xfrm>
        </p:spPr>
        <p:txBody>
          <a:bodyPr/>
          <a:lstStyle/>
          <a:p>
            <a:r>
              <a:rPr lang="en-GB" dirty="0" smtClean="0"/>
              <a:t>School and University Partnership for Peer Communities of Learners (SUP4PCL)  </a:t>
            </a:r>
            <a:endParaRPr lang="en-GB" dirty="0"/>
          </a:p>
        </p:txBody>
      </p:sp>
    </p:spTree>
    <p:extLst>
      <p:ext uri="{BB962C8B-B14F-4D97-AF65-F5344CB8AC3E}">
        <p14:creationId xmlns:p14="http://schemas.microsoft.com/office/powerpoint/2010/main" val="23520090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smtClean="0"/>
              <a:t>The underlying principles of educational research</a:t>
            </a:r>
            <a:endParaRPr lang="en-GB" b="1" dirty="0"/>
          </a:p>
        </p:txBody>
      </p:sp>
      <p:sp>
        <p:nvSpPr>
          <p:cNvPr id="3" name="Content Placeholder 2"/>
          <p:cNvSpPr>
            <a:spLocks noGrp="1"/>
          </p:cNvSpPr>
          <p:nvPr>
            <p:ph idx="1"/>
          </p:nvPr>
        </p:nvSpPr>
        <p:spPr/>
        <p:txBody>
          <a:bodyPr/>
          <a:lstStyle/>
          <a:p>
            <a:pPr fontAlgn="auto">
              <a:lnSpc>
                <a:spcPct val="80000"/>
              </a:lnSpc>
              <a:spcAft>
                <a:spcPts val="0"/>
              </a:spcAft>
              <a:buFontTx/>
              <a:buNone/>
              <a:defRPr/>
            </a:pPr>
            <a:r>
              <a:rPr lang="en-GB" dirty="0"/>
              <a:t>‘a commitment to honesty’ 	Sammons (1989) </a:t>
            </a:r>
          </a:p>
          <a:p>
            <a:pPr fontAlgn="auto">
              <a:lnSpc>
                <a:spcPct val="80000"/>
              </a:lnSpc>
              <a:spcAft>
                <a:spcPts val="0"/>
              </a:spcAft>
              <a:buFontTx/>
              <a:buNone/>
              <a:defRPr/>
            </a:pPr>
            <a:endParaRPr lang="en-GB" dirty="0"/>
          </a:p>
          <a:p>
            <a:pPr fontAlgn="auto">
              <a:lnSpc>
                <a:spcPct val="80000"/>
              </a:lnSpc>
              <a:spcAft>
                <a:spcPts val="0"/>
              </a:spcAft>
              <a:buFontTx/>
              <a:buNone/>
              <a:defRPr/>
            </a:pPr>
            <a:r>
              <a:rPr lang="en-GB" dirty="0"/>
              <a:t>‘respect for the dignity and privacy of those people who are the subjects of research</a:t>
            </a:r>
            <a:r>
              <a:rPr lang="en-GB" dirty="0" smtClean="0"/>
              <a:t>’</a:t>
            </a:r>
          </a:p>
          <a:p>
            <a:pPr fontAlgn="auto">
              <a:lnSpc>
                <a:spcPct val="80000"/>
              </a:lnSpc>
              <a:spcAft>
                <a:spcPts val="0"/>
              </a:spcAft>
              <a:buFontTx/>
              <a:buNone/>
              <a:defRPr/>
            </a:pPr>
            <a:endParaRPr lang="en-GB" dirty="0"/>
          </a:p>
          <a:p>
            <a:pPr fontAlgn="auto">
              <a:lnSpc>
                <a:spcPct val="80000"/>
              </a:lnSpc>
              <a:spcAft>
                <a:spcPts val="0"/>
              </a:spcAft>
              <a:buFontTx/>
              <a:buNone/>
              <a:defRPr/>
            </a:pPr>
            <a:r>
              <a:rPr lang="en-GB" dirty="0"/>
              <a:t>‘the pursuit of truth – the right to try to find out as carefully and accurately as possible, but also the right of society to know’ 	 </a:t>
            </a:r>
          </a:p>
          <a:p>
            <a:pPr fontAlgn="auto">
              <a:lnSpc>
                <a:spcPct val="80000"/>
              </a:lnSpc>
              <a:spcAft>
                <a:spcPts val="0"/>
              </a:spcAft>
              <a:buFontTx/>
              <a:buNone/>
              <a:defRPr/>
            </a:pPr>
            <a:r>
              <a:rPr lang="en-GB" dirty="0"/>
              <a:t>						</a:t>
            </a:r>
            <a:r>
              <a:rPr lang="en-GB" dirty="0" err="1"/>
              <a:t>Pring</a:t>
            </a:r>
            <a:r>
              <a:rPr lang="en-GB" dirty="0"/>
              <a:t> (2000: 143) </a:t>
            </a:r>
            <a:endParaRPr lang="en-US" dirty="0"/>
          </a:p>
          <a:p>
            <a:pPr marL="0" indent="0">
              <a:buNone/>
            </a:pPr>
            <a:endParaRPr lang="en-GB" dirty="0"/>
          </a:p>
        </p:txBody>
      </p:sp>
      <p:pic>
        <p:nvPicPr>
          <p:cNvPr id="5" name="Picture 4"/>
          <p:cNvPicPr/>
          <p:nvPr/>
        </p:nvPicPr>
        <p:blipFill>
          <a:blip r:embed="rId3"/>
          <a:stretch>
            <a:fillRect/>
          </a:stretch>
        </p:blipFill>
        <p:spPr>
          <a:xfrm>
            <a:off x="9542139" y="6153166"/>
            <a:ext cx="2240280" cy="527050"/>
          </a:xfrm>
          <a:prstGeom prst="rect">
            <a:avLst/>
          </a:prstGeom>
        </p:spPr>
      </p:pic>
      <p:pic>
        <p:nvPicPr>
          <p:cNvPr id="6" name="Picture 5"/>
          <p:cNvPicPr/>
          <p:nvPr/>
        </p:nvPicPr>
        <p:blipFill>
          <a:blip r:embed="rId3"/>
          <a:stretch>
            <a:fillRect/>
          </a:stretch>
        </p:blipFill>
        <p:spPr>
          <a:xfrm>
            <a:off x="9542139" y="6153166"/>
            <a:ext cx="2240280" cy="527050"/>
          </a:xfrm>
          <a:prstGeom prst="rect">
            <a:avLst/>
          </a:prstGeom>
        </p:spPr>
      </p:pic>
      <p:pic>
        <p:nvPicPr>
          <p:cNvPr id="7" name="Picture 6"/>
          <p:cNvPicPr/>
          <p:nvPr/>
        </p:nvPicPr>
        <p:blipFill>
          <a:blip r:embed="rId3"/>
          <a:stretch>
            <a:fillRect/>
          </a:stretch>
        </p:blipFill>
        <p:spPr>
          <a:xfrm>
            <a:off x="9542139" y="6138878"/>
            <a:ext cx="2240280" cy="527050"/>
          </a:xfrm>
          <a:prstGeom prst="rect">
            <a:avLst/>
          </a:prstGeom>
        </p:spPr>
      </p:pic>
      <p:sp>
        <p:nvSpPr>
          <p:cNvPr id="8" name="Footer Placeholder 7"/>
          <p:cNvSpPr>
            <a:spLocks noGrp="1"/>
          </p:cNvSpPr>
          <p:nvPr>
            <p:ph type="ftr" sz="quarter" idx="11"/>
          </p:nvPr>
        </p:nvSpPr>
        <p:spPr>
          <a:xfrm>
            <a:off x="2912534" y="6054062"/>
            <a:ext cx="6297612" cy="365125"/>
          </a:xfrm>
        </p:spPr>
        <p:txBody>
          <a:bodyPr/>
          <a:lstStyle/>
          <a:p>
            <a:r>
              <a:rPr lang="en-GB" dirty="0" smtClean="0"/>
              <a:t>School and University Partnership for Peer Communities of Learners (SUP4PCL)  </a:t>
            </a:r>
            <a:endParaRPr lang="en-GB" dirty="0"/>
          </a:p>
        </p:txBody>
      </p:sp>
    </p:spTree>
    <p:extLst>
      <p:ext uri="{BB962C8B-B14F-4D97-AF65-F5344CB8AC3E}">
        <p14:creationId xmlns:p14="http://schemas.microsoft.com/office/powerpoint/2010/main" val="18550437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GB" b="1" dirty="0" smtClean="0"/>
              <a:t/>
            </a:r>
            <a:br>
              <a:rPr lang="en-GB" b="1" dirty="0" smtClean="0"/>
            </a:br>
            <a:r>
              <a:rPr lang="en-GB" b="1" dirty="0" smtClean="0"/>
              <a:t>Why are research ethics so important?: </a:t>
            </a:r>
            <a:r>
              <a:rPr lang="en-US" b="1" dirty="0" smtClean="0"/>
              <a:t>The </a:t>
            </a:r>
            <a:r>
              <a:rPr lang="en-US" b="1" dirty="0"/>
              <a:t>historical and legal </a:t>
            </a:r>
            <a:r>
              <a:rPr lang="en-US" b="1" dirty="0" smtClean="0"/>
              <a:t>basis</a:t>
            </a:r>
            <a:r>
              <a:rPr lang="en-US" i="1" dirty="0"/>
              <a:t/>
            </a:r>
            <a:br>
              <a:rPr lang="en-US" i="1" dirty="0"/>
            </a:br>
            <a:endParaRPr lang="en-GB" b="1" i="1" dirty="0"/>
          </a:p>
        </p:txBody>
      </p:sp>
      <p:sp>
        <p:nvSpPr>
          <p:cNvPr id="3" name="Content Placeholder 2"/>
          <p:cNvSpPr>
            <a:spLocks noGrp="1"/>
          </p:cNvSpPr>
          <p:nvPr>
            <p:ph idx="1"/>
          </p:nvPr>
        </p:nvSpPr>
        <p:spPr/>
        <p:txBody>
          <a:bodyPr>
            <a:normAutofit/>
          </a:bodyPr>
          <a:lstStyle/>
          <a:p>
            <a:pPr>
              <a:lnSpc>
                <a:spcPct val="80000"/>
              </a:lnSpc>
              <a:defRPr/>
            </a:pPr>
            <a:r>
              <a:rPr lang="en-US" dirty="0" smtClean="0"/>
              <a:t>The Nuremberg Code (1947)</a:t>
            </a:r>
          </a:p>
          <a:p>
            <a:pPr lvl="1">
              <a:lnSpc>
                <a:spcPct val="80000"/>
              </a:lnSpc>
              <a:defRPr/>
            </a:pPr>
            <a:r>
              <a:rPr lang="en-US" i="1" dirty="0" smtClean="0"/>
              <a:t>Consent</a:t>
            </a:r>
          </a:p>
          <a:p>
            <a:pPr lvl="1">
              <a:lnSpc>
                <a:spcPct val="80000"/>
              </a:lnSpc>
              <a:defRPr/>
            </a:pPr>
            <a:r>
              <a:rPr lang="en-US" i="1" dirty="0" smtClean="0"/>
              <a:t>Proportionality</a:t>
            </a:r>
          </a:p>
          <a:p>
            <a:pPr lvl="1">
              <a:lnSpc>
                <a:spcPct val="80000"/>
              </a:lnSpc>
              <a:defRPr/>
            </a:pPr>
            <a:r>
              <a:rPr lang="en-US" i="1" dirty="0" smtClean="0"/>
              <a:t>Necessity</a:t>
            </a:r>
          </a:p>
          <a:p>
            <a:pPr lvl="1">
              <a:lnSpc>
                <a:spcPct val="80000"/>
              </a:lnSpc>
              <a:defRPr/>
            </a:pPr>
            <a:r>
              <a:rPr lang="en-US" i="1" dirty="0" smtClean="0"/>
              <a:t>Right to withdraw</a:t>
            </a:r>
          </a:p>
          <a:p>
            <a:pPr>
              <a:lnSpc>
                <a:spcPct val="80000"/>
              </a:lnSpc>
              <a:defRPr/>
            </a:pPr>
            <a:r>
              <a:rPr lang="en-US" dirty="0" smtClean="0"/>
              <a:t>Declaration of Helsinki (1964)</a:t>
            </a:r>
          </a:p>
          <a:p>
            <a:pPr lvl="1">
              <a:lnSpc>
                <a:spcPct val="80000"/>
              </a:lnSpc>
              <a:defRPr/>
            </a:pPr>
            <a:r>
              <a:rPr lang="en-US" dirty="0" smtClean="0"/>
              <a:t>Focus on medical research </a:t>
            </a:r>
          </a:p>
          <a:p>
            <a:pPr marL="914400" lvl="2" indent="0">
              <a:lnSpc>
                <a:spcPct val="80000"/>
              </a:lnSpc>
              <a:buNone/>
              <a:defRPr/>
            </a:pPr>
            <a:r>
              <a:rPr lang="en-US" i="1" dirty="0" smtClean="0"/>
              <a:t>“the well-being of the individual research subject must take precedence over all other interests”</a:t>
            </a:r>
          </a:p>
          <a:p>
            <a:pPr>
              <a:lnSpc>
                <a:spcPct val="80000"/>
              </a:lnSpc>
              <a:defRPr/>
            </a:pPr>
            <a:r>
              <a:rPr lang="en-US" dirty="0" smtClean="0"/>
              <a:t>European Charter of Fundamental Rights (1999)</a:t>
            </a:r>
          </a:p>
          <a:p>
            <a:pPr lvl="1">
              <a:lnSpc>
                <a:spcPct val="80000"/>
              </a:lnSpc>
              <a:defRPr/>
            </a:pPr>
            <a:r>
              <a:rPr lang="en-US" dirty="0" smtClean="0"/>
              <a:t>Bringing together research ethics and broader human rights legislation</a:t>
            </a:r>
          </a:p>
          <a:p>
            <a:pPr>
              <a:lnSpc>
                <a:spcPct val="80000"/>
              </a:lnSpc>
              <a:defRPr/>
            </a:pPr>
            <a:endParaRPr lang="en-US" dirty="0"/>
          </a:p>
          <a:p>
            <a:pPr marL="0" indent="0">
              <a:buNone/>
            </a:pPr>
            <a:endParaRPr lang="en-GB" dirty="0"/>
          </a:p>
        </p:txBody>
      </p:sp>
      <p:pic>
        <p:nvPicPr>
          <p:cNvPr id="5" name="Picture 4"/>
          <p:cNvPicPr/>
          <p:nvPr/>
        </p:nvPicPr>
        <p:blipFill>
          <a:blip r:embed="rId3"/>
          <a:stretch>
            <a:fillRect/>
          </a:stretch>
        </p:blipFill>
        <p:spPr>
          <a:xfrm>
            <a:off x="9542139" y="6138878"/>
            <a:ext cx="2240280" cy="527050"/>
          </a:xfrm>
          <a:prstGeom prst="rect">
            <a:avLst/>
          </a:prstGeom>
        </p:spPr>
      </p:pic>
      <p:sp>
        <p:nvSpPr>
          <p:cNvPr id="6" name="Footer Placeholder 5"/>
          <p:cNvSpPr>
            <a:spLocks noGrp="1"/>
          </p:cNvSpPr>
          <p:nvPr>
            <p:ph type="ftr" sz="quarter" idx="11"/>
          </p:nvPr>
        </p:nvSpPr>
        <p:spPr>
          <a:xfrm>
            <a:off x="2709334" y="6041362"/>
            <a:ext cx="6297612" cy="365125"/>
          </a:xfrm>
        </p:spPr>
        <p:txBody>
          <a:bodyPr/>
          <a:lstStyle/>
          <a:p>
            <a:r>
              <a:rPr lang="en-GB" dirty="0" smtClean="0"/>
              <a:t>School and University Partnership for Peer Communities of Learners (SUP4PCL)  </a:t>
            </a:r>
            <a:endParaRPr lang="en-GB" dirty="0"/>
          </a:p>
        </p:txBody>
      </p:sp>
    </p:spTree>
    <p:extLst>
      <p:ext uri="{BB962C8B-B14F-4D97-AF65-F5344CB8AC3E}">
        <p14:creationId xmlns:p14="http://schemas.microsoft.com/office/powerpoint/2010/main" val="26175311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t>Charter </a:t>
            </a:r>
            <a:r>
              <a:rPr lang="en-US" b="1" dirty="0"/>
              <a:t>of Fundamental </a:t>
            </a:r>
            <a:r>
              <a:rPr lang="en-US" b="1" dirty="0" smtClean="0"/>
              <a:t>Rights: key principles</a:t>
            </a:r>
            <a:endParaRPr lang="en-GB" b="1" dirty="0"/>
          </a:p>
        </p:txBody>
      </p:sp>
      <p:sp>
        <p:nvSpPr>
          <p:cNvPr id="3" name="Content Placeholder 2"/>
          <p:cNvSpPr>
            <a:spLocks noGrp="1"/>
          </p:cNvSpPr>
          <p:nvPr>
            <p:ph idx="1"/>
          </p:nvPr>
        </p:nvSpPr>
        <p:spPr>
          <a:xfrm>
            <a:off x="838200" y="1930128"/>
            <a:ext cx="10515600" cy="4351338"/>
          </a:xfrm>
        </p:spPr>
        <p:txBody>
          <a:bodyPr>
            <a:normAutofit lnSpcReduction="10000"/>
          </a:bodyPr>
          <a:lstStyle/>
          <a:p>
            <a:r>
              <a:rPr lang="en-GB" dirty="0" smtClean="0"/>
              <a:t>Article 3: Right to the integrity of the person</a:t>
            </a:r>
          </a:p>
          <a:p>
            <a:pPr lvl="1"/>
            <a:r>
              <a:rPr lang="en-GB" dirty="0" smtClean="0"/>
              <a:t>Respect for physical and mental integrity</a:t>
            </a:r>
          </a:p>
          <a:p>
            <a:pPr lvl="1"/>
            <a:r>
              <a:rPr lang="en-GB" dirty="0" smtClean="0"/>
              <a:t>Free and informed consent to being subject of research</a:t>
            </a:r>
          </a:p>
          <a:p>
            <a:r>
              <a:rPr lang="en-GB" dirty="0" smtClean="0"/>
              <a:t>Article 7: Respect of private and family life</a:t>
            </a:r>
          </a:p>
          <a:p>
            <a:pPr lvl="1"/>
            <a:r>
              <a:rPr lang="en-GB" dirty="0" smtClean="0"/>
              <a:t>Covers all aspects of life at home and in personal correspondence</a:t>
            </a:r>
          </a:p>
          <a:p>
            <a:r>
              <a:rPr lang="en-GB" dirty="0" smtClean="0"/>
              <a:t>Article 8: Protection of personal data</a:t>
            </a:r>
          </a:p>
          <a:p>
            <a:pPr lvl="1"/>
            <a:r>
              <a:rPr lang="en-GB" dirty="0" smtClean="0"/>
              <a:t>Data processed </a:t>
            </a:r>
            <a:r>
              <a:rPr lang="en-GB" i="1" dirty="0" smtClean="0"/>
              <a:t>“fairly for specified purposes” </a:t>
            </a:r>
            <a:r>
              <a:rPr lang="en-GB" dirty="0" smtClean="0"/>
              <a:t>and </a:t>
            </a:r>
            <a:r>
              <a:rPr lang="en-GB" i="1" dirty="0" smtClean="0"/>
              <a:t>“on the basis of consent”</a:t>
            </a:r>
          </a:p>
          <a:p>
            <a:pPr lvl="1"/>
            <a:r>
              <a:rPr lang="en-GB" dirty="0" smtClean="0"/>
              <a:t>Right of individual to access data collected on them – and </a:t>
            </a:r>
            <a:r>
              <a:rPr lang="en-GB" i="1" dirty="0" smtClean="0"/>
              <a:t>“...right to have it rectified”</a:t>
            </a:r>
          </a:p>
          <a:p>
            <a:r>
              <a:rPr lang="en-GB" dirty="0" smtClean="0"/>
              <a:t>Article 13: Freedom of the Arts and Sciences</a:t>
            </a:r>
          </a:p>
          <a:p>
            <a:pPr lvl="1"/>
            <a:r>
              <a:rPr lang="en-GB" dirty="0" smtClean="0"/>
              <a:t>Academic freedom - researchers should be </a:t>
            </a:r>
            <a:r>
              <a:rPr lang="en-GB" i="1" dirty="0" smtClean="0"/>
              <a:t>“free of constraint”</a:t>
            </a:r>
          </a:p>
          <a:p>
            <a:pPr marL="0" indent="0">
              <a:buNone/>
            </a:pPr>
            <a:r>
              <a:rPr lang="en-GB" b="1" dirty="0" smtClean="0"/>
              <a:t>Question to take away: </a:t>
            </a:r>
            <a:r>
              <a:rPr lang="en-GB" b="1" i="1" dirty="0" smtClean="0"/>
              <a:t>To what extent does academic freedom conflict with the rights (and the well-being) of participants?</a:t>
            </a:r>
          </a:p>
        </p:txBody>
      </p:sp>
      <p:pic>
        <p:nvPicPr>
          <p:cNvPr id="5" name="Picture 4"/>
          <p:cNvPicPr/>
          <p:nvPr/>
        </p:nvPicPr>
        <p:blipFill>
          <a:blip r:embed="rId3"/>
          <a:stretch>
            <a:fillRect/>
          </a:stretch>
        </p:blipFill>
        <p:spPr>
          <a:xfrm>
            <a:off x="9542139" y="6138878"/>
            <a:ext cx="2240280" cy="527050"/>
          </a:xfrm>
          <a:prstGeom prst="rect">
            <a:avLst/>
          </a:prstGeom>
        </p:spPr>
      </p:pic>
      <p:sp>
        <p:nvSpPr>
          <p:cNvPr id="6" name="Footer Placeholder 5"/>
          <p:cNvSpPr>
            <a:spLocks noGrp="1"/>
          </p:cNvSpPr>
          <p:nvPr>
            <p:ph type="ftr" sz="quarter" idx="11"/>
          </p:nvPr>
        </p:nvSpPr>
        <p:spPr>
          <a:xfrm>
            <a:off x="2912534" y="6130262"/>
            <a:ext cx="6297612" cy="365125"/>
          </a:xfrm>
        </p:spPr>
        <p:txBody>
          <a:bodyPr/>
          <a:lstStyle/>
          <a:p>
            <a:r>
              <a:rPr lang="en-GB" dirty="0" smtClean="0"/>
              <a:t>School and University Partnership for Peer Communities of Learners (SUP4PCL)  </a:t>
            </a:r>
            <a:endParaRPr lang="en-GB" dirty="0"/>
          </a:p>
        </p:txBody>
      </p:sp>
    </p:spTree>
    <p:extLst>
      <p:ext uri="{BB962C8B-B14F-4D97-AF65-F5344CB8AC3E}">
        <p14:creationId xmlns:p14="http://schemas.microsoft.com/office/powerpoint/2010/main" val="16979906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When do we start thinking about ethics – and when should we stop?!</a:t>
            </a:r>
            <a:endParaRPr lang="en-GB" b="1" dirty="0"/>
          </a:p>
        </p:txBody>
      </p:sp>
      <p:sp>
        <p:nvSpPr>
          <p:cNvPr id="3" name="Content Placeholder 2"/>
          <p:cNvSpPr>
            <a:spLocks noGrp="1"/>
          </p:cNvSpPr>
          <p:nvPr>
            <p:ph idx="1"/>
          </p:nvPr>
        </p:nvSpPr>
        <p:spPr/>
        <p:txBody>
          <a:bodyPr>
            <a:normAutofit/>
          </a:bodyPr>
          <a:lstStyle/>
          <a:p>
            <a:pPr>
              <a:lnSpc>
                <a:spcPct val="80000"/>
              </a:lnSpc>
              <a:buFontTx/>
              <a:buNone/>
            </a:pPr>
            <a:endParaRPr lang="en-GB" dirty="0" smtClean="0"/>
          </a:p>
          <a:p>
            <a:pPr>
              <a:lnSpc>
                <a:spcPct val="80000"/>
              </a:lnSpc>
            </a:pPr>
            <a:r>
              <a:rPr lang="en-GB" dirty="0" smtClean="0"/>
              <a:t>The nature of the project itself;</a:t>
            </a:r>
          </a:p>
          <a:p>
            <a:pPr>
              <a:lnSpc>
                <a:spcPct val="80000"/>
              </a:lnSpc>
            </a:pPr>
            <a:r>
              <a:rPr lang="en-GB" dirty="0" smtClean="0"/>
              <a:t>The context of the research;</a:t>
            </a:r>
          </a:p>
          <a:p>
            <a:pPr>
              <a:lnSpc>
                <a:spcPct val="80000"/>
              </a:lnSpc>
            </a:pPr>
            <a:r>
              <a:rPr lang="en-GB" dirty="0" smtClean="0"/>
              <a:t>Procedures adopted;</a:t>
            </a:r>
          </a:p>
          <a:p>
            <a:pPr>
              <a:lnSpc>
                <a:spcPct val="80000"/>
              </a:lnSpc>
            </a:pPr>
            <a:r>
              <a:rPr lang="en-GB" dirty="0" smtClean="0"/>
              <a:t>Methods of data collection;</a:t>
            </a:r>
          </a:p>
          <a:p>
            <a:pPr>
              <a:lnSpc>
                <a:spcPct val="80000"/>
              </a:lnSpc>
            </a:pPr>
            <a:r>
              <a:rPr lang="en-GB" dirty="0" smtClean="0"/>
              <a:t>Nature of the participants;</a:t>
            </a:r>
          </a:p>
          <a:p>
            <a:pPr>
              <a:lnSpc>
                <a:spcPct val="80000"/>
              </a:lnSpc>
            </a:pPr>
            <a:r>
              <a:rPr lang="en-GB" dirty="0" smtClean="0"/>
              <a:t>The type of data collected;</a:t>
            </a:r>
          </a:p>
          <a:p>
            <a:pPr>
              <a:lnSpc>
                <a:spcPct val="80000"/>
              </a:lnSpc>
            </a:pPr>
            <a:r>
              <a:rPr lang="en-GB" dirty="0" smtClean="0"/>
              <a:t>What is done with the data (how it is curated, analysed, interpreted) and how it is disseminated.</a:t>
            </a:r>
          </a:p>
          <a:p>
            <a:endParaRPr lang="en-GB" dirty="0"/>
          </a:p>
        </p:txBody>
      </p:sp>
      <p:pic>
        <p:nvPicPr>
          <p:cNvPr id="5" name="Picture 4"/>
          <p:cNvPicPr/>
          <p:nvPr/>
        </p:nvPicPr>
        <p:blipFill>
          <a:blip r:embed="rId3"/>
          <a:stretch>
            <a:fillRect/>
          </a:stretch>
        </p:blipFill>
        <p:spPr>
          <a:xfrm>
            <a:off x="9542139" y="6153166"/>
            <a:ext cx="2240280" cy="527050"/>
          </a:xfrm>
          <a:prstGeom prst="rect">
            <a:avLst/>
          </a:prstGeom>
        </p:spPr>
      </p:pic>
      <p:sp>
        <p:nvSpPr>
          <p:cNvPr id="6" name="Footer Placeholder 5"/>
          <p:cNvSpPr>
            <a:spLocks noGrp="1"/>
          </p:cNvSpPr>
          <p:nvPr>
            <p:ph type="ftr" sz="quarter" idx="11"/>
          </p:nvPr>
        </p:nvSpPr>
        <p:spPr>
          <a:xfrm>
            <a:off x="2912534" y="6041362"/>
            <a:ext cx="6297612" cy="365125"/>
          </a:xfrm>
        </p:spPr>
        <p:txBody>
          <a:bodyPr/>
          <a:lstStyle/>
          <a:p>
            <a:r>
              <a:rPr lang="en-GB" smtClean="0"/>
              <a:t>School and University Partnership for Peer Communities of Learners (SUP4PCL)  </a:t>
            </a:r>
            <a:endParaRPr lang="en-GB"/>
          </a:p>
        </p:txBody>
      </p:sp>
    </p:spTree>
    <p:extLst>
      <p:ext uri="{BB962C8B-B14F-4D97-AF65-F5344CB8AC3E}">
        <p14:creationId xmlns:p14="http://schemas.microsoft.com/office/powerpoint/2010/main" val="10430739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b="1" dirty="0" smtClean="0"/>
              <a:t>Group activity</a:t>
            </a:r>
            <a:br>
              <a:rPr lang="en-GB" b="1" dirty="0" smtClean="0"/>
            </a:br>
            <a:r>
              <a:rPr lang="en-GB" b="1" i="1" dirty="0" smtClean="0"/>
              <a:t>Why research ethics? </a:t>
            </a:r>
            <a:endParaRPr lang="en-GB" b="1" i="1" dirty="0"/>
          </a:p>
        </p:txBody>
      </p:sp>
      <p:sp>
        <p:nvSpPr>
          <p:cNvPr id="3" name="Content Placeholder 2"/>
          <p:cNvSpPr>
            <a:spLocks noGrp="1"/>
          </p:cNvSpPr>
          <p:nvPr>
            <p:ph idx="1"/>
          </p:nvPr>
        </p:nvSpPr>
        <p:spPr>
          <a:xfrm>
            <a:off x="838200" y="2065353"/>
            <a:ext cx="10515600" cy="4351338"/>
          </a:xfrm>
        </p:spPr>
        <p:txBody>
          <a:bodyPr>
            <a:normAutofit/>
          </a:bodyPr>
          <a:lstStyle/>
          <a:p>
            <a:pPr marL="0" indent="0">
              <a:buNone/>
            </a:pPr>
            <a:endParaRPr lang="en-GB" dirty="0"/>
          </a:p>
          <a:p>
            <a:pPr marL="514350" indent="-514350">
              <a:buAutoNum type="arabicPeriod"/>
            </a:pPr>
            <a:r>
              <a:rPr lang="en-GB" dirty="0" smtClean="0"/>
              <a:t>In pairs, make a note of the ways in which ethical thinking improves the </a:t>
            </a:r>
            <a:r>
              <a:rPr lang="en-GB" i="1" dirty="0" smtClean="0"/>
              <a:t>quality</a:t>
            </a:r>
            <a:r>
              <a:rPr lang="en-GB" dirty="0" smtClean="0"/>
              <a:t> of research (5 mins)</a:t>
            </a:r>
          </a:p>
          <a:p>
            <a:pPr marL="514350" indent="-514350">
              <a:buAutoNum type="arabicPeriod"/>
            </a:pPr>
            <a:endParaRPr lang="en-GB" dirty="0" smtClean="0"/>
          </a:p>
          <a:p>
            <a:pPr marL="514350" indent="-514350">
              <a:buAutoNum type="arabicPeriod"/>
            </a:pPr>
            <a:r>
              <a:rPr lang="en-GB" dirty="0" smtClean="0"/>
              <a:t>Join another pair and exchange ideas – try to reach a consensus on the most significant points (5 mins)</a:t>
            </a:r>
          </a:p>
          <a:p>
            <a:pPr marL="514350" indent="-514350">
              <a:buAutoNum type="arabicPeriod"/>
            </a:pPr>
            <a:endParaRPr lang="en-GB" dirty="0" smtClean="0"/>
          </a:p>
          <a:p>
            <a:pPr marL="514350" indent="-514350">
              <a:buAutoNum type="arabicPeriod"/>
            </a:pPr>
            <a:r>
              <a:rPr lang="en-GB" dirty="0" smtClean="0"/>
              <a:t>Share with the wider group (10 mins)</a:t>
            </a:r>
          </a:p>
          <a:p>
            <a:pPr marL="457200" indent="-457200">
              <a:buFont typeface="+mj-lt"/>
              <a:buAutoNum type="arabicPeriod"/>
            </a:pPr>
            <a:endParaRPr lang="en-GB" dirty="0"/>
          </a:p>
          <a:p>
            <a:pPr marL="457200" indent="-457200">
              <a:buFont typeface="+mj-lt"/>
              <a:buAutoNum type="arabicPeriod"/>
            </a:pPr>
            <a:r>
              <a:rPr lang="en-GB" dirty="0" smtClean="0"/>
              <a:t>Plenary – </a:t>
            </a:r>
            <a:r>
              <a:rPr lang="en-GB" i="1" dirty="0" smtClean="0"/>
              <a:t>what do we all think are the most important benefits of researching ethically?</a:t>
            </a:r>
          </a:p>
          <a:p>
            <a:pPr marL="0" indent="0">
              <a:buNone/>
            </a:pPr>
            <a:endParaRPr lang="en-GB" i="1" dirty="0"/>
          </a:p>
        </p:txBody>
      </p:sp>
      <p:pic>
        <p:nvPicPr>
          <p:cNvPr id="5" name="Picture 4"/>
          <p:cNvPicPr/>
          <p:nvPr/>
        </p:nvPicPr>
        <p:blipFill>
          <a:blip r:embed="rId3"/>
          <a:stretch>
            <a:fillRect/>
          </a:stretch>
        </p:blipFill>
        <p:spPr>
          <a:xfrm>
            <a:off x="9542139" y="6153166"/>
            <a:ext cx="2240280" cy="527050"/>
          </a:xfrm>
          <a:prstGeom prst="rect">
            <a:avLst/>
          </a:prstGeom>
        </p:spPr>
      </p:pic>
      <p:sp>
        <p:nvSpPr>
          <p:cNvPr id="6" name="Footer Placeholder 5"/>
          <p:cNvSpPr>
            <a:spLocks noGrp="1"/>
          </p:cNvSpPr>
          <p:nvPr>
            <p:ph type="ftr" sz="quarter" idx="11"/>
          </p:nvPr>
        </p:nvSpPr>
        <p:spPr>
          <a:xfrm>
            <a:off x="2302934" y="6041362"/>
            <a:ext cx="6297612" cy="365125"/>
          </a:xfrm>
        </p:spPr>
        <p:txBody>
          <a:bodyPr/>
          <a:lstStyle/>
          <a:p>
            <a:r>
              <a:rPr lang="en-GB" dirty="0" smtClean="0"/>
              <a:t>School and University Partnership for Peer Communities of Learners (SUP4PCL)  </a:t>
            </a:r>
            <a:endParaRPr lang="en-GB" dirty="0"/>
          </a:p>
        </p:txBody>
      </p:sp>
    </p:spTree>
    <p:extLst>
      <p:ext uri="{BB962C8B-B14F-4D97-AF65-F5344CB8AC3E}">
        <p14:creationId xmlns:p14="http://schemas.microsoft.com/office/powerpoint/2010/main" val="42897203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9" y="490623"/>
            <a:ext cx="9720072" cy="1499616"/>
          </a:xfrm>
        </p:spPr>
        <p:txBody>
          <a:bodyPr/>
          <a:lstStyle/>
          <a:p>
            <a:pPr algn="ctr"/>
            <a:r>
              <a:rPr lang="en-GB" b="1" dirty="0" smtClean="0"/>
              <a:t>Possible Risks in social research?</a:t>
            </a:r>
            <a:endParaRPr lang="en-GB" b="1" dirty="0"/>
          </a:p>
        </p:txBody>
      </p:sp>
      <p:sp>
        <p:nvSpPr>
          <p:cNvPr id="3" name="Content Placeholder 2"/>
          <p:cNvSpPr>
            <a:spLocks noGrp="1"/>
          </p:cNvSpPr>
          <p:nvPr>
            <p:ph idx="1"/>
          </p:nvPr>
        </p:nvSpPr>
        <p:spPr>
          <a:xfrm>
            <a:off x="1024128" y="1686910"/>
            <a:ext cx="9720073" cy="4704698"/>
          </a:xfrm>
        </p:spPr>
        <p:txBody>
          <a:bodyPr>
            <a:normAutofit/>
          </a:bodyPr>
          <a:lstStyle/>
          <a:p>
            <a:pPr>
              <a:lnSpc>
                <a:spcPct val="80000"/>
              </a:lnSpc>
              <a:buFont typeface="Arial" panose="020B0604020202020204" pitchFamily="34" charset="0"/>
              <a:buChar char="•"/>
              <a:defRPr/>
            </a:pPr>
            <a:r>
              <a:rPr lang="en-GB" dirty="0"/>
              <a:t>the potential physical or psychological harm, discomfort or stress to human participants that a research project might generate. In social science research this include risks to a subject’s:</a:t>
            </a:r>
          </a:p>
          <a:p>
            <a:pPr>
              <a:lnSpc>
                <a:spcPct val="80000"/>
              </a:lnSpc>
              <a:buFont typeface="Arial" panose="020B0604020202020204" pitchFamily="34" charset="0"/>
              <a:buChar char="•"/>
              <a:defRPr/>
            </a:pPr>
            <a:endParaRPr lang="en-GB" dirty="0"/>
          </a:p>
          <a:p>
            <a:pPr>
              <a:lnSpc>
                <a:spcPct val="80000"/>
              </a:lnSpc>
              <a:buFont typeface="Arial" panose="020B0604020202020204" pitchFamily="34" charset="0"/>
              <a:buChar char="•"/>
              <a:defRPr/>
            </a:pPr>
            <a:r>
              <a:rPr lang="en-GB" dirty="0"/>
              <a:t>personal social standing, privacy, personal values and beliefs, including the adverse effects (to them) of revealing information that relates to illegal, sexual, or deviant behaviour. </a:t>
            </a:r>
          </a:p>
          <a:p>
            <a:pPr>
              <a:lnSpc>
                <a:spcPct val="80000"/>
              </a:lnSpc>
              <a:buFont typeface="Arial" panose="020B0604020202020204" pitchFamily="34" charset="0"/>
              <a:buChar char="•"/>
              <a:defRPr/>
            </a:pPr>
            <a:endParaRPr lang="en-GB" dirty="0"/>
          </a:p>
          <a:p>
            <a:pPr>
              <a:lnSpc>
                <a:spcPct val="80000"/>
              </a:lnSpc>
              <a:buFont typeface="Arial" panose="020B0604020202020204" pitchFamily="34" charset="0"/>
              <a:buChar char="•"/>
              <a:defRPr/>
            </a:pPr>
            <a:r>
              <a:rPr lang="en-GB" dirty="0"/>
              <a:t>their links to family and the wider community, </a:t>
            </a:r>
          </a:p>
          <a:p>
            <a:pPr>
              <a:lnSpc>
                <a:spcPct val="80000"/>
              </a:lnSpc>
              <a:buFont typeface="Arial" panose="020B0604020202020204" pitchFamily="34" charset="0"/>
              <a:buChar char="•"/>
              <a:defRPr/>
            </a:pPr>
            <a:endParaRPr lang="en-GB" dirty="0"/>
          </a:p>
          <a:p>
            <a:pPr>
              <a:lnSpc>
                <a:spcPct val="80000"/>
              </a:lnSpc>
              <a:buFont typeface="Arial" panose="020B0604020202020204" pitchFamily="34" charset="0"/>
              <a:buChar char="•"/>
              <a:defRPr/>
            </a:pPr>
            <a:r>
              <a:rPr lang="en-GB" dirty="0"/>
              <a:t>their position in occupational settings,</a:t>
            </a:r>
          </a:p>
          <a:p>
            <a:pPr>
              <a:lnSpc>
                <a:spcPct val="80000"/>
              </a:lnSpc>
              <a:buFont typeface="Arial" panose="020B0604020202020204" pitchFamily="34" charset="0"/>
              <a:buChar char="•"/>
              <a:defRPr/>
            </a:pPr>
            <a:endParaRPr lang="en-GB" dirty="0"/>
          </a:p>
          <a:p>
            <a:pPr>
              <a:lnSpc>
                <a:spcPct val="80000"/>
              </a:lnSpc>
              <a:buFont typeface="Arial" panose="020B0604020202020204" pitchFamily="34" charset="0"/>
              <a:buChar char="•"/>
              <a:defRPr/>
            </a:pPr>
            <a:r>
              <a:rPr lang="en-GB" dirty="0"/>
              <a:t>Research which carries no physical risk can be disruptive and damaging to research subjects either as individuals or as whole communities or categories of people </a:t>
            </a:r>
            <a:endParaRPr lang="en-GB" dirty="0" smtClean="0"/>
          </a:p>
          <a:p>
            <a:pPr marL="0" indent="0" algn="ctr">
              <a:lnSpc>
                <a:spcPct val="80000"/>
              </a:lnSpc>
              <a:buNone/>
              <a:defRPr/>
            </a:pPr>
            <a:r>
              <a:rPr lang="en-GB" i="1" dirty="0" smtClean="0"/>
              <a:t>Ethics in Action activity</a:t>
            </a:r>
            <a:endParaRPr lang="en-GB" i="1" dirty="0"/>
          </a:p>
          <a:p>
            <a:endParaRPr lang="en-GB" dirty="0"/>
          </a:p>
        </p:txBody>
      </p:sp>
      <p:pic>
        <p:nvPicPr>
          <p:cNvPr id="5" name="Picture 4"/>
          <p:cNvPicPr/>
          <p:nvPr/>
        </p:nvPicPr>
        <p:blipFill>
          <a:blip r:embed="rId3"/>
          <a:stretch>
            <a:fillRect/>
          </a:stretch>
        </p:blipFill>
        <p:spPr>
          <a:xfrm>
            <a:off x="9542139" y="6138878"/>
            <a:ext cx="2240280" cy="527050"/>
          </a:xfrm>
          <a:prstGeom prst="rect">
            <a:avLst/>
          </a:prstGeom>
        </p:spPr>
      </p:pic>
      <p:sp>
        <p:nvSpPr>
          <p:cNvPr id="6" name="Footer Placeholder 5"/>
          <p:cNvSpPr>
            <a:spLocks noGrp="1"/>
          </p:cNvSpPr>
          <p:nvPr>
            <p:ph type="ftr" sz="quarter" idx="11"/>
          </p:nvPr>
        </p:nvSpPr>
        <p:spPr>
          <a:xfrm>
            <a:off x="3166534" y="6282662"/>
            <a:ext cx="6297612" cy="365125"/>
          </a:xfrm>
        </p:spPr>
        <p:txBody>
          <a:bodyPr/>
          <a:lstStyle/>
          <a:p>
            <a:r>
              <a:rPr lang="en-GB" dirty="0" smtClean="0"/>
              <a:t>School and University Partnership for Peer Communities of Learners (SUP4PCL)  </a:t>
            </a:r>
            <a:endParaRPr lang="en-GB" dirty="0"/>
          </a:p>
        </p:txBody>
      </p:sp>
    </p:spTree>
    <p:extLst>
      <p:ext uri="{BB962C8B-B14F-4D97-AF65-F5344CB8AC3E}">
        <p14:creationId xmlns:p14="http://schemas.microsoft.com/office/powerpoint/2010/main" val="322848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smtClean="0"/>
              <a:t>Where is Risk most likely to occur?</a:t>
            </a:r>
            <a:endParaRPr lang="en-GB" b="1" dirty="0"/>
          </a:p>
        </p:txBody>
      </p:sp>
      <p:sp>
        <p:nvSpPr>
          <p:cNvPr id="3" name="Content Placeholder 2"/>
          <p:cNvSpPr>
            <a:spLocks noGrp="1"/>
          </p:cNvSpPr>
          <p:nvPr>
            <p:ph idx="1"/>
          </p:nvPr>
        </p:nvSpPr>
        <p:spPr>
          <a:xfrm>
            <a:off x="1024128" y="1939159"/>
            <a:ext cx="9720073" cy="4370201"/>
          </a:xfrm>
        </p:spPr>
        <p:txBody>
          <a:bodyPr>
            <a:normAutofit fontScale="77500" lnSpcReduction="20000"/>
          </a:bodyPr>
          <a:lstStyle/>
          <a:p>
            <a:pPr>
              <a:lnSpc>
                <a:spcPct val="80000"/>
              </a:lnSpc>
              <a:buFont typeface="Arial" panose="020B0604020202020204" pitchFamily="34" charset="0"/>
              <a:buChar char="•"/>
              <a:defRPr/>
            </a:pPr>
            <a:r>
              <a:rPr lang="en-GB" sz="3400" dirty="0" smtClean="0"/>
              <a:t>vulnerable </a:t>
            </a:r>
            <a:r>
              <a:rPr lang="en-GB" sz="3400" dirty="0"/>
              <a:t>groups – e.g. children and young people, </a:t>
            </a:r>
          </a:p>
          <a:p>
            <a:pPr>
              <a:lnSpc>
                <a:spcPct val="80000"/>
              </a:lnSpc>
              <a:buFont typeface="Arial" panose="020B0604020202020204" pitchFamily="34" charset="0"/>
              <a:buChar char="•"/>
              <a:defRPr/>
            </a:pPr>
            <a:endParaRPr lang="en-GB" sz="3400" dirty="0"/>
          </a:p>
          <a:p>
            <a:pPr>
              <a:lnSpc>
                <a:spcPct val="80000"/>
              </a:lnSpc>
              <a:buFont typeface="Arial" panose="020B0604020202020204" pitchFamily="34" charset="0"/>
              <a:buChar char="•"/>
              <a:defRPr/>
            </a:pPr>
            <a:r>
              <a:rPr lang="en-GB" sz="3400" dirty="0"/>
              <a:t>sensitive topics – e.g. participants’ illegal or political behaviour, their experience of violence, </a:t>
            </a:r>
          </a:p>
          <a:p>
            <a:pPr>
              <a:lnSpc>
                <a:spcPct val="80000"/>
              </a:lnSpc>
              <a:buFont typeface="Arial" panose="020B0604020202020204" pitchFamily="34" charset="0"/>
              <a:buChar char="•"/>
              <a:defRPr/>
            </a:pPr>
            <a:endParaRPr lang="en-GB" sz="3400" dirty="0"/>
          </a:p>
          <a:p>
            <a:pPr>
              <a:lnSpc>
                <a:spcPct val="80000"/>
              </a:lnSpc>
              <a:buFont typeface="Arial" panose="020B0604020202020204" pitchFamily="34" charset="0"/>
              <a:buChar char="•"/>
              <a:defRPr/>
            </a:pPr>
            <a:r>
              <a:rPr lang="en-GB" sz="3400" dirty="0"/>
              <a:t>where permission of a gatekeeper is normally required for initial access to members </a:t>
            </a:r>
          </a:p>
          <a:p>
            <a:pPr>
              <a:lnSpc>
                <a:spcPct val="80000"/>
              </a:lnSpc>
              <a:buFont typeface="Arial" panose="020B0604020202020204" pitchFamily="34" charset="0"/>
              <a:buChar char="•"/>
              <a:defRPr/>
            </a:pPr>
            <a:endParaRPr lang="en-GB" sz="3400" dirty="0"/>
          </a:p>
          <a:p>
            <a:pPr>
              <a:lnSpc>
                <a:spcPct val="80000"/>
              </a:lnSpc>
              <a:buFont typeface="Arial" panose="020B0604020202020204" pitchFamily="34" charset="0"/>
              <a:buChar char="•"/>
              <a:defRPr/>
            </a:pPr>
            <a:r>
              <a:rPr lang="en-GB" sz="3400" dirty="0"/>
              <a:t>deception or research conducted without participants’ full and informed consent at the time the study is started</a:t>
            </a:r>
          </a:p>
          <a:p>
            <a:pPr>
              <a:lnSpc>
                <a:spcPct val="80000"/>
              </a:lnSpc>
              <a:buFont typeface="Arial" panose="020B0604020202020204" pitchFamily="34" charset="0"/>
              <a:buChar char="•"/>
              <a:defRPr/>
            </a:pPr>
            <a:endParaRPr lang="en-GB" sz="3400" dirty="0"/>
          </a:p>
          <a:p>
            <a:pPr>
              <a:lnSpc>
                <a:spcPct val="80000"/>
              </a:lnSpc>
              <a:buFont typeface="Arial" panose="020B0604020202020204" pitchFamily="34" charset="0"/>
              <a:buChar char="•"/>
              <a:defRPr/>
            </a:pPr>
            <a:r>
              <a:rPr lang="en-GB" sz="3400" dirty="0"/>
              <a:t>access to records of personal or confidential information, </a:t>
            </a:r>
          </a:p>
        </p:txBody>
      </p:sp>
      <p:pic>
        <p:nvPicPr>
          <p:cNvPr id="5" name="Picture 4"/>
          <p:cNvPicPr/>
          <p:nvPr/>
        </p:nvPicPr>
        <p:blipFill>
          <a:blip r:embed="rId3"/>
          <a:stretch>
            <a:fillRect/>
          </a:stretch>
        </p:blipFill>
        <p:spPr>
          <a:xfrm>
            <a:off x="9542139" y="6138878"/>
            <a:ext cx="2240280" cy="527050"/>
          </a:xfrm>
          <a:prstGeom prst="rect">
            <a:avLst/>
          </a:prstGeom>
        </p:spPr>
      </p:pic>
      <p:sp>
        <p:nvSpPr>
          <p:cNvPr id="6" name="Footer Placeholder 5"/>
          <p:cNvSpPr>
            <a:spLocks noGrp="1"/>
          </p:cNvSpPr>
          <p:nvPr>
            <p:ph type="ftr" sz="quarter" idx="11"/>
          </p:nvPr>
        </p:nvSpPr>
        <p:spPr>
          <a:xfrm>
            <a:off x="2785534" y="6041362"/>
            <a:ext cx="6297612" cy="365125"/>
          </a:xfrm>
        </p:spPr>
        <p:txBody>
          <a:bodyPr/>
          <a:lstStyle/>
          <a:p>
            <a:r>
              <a:rPr lang="en-GB" smtClean="0"/>
              <a:t>School and University Partnership for Peer Communities of Learners (SUP4PCL)  </a:t>
            </a:r>
            <a:endParaRPr lang="en-GB"/>
          </a:p>
        </p:txBody>
      </p:sp>
    </p:spTree>
    <p:extLst>
      <p:ext uri="{BB962C8B-B14F-4D97-AF65-F5344CB8AC3E}">
        <p14:creationId xmlns:p14="http://schemas.microsoft.com/office/powerpoint/2010/main" val="30366659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smtClean="0"/>
              <a:t>Implementing ethical practice from the beginning?</a:t>
            </a:r>
            <a:endParaRPr lang="en-GB" b="1" dirty="0"/>
          </a:p>
        </p:txBody>
      </p:sp>
      <p:sp>
        <p:nvSpPr>
          <p:cNvPr id="3" name="Content Placeholder 2"/>
          <p:cNvSpPr>
            <a:spLocks noGrp="1"/>
          </p:cNvSpPr>
          <p:nvPr>
            <p:ph idx="1"/>
          </p:nvPr>
        </p:nvSpPr>
        <p:spPr/>
        <p:txBody>
          <a:bodyPr>
            <a:noAutofit/>
          </a:bodyPr>
          <a:lstStyle/>
          <a:p>
            <a:pPr>
              <a:lnSpc>
                <a:spcPct val="80000"/>
              </a:lnSpc>
              <a:buFont typeface="Arial" panose="020B0604020202020204" pitchFamily="34" charset="0"/>
              <a:buChar char="•"/>
            </a:pPr>
            <a:r>
              <a:rPr lang="en-GB" sz="2800" dirty="0" smtClean="0"/>
              <a:t>The responsibility for the conduct of the research in line with the relevant principles rests with the principal investigator (PI)</a:t>
            </a:r>
          </a:p>
          <a:p>
            <a:pPr>
              <a:lnSpc>
                <a:spcPct val="80000"/>
              </a:lnSpc>
              <a:buFont typeface="Arial" panose="020B0604020202020204" pitchFamily="34" charset="0"/>
              <a:buChar char="•"/>
            </a:pPr>
            <a:endParaRPr lang="en-GB" sz="2800" dirty="0" smtClean="0"/>
          </a:p>
          <a:p>
            <a:pPr>
              <a:lnSpc>
                <a:spcPct val="80000"/>
              </a:lnSpc>
              <a:buFont typeface="Arial" panose="020B0604020202020204" pitchFamily="34" charset="0"/>
              <a:buChar char="•"/>
            </a:pPr>
            <a:r>
              <a:rPr lang="en-GB" sz="2800" dirty="0" smtClean="0"/>
              <a:t>Once risks have been identified, researchers should discuss these with research participants in order to secure proper informed consent. </a:t>
            </a:r>
          </a:p>
          <a:p>
            <a:pPr>
              <a:lnSpc>
                <a:spcPct val="80000"/>
              </a:lnSpc>
              <a:buFont typeface="Arial" panose="020B0604020202020204" pitchFamily="34" charset="0"/>
              <a:buChar char="•"/>
            </a:pPr>
            <a:endParaRPr lang="en-GB" sz="2800" dirty="0" smtClean="0"/>
          </a:p>
          <a:p>
            <a:pPr>
              <a:lnSpc>
                <a:spcPct val="80000"/>
              </a:lnSpc>
              <a:buFont typeface="Arial" panose="020B0604020202020204" pitchFamily="34" charset="0"/>
              <a:buChar char="•"/>
            </a:pPr>
            <a:r>
              <a:rPr lang="en-GB" sz="2800" dirty="0" smtClean="0"/>
              <a:t>Institutions oversee the work of researchers and provide clear guidelines on how research should be conducted ethically</a:t>
            </a:r>
          </a:p>
          <a:p>
            <a:pPr marL="0" indent="0">
              <a:lnSpc>
                <a:spcPct val="80000"/>
              </a:lnSpc>
              <a:buNone/>
            </a:pPr>
            <a:r>
              <a:rPr lang="en-GB" sz="2800" dirty="0" smtClean="0"/>
              <a:t>			</a:t>
            </a:r>
            <a:endParaRPr lang="en-GB" sz="2800" dirty="0"/>
          </a:p>
        </p:txBody>
      </p:sp>
      <p:pic>
        <p:nvPicPr>
          <p:cNvPr id="5" name="Picture 4"/>
          <p:cNvPicPr/>
          <p:nvPr/>
        </p:nvPicPr>
        <p:blipFill>
          <a:blip r:embed="rId3"/>
          <a:stretch>
            <a:fillRect/>
          </a:stretch>
        </p:blipFill>
        <p:spPr>
          <a:xfrm>
            <a:off x="9542139" y="6138878"/>
            <a:ext cx="2240280" cy="527050"/>
          </a:xfrm>
          <a:prstGeom prst="rect">
            <a:avLst/>
          </a:prstGeom>
        </p:spPr>
      </p:pic>
      <p:sp>
        <p:nvSpPr>
          <p:cNvPr id="6" name="Footer Placeholder 5"/>
          <p:cNvSpPr>
            <a:spLocks noGrp="1"/>
          </p:cNvSpPr>
          <p:nvPr>
            <p:ph type="ftr" sz="quarter" idx="11"/>
          </p:nvPr>
        </p:nvSpPr>
        <p:spPr>
          <a:xfrm>
            <a:off x="2984500" y="6545278"/>
            <a:ext cx="5069946" cy="267609"/>
          </a:xfrm>
        </p:spPr>
        <p:txBody>
          <a:bodyPr/>
          <a:lstStyle/>
          <a:p>
            <a:r>
              <a:rPr lang="en-GB" dirty="0" smtClean="0"/>
              <a:t>School and University Partnership for Peer Communities of Learners (SUP4PCL)  </a:t>
            </a:r>
            <a:endParaRPr lang="en-GB" dirty="0"/>
          </a:p>
        </p:txBody>
      </p:sp>
    </p:spTree>
    <p:extLst>
      <p:ext uri="{BB962C8B-B14F-4D97-AF65-F5344CB8AC3E}">
        <p14:creationId xmlns:p14="http://schemas.microsoft.com/office/powerpoint/2010/main" val="3894898513"/>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883</TotalTime>
  <Words>2549</Words>
  <Application>Microsoft Office PowerPoint</Application>
  <PresentationFormat>Widescreen</PresentationFormat>
  <Paragraphs>288</Paragraphs>
  <Slides>15</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Trebuchet MS</vt:lpstr>
      <vt:lpstr>Wingdings 3</vt:lpstr>
      <vt:lpstr>Facet</vt:lpstr>
      <vt:lpstr>Ethics of Educational Research</vt:lpstr>
      <vt:lpstr>The underlying principles of educational research</vt:lpstr>
      <vt:lpstr> Why are research ethics so important?: The historical and legal basis </vt:lpstr>
      <vt:lpstr>Charter of Fundamental Rights: key principles</vt:lpstr>
      <vt:lpstr>When do we start thinking about ethics – and when should we stop?!</vt:lpstr>
      <vt:lpstr>Group activity Why research ethics? </vt:lpstr>
      <vt:lpstr>Possible Risks in social research?</vt:lpstr>
      <vt:lpstr>Where is Risk most likely to occur?</vt:lpstr>
      <vt:lpstr>Implementing ethical practice from the beginning?</vt:lpstr>
      <vt:lpstr>When is consent really consent?</vt:lpstr>
      <vt:lpstr>Data sharing?</vt:lpstr>
      <vt:lpstr>USING PSUEDONYMS? </vt:lpstr>
      <vt:lpstr>Retention of Data – what ethical dilemmas can arise?</vt:lpstr>
      <vt:lpstr> Any questions or ethical issues you want to discuss now?</vt:lpstr>
      <vt:lpstr>Resources and further reading </vt:lpstr>
    </vt:vector>
  </TitlesOfParts>
  <Company>University of Leicester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Ethics of Educational Research</dc:title>
  <dc:creator>Wilkins, Christopher (Prof.)</dc:creator>
  <cp:lastModifiedBy>HP</cp:lastModifiedBy>
  <cp:revision>39</cp:revision>
  <cp:lastPrinted>2017-03-30T15:31:23Z</cp:lastPrinted>
  <dcterms:created xsi:type="dcterms:W3CDTF">2017-03-27T09:06:51Z</dcterms:created>
  <dcterms:modified xsi:type="dcterms:W3CDTF">2018-07-20T02:57:15Z</dcterms:modified>
</cp:coreProperties>
</file>