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67" r:id="rId2"/>
    <p:sldId id="268" r:id="rId3"/>
    <p:sldId id="258" r:id="rId4"/>
    <p:sldId id="270" r:id="rId5"/>
    <p:sldId id="271" r:id="rId6"/>
    <p:sldId id="275" r:id="rId7"/>
    <p:sldId id="276" r:id="rId8"/>
    <p:sldId id="273" r:id="rId9"/>
    <p:sldId id="274" r:id="rId10"/>
    <p:sldId id="285" r:id="rId11"/>
    <p:sldId id="277" r:id="rId12"/>
    <p:sldId id="278" r:id="rId13"/>
    <p:sldId id="279" r:id="rId14"/>
    <p:sldId id="280" r:id="rId15"/>
    <p:sldId id="281" r:id="rId16"/>
    <p:sldId id="282" r:id="rId17"/>
    <p:sldId id="283" r:id="rId18"/>
    <p:sldId id="284" r:id="rId19"/>
    <p:sldId id="286" r:id="rId20"/>
    <p:sldId id="287" r:id="rId21"/>
    <p:sldId id="288" r:id="rId22"/>
    <p:sldId id="289" r:id="rId23"/>
    <p:sldId id="290" r:id="rId24"/>
    <p:sldId id="291" r:id="rId25"/>
    <p:sldId id="292" r:id="rId26"/>
    <p:sldId id="293" r:id="rId27"/>
    <p:sldId id="297" r:id="rId28"/>
    <p:sldId id="299" r:id="rId29"/>
    <p:sldId id="300" r:id="rId30"/>
    <p:sldId id="303" r:id="rId31"/>
    <p:sldId id="269" r:id="rId32"/>
    <p:sldId id="305" r:id="rId33"/>
    <p:sldId id="307" r:id="rId34"/>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479" autoAdjust="0"/>
  </p:normalViewPr>
  <p:slideViewPr>
    <p:cSldViewPr>
      <p:cViewPr varScale="1">
        <p:scale>
          <a:sx n="42" d="100"/>
          <a:sy n="42" d="100"/>
        </p:scale>
        <p:origin x="198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65108FF-AE9F-EF43-8E91-0588DFB865B0}" type="datetimeFigureOut">
              <a:rPr lang="en-US" smtClean="0"/>
              <a:t>7/20/2018</a:t>
            </a:fld>
            <a:endParaRPr lang="en-US"/>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17B3AA57-D3D7-4F44-9E2D-32AF62346FBA}" type="slidenum">
              <a:rPr lang="en-US" smtClean="0"/>
              <a:t>‹#›</a:t>
            </a:fld>
            <a:endParaRPr lang="en-US"/>
          </a:p>
        </p:txBody>
      </p:sp>
    </p:spTree>
    <p:extLst>
      <p:ext uri="{BB962C8B-B14F-4D97-AF65-F5344CB8AC3E}">
        <p14:creationId xmlns:p14="http://schemas.microsoft.com/office/powerpoint/2010/main" val="2936206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100" y="0"/>
            <a:ext cx="2944813" cy="495300"/>
          </a:xfrm>
          <a:prstGeom prst="rect">
            <a:avLst/>
          </a:prstGeom>
        </p:spPr>
        <p:txBody>
          <a:bodyPr vert="horz" lIns="91440" tIns="45720" rIns="91440" bIns="45720" rtlCol="0"/>
          <a:lstStyle>
            <a:lvl1pPr algn="r">
              <a:defRPr sz="1200"/>
            </a:lvl1pPr>
          </a:lstStyle>
          <a:p>
            <a:fld id="{B1224222-C251-4322-84FB-821BB1B052A7}" type="datetimeFigureOut">
              <a:rPr lang="en-GB" smtClean="0"/>
              <a:t>20/07/2018</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100" y="9409113"/>
            <a:ext cx="2944813" cy="495300"/>
          </a:xfrm>
          <a:prstGeom prst="rect">
            <a:avLst/>
          </a:prstGeom>
        </p:spPr>
        <p:txBody>
          <a:bodyPr vert="horz" lIns="91440" tIns="45720" rIns="91440" bIns="45720" rtlCol="0" anchor="b"/>
          <a:lstStyle>
            <a:lvl1pPr algn="r">
              <a:defRPr sz="1200"/>
            </a:lvl1pPr>
          </a:lstStyle>
          <a:p>
            <a:fld id="{CDE3D472-936A-47F4-8F77-259DC4FAA5D0}" type="slidenum">
              <a:rPr lang="en-GB" smtClean="0"/>
              <a:t>‹#›</a:t>
            </a:fld>
            <a:endParaRPr lang="en-GB"/>
          </a:p>
        </p:txBody>
      </p:sp>
    </p:spTree>
    <p:extLst>
      <p:ext uri="{BB962C8B-B14F-4D97-AF65-F5344CB8AC3E}">
        <p14:creationId xmlns:p14="http://schemas.microsoft.com/office/powerpoint/2010/main" val="2502818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dirty="0" smtClean="0"/>
              <a:t>As discussed at the Kick-Off Meeting. Is it to be the ‘compressed time mode’, the ‘selective intermittent mode’; or the ‘recurrent time mode’ ? Is the data to be collected from one visit or will there be several visits to the PD schools?</a:t>
            </a:r>
            <a:r>
              <a:rPr lang="en-GB" baseline="0" dirty="0" smtClean="0"/>
              <a:t> In part, this may depend on who the ethnographers will be – insiders or outsiders – how might such a collaborative participatory ethnography work? How will quality and rigour of data collection be maintained?</a:t>
            </a:r>
          </a:p>
          <a:p>
            <a:pPr lvl="0"/>
            <a:endParaRPr lang="en-GB" baseline="0" dirty="0" smtClean="0"/>
          </a:p>
          <a:p>
            <a:pPr lvl="0"/>
            <a:r>
              <a:rPr lang="en-GB" baseline="0" dirty="0" smtClean="0"/>
              <a:t>The type of ethnography selected will determine the methodological approach for the data collection.</a:t>
            </a:r>
            <a:endParaRPr lang="en-GB" dirty="0"/>
          </a:p>
        </p:txBody>
      </p:sp>
      <p:sp>
        <p:nvSpPr>
          <p:cNvPr id="4" name="Slide Number Placeholder 3"/>
          <p:cNvSpPr>
            <a:spLocks noGrp="1"/>
          </p:cNvSpPr>
          <p:nvPr>
            <p:ph type="sldNum" sz="quarter" idx="10"/>
          </p:nvPr>
        </p:nvSpPr>
        <p:spPr/>
        <p:txBody>
          <a:bodyPr/>
          <a:lstStyle/>
          <a:p>
            <a:fld id="{CDE3D472-936A-47F4-8F77-259DC4FAA5D0}" type="slidenum">
              <a:rPr lang="en-GB" smtClean="0"/>
              <a:t>3</a:t>
            </a:fld>
            <a:endParaRPr lang="en-GB"/>
          </a:p>
        </p:txBody>
      </p:sp>
    </p:spTree>
    <p:extLst>
      <p:ext uri="{BB962C8B-B14F-4D97-AF65-F5344CB8AC3E}">
        <p14:creationId xmlns:p14="http://schemas.microsoft.com/office/powerpoint/2010/main" val="328139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3D472-936A-47F4-8F77-259DC4FAA5D0}" type="slidenum">
              <a:rPr lang="en-GB" smtClean="0"/>
              <a:t>4</a:t>
            </a:fld>
            <a:endParaRPr lang="en-GB"/>
          </a:p>
        </p:txBody>
      </p:sp>
    </p:spTree>
    <p:extLst>
      <p:ext uri="{BB962C8B-B14F-4D97-AF65-F5344CB8AC3E}">
        <p14:creationId xmlns:p14="http://schemas.microsoft.com/office/powerpoint/2010/main" val="963234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might be useful to pause and ask for responses to some of these questions. Responses could be written</a:t>
            </a:r>
            <a:r>
              <a:rPr lang="en-US" baseline="0" dirty="0" smtClean="0"/>
              <a:t> on sheets/flip charts for others to study later.</a:t>
            </a:r>
            <a:r>
              <a:rPr lang="en-US" dirty="0" smtClean="0"/>
              <a:t> </a:t>
            </a:r>
            <a:endParaRPr lang="en-US" dirty="0"/>
          </a:p>
        </p:txBody>
      </p:sp>
      <p:sp>
        <p:nvSpPr>
          <p:cNvPr id="4" name="Slide Number Placeholder 3"/>
          <p:cNvSpPr>
            <a:spLocks noGrp="1"/>
          </p:cNvSpPr>
          <p:nvPr>
            <p:ph type="sldNum" sz="quarter" idx="10"/>
          </p:nvPr>
        </p:nvSpPr>
        <p:spPr/>
        <p:txBody>
          <a:bodyPr/>
          <a:lstStyle/>
          <a:p>
            <a:fld id="{CDE3D472-936A-47F4-8F77-259DC4FAA5D0}" type="slidenum">
              <a:rPr lang="en-GB" smtClean="0"/>
              <a:t>6</a:t>
            </a:fld>
            <a:endParaRPr lang="en-GB"/>
          </a:p>
        </p:txBody>
      </p:sp>
    </p:spTree>
    <p:extLst>
      <p:ext uri="{BB962C8B-B14F-4D97-AF65-F5344CB8AC3E}">
        <p14:creationId xmlns:p14="http://schemas.microsoft.com/office/powerpoint/2010/main" val="559310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DE3D472-936A-47F4-8F77-259DC4FAA5D0}" type="slidenum">
              <a:rPr lang="en-GB" smtClean="0"/>
              <a:t>10</a:t>
            </a:fld>
            <a:endParaRPr lang="en-GB"/>
          </a:p>
        </p:txBody>
      </p:sp>
    </p:spTree>
    <p:extLst>
      <p:ext uri="{BB962C8B-B14F-4D97-AF65-F5344CB8AC3E}">
        <p14:creationId xmlns:p14="http://schemas.microsoft.com/office/powerpoint/2010/main" val="2898177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Gorlick</a:t>
            </a:r>
            <a:r>
              <a:rPr lang="en-US" dirty="0" smtClean="0"/>
              <a:t> (1989) There is a difference between</a:t>
            </a:r>
            <a:r>
              <a:rPr lang="en-US" baseline="0" dirty="0" smtClean="0"/>
              <a:t> social commitment and bias. Bias involves unacknowledged distortion. Social commitment means that you are seeking knowledge for a purpose – as a tool for opposing oppression – and are self-conscious about it.  This purpose requires that you want to know reality with as little distortion as possible. (p351)</a:t>
            </a:r>
          </a:p>
          <a:p>
            <a:endParaRPr lang="en-US" baseline="0" dirty="0" smtClean="0"/>
          </a:p>
          <a:p>
            <a:r>
              <a:rPr lang="en-US" baseline="0" dirty="0" smtClean="0"/>
              <a:t>This introduces the notion of reflection and reflexivity – a process of critical self-reflection. However, we could argue that the PD school ethnographies are guided by the social commitment inherent in the Erasmus project and therefore this should be one of the principles we take into account</a:t>
            </a:r>
          </a:p>
          <a:p>
            <a:r>
              <a:rPr lang="en-US" baseline="0" dirty="0" smtClean="0"/>
              <a:t> when thinking about and designing our research tools.</a:t>
            </a:r>
            <a:endParaRPr lang="en-US" dirty="0"/>
          </a:p>
        </p:txBody>
      </p:sp>
      <p:sp>
        <p:nvSpPr>
          <p:cNvPr id="4" name="Slide Number Placeholder 3"/>
          <p:cNvSpPr>
            <a:spLocks noGrp="1"/>
          </p:cNvSpPr>
          <p:nvPr>
            <p:ph type="sldNum" sz="quarter" idx="10"/>
          </p:nvPr>
        </p:nvSpPr>
        <p:spPr/>
        <p:txBody>
          <a:bodyPr/>
          <a:lstStyle/>
          <a:p>
            <a:fld id="{CDE3D472-936A-47F4-8F77-259DC4FAA5D0}" type="slidenum">
              <a:rPr lang="en-GB" smtClean="0"/>
              <a:t>15</a:t>
            </a:fld>
            <a:endParaRPr lang="en-GB"/>
          </a:p>
        </p:txBody>
      </p:sp>
    </p:spTree>
    <p:extLst>
      <p:ext uri="{BB962C8B-B14F-4D97-AF65-F5344CB8AC3E}">
        <p14:creationId xmlns:p14="http://schemas.microsoft.com/office/powerpoint/2010/main" val="1119870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E3D472-936A-47F4-8F77-259DC4FAA5D0}" type="slidenum">
              <a:rPr lang="en-GB" smtClean="0"/>
              <a:t>18</a:t>
            </a:fld>
            <a:endParaRPr lang="en-GB"/>
          </a:p>
        </p:txBody>
      </p:sp>
    </p:spTree>
    <p:extLst>
      <p:ext uri="{BB962C8B-B14F-4D97-AF65-F5344CB8AC3E}">
        <p14:creationId xmlns:p14="http://schemas.microsoft.com/office/powerpoint/2010/main" val="3050759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have just added a few pointers as to the style of writing ethnography as this aspect</a:t>
            </a:r>
            <a:r>
              <a:rPr lang="en-US" baseline="0" dirty="0" smtClean="0"/>
              <a:t> could fill an entire workshop! </a:t>
            </a:r>
            <a:endParaRPr lang="en-US" dirty="0"/>
          </a:p>
        </p:txBody>
      </p:sp>
      <p:sp>
        <p:nvSpPr>
          <p:cNvPr id="4" name="Slide Number Placeholder 3"/>
          <p:cNvSpPr>
            <a:spLocks noGrp="1"/>
          </p:cNvSpPr>
          <p:nvPr>
            <p:ph type="sldNum" sz="quarter" idx="10"/>
          </p:nvPr>
        </p:nvSpPr>
        <p:spPr/>
        <p:txBody>
          <a:bodyPr/>
          <a:lstStyle/>
          <a:p>
            <a:fld id="{CDE3D472-936A-47F4-8F77-259DC4FAA5D0}" type="slidenum">
              <a:rPr lang="en-GB" smtClean="0"/>
              <a:t>30</a:t>
            </a:fld>
            <a:endParaRPr lang="en-GB"/>
          </a:p>
        </p:txBody>
      </p:sp>
    </p:spTree>
    <p:extLst>
      <p:ext uri="{BB962C8B-B14F-4D97-AF65-F5344CB8AC3E}">
        <p14:creationId xmlns:p14="http://schemas.microsoft.com/office/powerpoint/2010/main" val="2586450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endParaRPr lang="en-US" sz="2000" b="1" dirty="0" smtClean="0">
              <a:solidFill>
                <a:schemeClr val="bg1"/>
              </a:solidFill>
            </a:endParaRPr>
          </a:p>
          <a:p>
            <a:pPr marL="0" indent="0" algn="ctr">
              <a:buNone/>
            </a:pPr>
            <a:endParaRPr lang="en-US" sz="2000" b="1" dirty="0">
              <a:solidFill>
                <a:schemeClr val="bg1"/>
              </a:solidFill>
            </a:endParaRPr>
          </a:p>
          <a:p>
            <a:pPr marL="0" indent="0" algn="ctr">
              <a:buNone/>
            </a:pPr>
            <a:r>
              <a:rPr lang="en-US" sz="2400" b="1" dirty="0" smtClean="0">
                <a:solidFill>
                  <a:schemeClr val="bg1"/>
                </a:solidFill>
              </a:rPr>
              <a:t>School </a:t>
            </a:r>
            <a:r>
              <a:rPr lang="en-US" sz="2400" b="1" dirty="0">
                <a:solidFill>
                  <a:schemeClr val="bg1"/>
                </a:solidFill>
              </a:rPr>
              <a:t>and University Partnership for </a:t>
            </a:r>
            <a:endParaRPr lang="en-US" sz="2400" b="1" dirty="0" smtClean="0">
              <a:solidFill>
                <a:schemeClr val="bg1"/>
              </a:solidFill>
            </a:endParaRPr>
          </a:p>
          <a:p>
            <a:pPr marL="0" indent="0" algn="ctr">
              <a:buNone/>
            </a:pPr>
            <a:r>
              <a:rPr lang="en-US" sz="2400" b="1" dirty="0" smtClean="0">
                <a:solidFill>
                  <a:schemeClr val="bg1"/>
                </a:solidFill>
              </a:rPr>
              <a:t>Peer </a:t>
            </a:r>
            <a:r>
              <a:rPr lang="en-US" sz="2400" b="1" dirty="0">
                <a:solidFill>
                  <a:schemeClr val="bg1"/>
                </a:solidFill>
              </a:rPr>
              <a:t>Communities of </a:t>
            </a:r>
            <a:r>
              <a:rPr lang="en-US" sz="2400" b="1" dirty="0" smtClean="0">
                <a:solidFill>
                  <a:schemeClr val="bg1"/>
                </a:solidFill>
              </a:rPr>
              <a:t>Learners</a:t>
            </a:r>
            <a:endParaRPr lang="en-US" sz="2400" b="1" dirty="0">
              <a:solidFill>
                <a:schemeClr val="bg1"/>
              </a:solidFill>
            </a:endParaRPr>
          </a:p>
          <a:p>
            <a:pPr marL="0" indent="0">
              <a:buNone/>
            </a:pPr>
            <a:endParaRPr lang="en-US" sz="2000" dirty="0" smtClean="0">
              <a:solidFill>
                <a:schemeClr val="bg1"/>
              </a:solidFill>
            </a:endParaRPr>
          </a:p>
          <a:p>
            <a:pPr marL="0" indent="0" algn="ctr">
              <a:buNone/>
            </a:pPr>
            <a:r>
              <a:rPr lang="en-US" sz="2000" dirty="0" smtClean="0">
                <a:solidFill>
                  <a:schemeClr val="bg1"/>
                </a:solidFill>
              </a:rPr>
              <a:t>Project </a:t>
            </a:r>
            <a:r>
              <a:rPr lang="en-US" sz="2000" dirty="0">
                <a:solidFill>
                  <a:schemeClr val="bg1"/>
                </a:solidFill>
              </a:rPr>
              <a:t>number: </a:t>
            </a:r>
            <a:r>
              <a:rPr lang="en-US" sz="2000" b="1" dirty="0" smtClean="0">
                <a:solidFill>
                  <a:schemeClr val="bg1"/>
                </a:solidFill>
              </a:rPr>
              <a:t> </a:t>
            </a:r>
            <a:r>
              <a:rPr lang="en-US" sz="2000" b="1" dirty="0">
                <a:solidFill>
                  <a:schemeClr val="bg1"/>
                </a:solidFill>
              </a:rPr>
              <a:t>573660-EPP-1-2016-1-EG-EPPKA2-CBHE-JP (2016-2516/001-001)</a:t>
            </a:r>
            <a:endParaRPr lang="en-GB" sz="2000" dirty="0">
              <a:solidFill>
                <a:schemeClr val="bg1"/>
              </a:solidFill>
            </a:endParaRPr>
          </a:p>
          <a:p>
            <a:pPr marL="0" indent="0">
              <a:buNone/>
            </a:pPr>
            <a:r>
              <a:rPr lang="en-US" sz="2000" dirty="0">
                <a:solidFill>
                  <a:schemeClr val="bg1"/>
                </a:solidFill>
              </a:rPr>
              <a:t> </a:t>
            </a:r>
            <a:endParaRPr lang="en-GB" sz="2000" dirty="0">
              <a:solidFill>
                <a:schemeClr val="bg1"/>
              </a:solidFill>
            </a:endParaRPr>
          </a:p>
          <a:p>
            <a:pPr marL="0" indent="0">
              <a:buNone/>
            </a:pPr>
            <a:endParaRPr lang="en-US" sz="2000" b="1" dirty="0">
              <a:solidFill>
                <a:schemeClr val="bg1"/>
              </a:solidFill>
            </a:endParaRPr>
          </a:p>
          <a:p>
            <a:pPr marL="0" indent="0">
              <a:buNone/>
            </a:pPr>
            <a:r>
              <a:rPr lang="en-US" sz="2000" b="1" dirty="0">
                <a:solidFill>
                  <a:schemeClr val="bg1"/>
                </a:solidFill>
              </a:rPr>
              <a:t>Disclaimer:</a:t>
            </a:r>
            <a:endParaRPr lang="en-GB" sz="2000" dirty="0">
              <a:solidFill>
                <a:schemeClr val="bg1"/>
              </a:solidFill>
            </a:endParaRPr>
          </a:p>
          <a:p>
            <a:pPr marL="0" indent="0">
              <a:buNone/>
            </a:pPr>
            <a:r>
              <a:rPr lang="en-US" sz="2000" b="1" i="1" dirty="0">
                <a:solidFill>
                  <a:schemeClr val="bg1"/>
                </a:solidFill>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GB" sz="2000" dirty="0">
              <a:solidFill>
                <a:schemeClr val="bg1"/>
              </a:solidFill>
            </a:endParaRPr>
          </a:p>
          <a:p>
            <a:endParaRPr lang="en-US" sz="2000" b="1" dirty="0" smtClean="0">
              <a:solidFill>
                <a:schemeClr val="bg1"/>
              </a:solidFill>
            </a:endParaRPr>
          </a:p>
          <a:p>
            <a:endParaRPr lang="en-US" sz="2000" b="1" dirty="0">
              <a:solidFill>
                <a:schemeClr val="bg1"/>
              </a:solidFill>
            </a:endParaRPr>
          </a:p>
          <a:p>
            <a:endParaRPr lang="en-GB" sz="2000" dirty="0">
              <a:solidFill>
                <a:schemeClr val="bg1"/>
              </a:solidFill>
            </a:endParaRPr>
          </a:p>
          <a:p>
            <a:endParaRPr lang="en-US" dirty="0"/>
          </a:p>
        </p:txBody>
      </p:sp>
      <p:pic>
        <p:nvPicPr>
          <p:cNvPr id="5" name="Picture 4"/>
          <p:cNvPicPr/>
          <p:nvPr/>
        </p:nvPicPr>
        <p:blipFill>
          <a:blip r:embed="rId2"/>
          <a:stretch>
            <a:fillRect/>
          </a:stretch>
        </p:blipFill>
        <p:spPr>
          <a:xfrm>
            <a:off x="609600" y="457200"/>
            <a:ext cx="2240280" cy="527050"/>
          </a:xfrm>
          <a:prstGeom prst="rect">
            <a:avLst/>
          </a:prstGeom>
        </p:spPr>
      </p:pic>
    </p:spTree>
    <p:extLst>
      <p:ext uri="{BB962C8B-B14F-4D97-AF65-F5344CB8AC3E}">
        <p14:creationId xmlns:p14="http://schemas.microsoft.com/office/powerpoint/2010/main" val="16755216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Autofit/>
          </a:bodyPr>
          <a:lstStyle/>
          <a:p>
            <a:r>
              <a:rPr lang="en-US" sz="4800" b="1" dirty="0">
                <a:solidFill>
                  <a:schemeClr val="bg1"/>
                </a:solidFill>
              </a:rPr>
              <a:t>W</a:t>
            </a:r>
            <a:r>
              <a:rPr lang="en-US" sz="4800" b="1" dirty="0" smtClean="0">
                <a:solidFill>
                  <a:schemeClr val="bg1"/>
                </a:solidFill>
              </a:rPr>
              <a:t>hat </a:t>
            </a:r>
            <a:r>
              <a:rPr lang="en-US" sz="4800" b="1" dirty="0">
                <a:solidFill>
                  <a:schemeClr val="bg1"/>
                </a:solidFill>
              </a:rPr>
              <a:t>skills and tools for data collection will we need?</a:t>
            </a:r>
            <a:r>
              <a:rPr lang="en-GB" sz="4800" dirty="0">
                <a:solidFill>
                  <a:schemeClr val="bg1"/>
                </a:solidFill>
              </a:rPr>
              <a:t/>
            </a:r>
            <a:br>
              <a:rPr lang="en-GB" sz="4800" dirty="0">
                <a:solidFill>
                  <a:schemeClr val="bg1"/>
                </a:solidFill>
              </a:rPr>
            </a:br>
            <a:endParaRPr lang="en-GB" sz="4800" dirty="0">
              <a:solidFill>
                <a:schemeClr val="bg1"/>
              </a:solidFill>
            </a:endParaRPr>
          </a:p>
        </p:txBody>
      </p:sp>
      <p:sp>
        <p:nvSpPr>
          <p:cNvPr id="3" name="Content Placeholder 2"/>
          <p:cNvSpPr>
            <a:spLocks noGrp="1"/>
          </p:cNvSpPr>
          <p:nvPr>
            <p:ph idx="1"/>
          </p:nvPr>
        </p:nvSpPr>
        <p:spPr>
          <a:xfrm>
            <a:off x="533400" y="2361345"/>
            <a:ext cx="8229600" cy="3810855"/>
          </a:xfrm>
        </p:spPr>
        <p:txBody>
          <a:bodyPr>
            <a:normAutofit fontScale="70000" lnSpcReduction="20000"/>
          </a:bodyPr>
          <a:lstStyle/>
          <a:p>
            <a:pPr lvl="0"/>
            <a:r>
              <a:rPr lang="en-US" sz="4000" dirty="0" smtClean="0">
                <a:solidFill>
                  <a:schemeClr val="bg1"/>
                </a:solidFill>
              </a:rPr>
              <a:t>Observation, conversations</a:t>
            </a:r>
            <a:r>
              <a:rPr lang="en-US" sz="4000" dirty="0">
                <a:solidFill>
                  <a:schemeClr val="bg1"/>
                </a:solidFill>
              </a:rPr>
              <a:t>, discussions and </a:t>
            </a:r>
            <a:r>
              <a:rPr lang="en-US" sz="4000" dirty="0" smtClean="0">
                <a:solidFill>
                  <a:schemeClr val="bg1"/>
                </a:solidFill>
              </a:rPr>
              <a:t>interviews; surveys </a:t>
            </a:r>
            <a:r>
              <a:rPr lang="en-US" sz="4000" dirty="0">
                <a:solidFill>
                  <a:schemeClr val="bg1"/>
                </a:solidFill>
              </a:rPr>
              <a:t>on </a:t>
            </a:r>
            <a:r>
              <a:rPr lang="en-US" sz="4000" dirty="0" smtClean="0">
                <a:solidFill>
                  <a:schemeClr val="bg1"/>
                </a:solidFill>
              </a:rPr>
              <a:t>CPD required (</a:t>
            </a:r>
            <a:r>
              <a:rPr lang="en-US" sz="4000" dirty="0" err="1">
                <a:solidFill>
                  <a:schemeClr val="bg1"/>
                </a:solidFill>
              </a:rPr>
              <a:t>H</a:t>
            </a:r>
            <a:r>
              <a:rPr lang="en-US" sz="4000" dirty="0" err="1" smtClean="0">
                <a:solidFill>
                  <a:schemeClr val="bg1"/>
                </a:solidFill>
              </a:rPr>
              <a:t>ammersley</a:t>
            </a:r>
            <a:r>
              <a:rPr lang="en-US" sz="4000" dirty="0" smtClean="0">
                <a:solidFill>
                  <a:schemeClr val="bg1"/>
                </a:solidFill>
              </a:rPr>
              <a:t> &amp; Atkinson 2007)</a:t>
            </a:r>
            <a:endParaRPr lang="en-GB" sz="4000" dirty="0">
              <a:solidFill>
                <a:schemeClr val="bg1"/>
              </a:solidFill>
            </a:endParaRPr>
          </a:p>
          <a:p>
            <a:pPr lvl="0"/>
            <a:r>
              <a:rPr lang="en-US" sz="4000" dirty="0">
                <a:solidFill>
                  <a:schemeClr val="bg1"/>
                </a:solidFill>
              </a:rPr>
              <a:t>Written narratives of observations and </a:t>
            </a:r>
            <a:r>
              <a:rPr lang="en-US" sz="4000" dirty="0" smtClean="0">
                <a:solidFill>
                  <a:schemeClr val="bg1"/>
                </a:solidFill>
              </a:rPr>
              <a:t>descriptions ((Wolcott 1999).</a:t>
            </a:r>
            <a:r>
              <a:rPr lang="en-US" sz="4000" dirty="0">
                <a:solidFill>
                  <a:schemeClr val="bg1"/>
                </a:solidFill>
              </a:rPr>
              <a:t> </a:t>
            </a:r>
            <a:endParaRPr lang="en-US" sz="4000" dirty="0" smtClean="0">
              <a:solidFill>
                <a:schemeClr val="bg1"/>
              </a:solidFill>
            </a:endParaRPr>
          </a:p>
          <a:p>
            <a:pPr lvl="0"/>
            <a:r>
              <a:rPr lang="en-US" sz="4000" dirty="0" smtClean="0">
                <a:solidFill>
                  <a:schemeClr val="bg1"/>
                </a:solidFill>
              </a:rPr>
              <a:t>Need for clear protocols to foster a genuinely collaborative culture.</a:t>
            </a:r>
          </a:p>
          <a:p>
            <a:pPr lvl="0"/>
            <a:r>
              <a:rPr lang="en-US" sz="4000" dirty="0" smtClean="0">
                <a:solidFill>
                  <a:schemeClr val="bg1"/>
                </a:solidFill>
              </a:rPr>
              <a:t>There may need to be negotiation between the PD schools and </a:t>
            </a:r>
            <a:r>
              <a:rPr lang="en-US" sz="4000" dirty="0" err="1" smtClean="0">
                <a:solidFill>
                  <a:schemeClr val="bg1"/>
                </a:solidFill>
              </a:rPr>
              <a:t>FoEs</a:t>
            </a:r>
            <a:r>
              <a:rPr lang="en-US" sz="4000" dirty="0" smtClean="0">
                <a:solidFill>
                  <a:schemeClr val="bg1"/>
                </a:solidFill>
              </a:rPr>
              <a:t> on use of research instruments.</a:t>
            </a:r>
            <a:endParaRPr lang="en-GB" sz="4000" dirty="0">
              <a:solidFill>
                <a:schemeClr val="bg1"/>
              </a:solidFill>
            </a:endParaRPr>
          </a:p>
          <a:p>
            <a:endParaRPr lang="en-GB" dirty="0"/>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91945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Methods of data collection in Ethnography</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pPr marL="0" indent="0">
              <a:buNone/>
            </a:pPr>
            <a:endParaRPr lang="en-US" dirty="0" smtClean="0">
              <a:solidFill>
                <a:srgbClr val="000000"/>
              </a:solidFill>
            </a:endParaRPr>
          </a:p>
          <a:p>
            <a:r>
              <a:rPr lang="en-US" dirty="0" smtClean="0">
                <a:solidFill>
                  <a:srgbClr val="000000"/>
                </a:solidFill>
              </a:rPr>
              <a:t>Observation</a:t>
            </a:r>
          </a:p>
          <a:p>
            <a:r>
              <a:rPr lang="en-US" dirty="0" smtClean="0">
                <a:solidFill>
                  <a:srgbClr val="000000"/>
                </a:solidFill>
              </a:rPr>
              <a:t>Conversation</a:t>
            </a:r>
          </a:p>
          <a:p>
            <a:r>
              <a:rPr lang="en-US" dirty="0" smtClean="0">
                <a:solidFill>
                  <a:srgbClr val="000000"/>
                </a:solidFill>
              </a:rPr>
              <a:t>Interviews </a:t>
            </a:r>
          </a:p>
          <a:p>
            <a:r>
              <a:rPr lang="en-US" dirty="0" smtClean="0">
                <a:solidFill>
                  <a:srgbClr val="000000"/>
                </a:solidFill>
              </a:rPr>
              <a:t>Documentation</a:t>
            </a:r>
          </a:p>
          <a:p>
            <a:endParaRPr lang="en-US" dirty="0" smtClean="0"/>
          </a:p>
          <a:p>
            <a:pPr marL="0" indent="0">
              <a:buNone/>
            </a:pPr>
            <a:r>
              <a:rPr lang="en-US" dirty="0" smtClean="0">
                <a:solidFill>
                  <a:srgbClr val="000000"/>
                </a:solidFill>
              </a:rPr>
              <a:t>Are all these appropriate for use in the PD schools?</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514557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Observations: the Researcher’s Role</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pPr>
              <a:spcBef>
                <a:spcPct val="50000"/>
              </a:spcBef>
            </a:pPr>
            <a:r>
              <a:rPr lang="en-GB" sz="3600" dirty="0" smtClean="0">
                <a:solidFill>
                  <a:srgbClr val="000000"/>
                </a:solidFill>
              </a:rPr>
              <a:t>Participant or non-participant? Is </a:t>
            </a:r>
            <a:r>
              <a:rPr lang="en-GB" sz="3600" dirty="0">
                <a:solidFill>
                  <a:srgbClr val="000000"/>
                </a:solidFill>
              </a:rPr>
              <a:t>it possible to be a non-participant observer?</a:t>
            </a:r>
          </a:p>
          <a:p>
            <a:pPr>
              <a:spcBef>
                <a:spcPct val="50000"/>
              </a:spcBef>
            </a:pPr>
            <a:r>
              <a:rPr lang="en-GB" sz="3600" dirty="0" smtClean="0">
                <a:solidFill>
                  <a:srgbClr val="000000"/>
                </a:solidFill>
              </a:rPr>
              <a:t>Can we </a:t>
            </a:r>
            <a:r>
              <a:rPr lang="en-GB" sz="3600" dirty="0">
                <a:solidFill>
                  <a:srgbClr val="000000"/>
                </a:solidFill>
              </a:rPr>
              <a:t>observe AND record at the same time? </a:t>
            </a:r>
          </a:p>
          <a:p>
            <a:pPr>
              <a:spcBef>
                <a:spcPct val="50000"/>
              </a:spcBef>
            </a:pPr>
            <a:r>
              <a:rPr lang="en-GB" sz="3600" dirty="0" smtClean="0">
                <a:solidFill>
                  <a:srgbClr val="000000"/>
                </a:solidFill>
              </a:rPr>
              <a:t>We </a:t>
            </a:r>
            <a:r>
              <a:rPr lang="en-GB" sz="3600" dirty="0">
                <a:solidFill>
                  <a:srgbClr val="000000"/>
                </a:solidFill>
              </a:rPr>
              <a:t>cannot capture everything; how will </a:t>
            </a:r>
            <a:r>
              <a:rPr lang="en-GB" sz="3600" dirty="0" smtClean="0">
                <a:solidFill>
                  <a:srgbClr val="000000"/>
                </a:solidFill>
              </a:rPr>
              <a:t>we </a:t>
            </a:r>
            <a:r>
              <a:rPr lang="en-GB" sz="3600" dirty="0">
                <a:solidFill>
                  <a:srgbClr val="000000"/>
                </a:solidFill>
              </a:rPr>
              <a:t>decide where to focus? What will </a:t>
            </a:r>
            <a:r>
              <a:rPr lang="en-GB" sz="3600" dirty="0" smtClean="0">
                <a:solidFill>
                  <a:srgbClr val="000000"/>
                </a:solidFill>
              </a:rPr>
              <a:t>we </a:t>
            </a:r>
            <a:r>
              <a:rPr lang="en-GB" sz="3600" dirty="0">
                <a:solidFill>
                  <a:srgbClr val="000000"/>
                </a:solidFill>
              </a:rPr>
              <a:t>record</a:t>
            </a:r>
            <a:r>
              <a:rPr lang="en-GB" sz="3600" dirty="0" smtClean="0">
                <a:solidFill>
                  <a:srgbClr val="000000"/>
                </a:solidFill>
              </a:rPr>
              <a:t>?</a:t>
            </a:r>
          </a:p>
          <a:p>
            <a:pPr>
              <a:spcBef>
                <a:spcPct val="50000"/>
              </a:spcBef>
            </a:pPr>
            <a:r>
              <a:rPr lang="en-GB" sz="3600" dirty="0" smtClean="0">
                <a:solidFill>
                  <a:srgbClr val="000000"/>
                </a:solidFill>
              </a:rPr>
              <a:t>How might our perspective as </a:t>
            </a:r>
            <a:r>
              <a:rPr lang="en-GB" sz="3600" dirty="0" err="1" smtClean="0">
                <a:solidFill>
                  <a:srgbClr val="000000"/>
                </a:solidFill>
              </a:rPr>
              <a:t>FoE</a:t>
            </a:r>
            <a:r>
              <a:rPr lang="en-GB" sz="3600" dirty="0" smtClean="0">
                <a:solidFill>
                  <a:srgbClr val="000000"/>
                </a:solidFill>
              </a:rPr>
              <a:t> or PD school staff influence what we observe?</a:t>
            </a:r>
            <a:endParaRPr lang="en-GB" sz="3600" dirty="0">
              <a:solidFill>
                <a:srgbClr val="000000"/>
              </a:solidFill>
            </a:endParaRPr>
          </a:p>
          <a:p>
            <a:endParaRPr lang="en-US" dirty="0"/>
          </a:p>
        </p:txBody>
      </p:sp>
      <p:pic>
        <p:nvPicPr>
          <p:cNvPr id="4" name="Picture 3"/>
          <p:cNvPicPr/>
          <p:nvPr/>
        </p:nvPicPr>
        <p:blipFill>
          <a:blip r:embed="rId2"/>
          <a:stretch>
            <a:fillRect/>
          </a:stretch>
        </p:blipFill>
        <p:spPr>
          <a:xfrm>
            <a:off x="6400800" y="5943600"/>
            <a:ext cx="2240280" cy="527050"/>
          </a:xfrm>
          <a:prstGeom prst="rect">
            <a:avLst/>
          </a:prstGeom>
        </p:spPr>
      </p:pic>
    </p:spTree>
    <p:extLst>
      <p:ext uri="{BB962C8B-B14F-4D97-AF65-F5344CB8AC3E}">
        <p14:creationId xmlns:p14="http://schemas.microsoft.com/office/powerpoint/2010/main" val="1376274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Recording Observations</a:t>
            </a:r>
            <a:endParaRPr lang="en-US" b="1" dirty="0">
              <a:solidFill>
                <a:srgbClr val="000000"/>
              </a:solidFill>
            </a:endParaRPr>
          </a:p>
        </p:txBody>
      </p:sp>
      <p:sp>
        <p:nvSpPr>
          <p:cNvPr id="3" name="Content Placeholder 2"/>
          <p:cNvSpPr>
            <a:spLocks noGrp="1"/>
          </p:cNvSpPr>
          <p:nvPr>
            <p:ph idx="1"/>
          </p:nvPr>
        </p:nvSpPr>
        <p:spPr>
          <a:xfrm>
            <a:off x="457200" y="1676400"/>
            <a:ext cx="8229600" cy="4525963"/>
          </a:xfrm>
        </p:spPr>
        <p:txBody>
          <a:bodyPr>
            <a:normAutofit fontScale="92500" lnSpcReduction="20000"/>
          </a:bodyPr>
          <a:lstStyle/>
          <a:p>
            <a:pPr>
              <a:spcBef>
                <a:spcPct val="50000"/>
              </a:spcBef>
              <a:defRPr/>
            </a:pPr>
            <a:r>
              <a:rPr lang="en-GB" dirty="0">
                <a:solidFill>
                  <a:srgbClr val="000000"/>
                </a:solidFill>
                <a:cs typeface="Arial" pitchFamily="34" charset="0"/>
              </a:rPr>
              <a:t>Styles of observation record</a:t>
            </a:r>
          </a:p>
          <a:p>
            <a:pPr>
              <a:spcBef>
                <a:spcPct val="50000"/>
              </a:spcBef>
              <a:defRPr/>
            </a:pPr>
            <a:r>
              <a:rPr lang="en-GB" dirty="0">
                <a:solidFill>
                  <a:srgbClr val="000000"/>
                </a:solidFill>
                <a:cs typeface="Arial" pitchFamily="34" charset="0"/>
              </a:rPr>
              <a:t> Tick-sheet of particular events</a:t>
            </a:r>
          </a:p>
          <a:p>
            <a:pPr>
              <a:spcBef>
                <a:spcPct val="50000"/>
              </a:spcBef>
              <a:defRPr/>
            </a:pPr>
            <a:r>
              <a:rPr lang="en-GB" dirty="0">
                <a:solidFill>
                  <a:srgbClr val="000000"/>
                </a:solidFill>
                <a:cs typeface="Arial" pitchFamily="34" charset="0"/>
              </a:rPr>
              <a:t> Timed snap-shots</a:t>
            </a:r>
          </a:p>
          <a:p>
            <a:pPr>
              <a:spcBef>
                <a:spcPct val="50000"/>
              </a:spcBef>
              <a:defRPr/>
            </a:pPr>
            <a:r>
              <a:rPr lang="en-GB" dirty="0">
                <a:solidFill>
                  <a:srgbClr val="000000"/>
                </a:solidFill>
                <a:cs typeface="Arial" pitchFamily="34" charset="0"/>
              </a:rPr>
              <a:t> Unstructured field notes</a:t>
            </a:r>
          </a:p>
          <a:p>
            <a:pPr lvl="1">
              <a:spcBef>
                <a:spcPct val="50000"/>
              </a:spcBef>
              <a:defRPr/>
            </a:pPr>
            <a:r>
              <a:rPr lang="en-GB" sz="3200" dirty="0">
                <a:solidFill>
                  <a:srgbClr val="000000"/>
                </a:solidFill>
                <a:cs typeface="Arial" pitchFamily="34" charset="0"/>
              </a:rPr>
              <a:t>	What are the advantages and 	disadvantages of each</a:t>
            </a:r>
            <a:r>
              <a:rPr lang="en-GB" sz="3200" dirty="0" smtClean="0">
                <a:solidFill>
                  <a:srgbClr val="000000"/>
                </a:solidFill>
                <a:cs typeface="Arial" pitchFamily="34" charset="0"/>
              </a:rPr>
              <a:t>?</a:t>
            </a:r>
          </a:p>
          <a:p>
            <a:pPr lvl="1">
              <a:spcBef>
                <a:spcPct val="50000"/>
              </a:spcBef>
              <a:defRPr/>
            </a:pPr>
            <a:r>
              <a:rPr lang="en-GB" sz="3200" dirty="0" smtClean="0">
                <a:solidFill>
                  <a:srgbClr val="000000"/>
                </a:solidFill>
                <a:cs typeface="Arial" pitchFamily="34" charset="0"/>
              </a:rPr>
              <a:t>Are there other ways of recording observations?</a:t>
            </a:r>
            <a:endParaRPr lang="en-GB" sz="3200" dirty="0">
              <a:solidFill>
                <a:srgbClr val="000000"/>
              </a:solidFill>
              <a:cs typeface="Arial" pitchFamily="34" charset="0"/>
            </a:endParaRP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3183927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Conversations</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0000"/>
                </a:solidFill>
              </a:rPr>
              <a:t>How important is it to record conversations heard in the classroom, meetings or in a corridor?</a:t>
            </a:r>
          </a:p>
          <a:p>
            <a:r>
              <a:rPr lang="en-US" dirty="0" smtClean="0">
                <a:solidFill>
                  <a:srgbClr val="000000"/>
                </a:solidFill>
              </a:rPr>
              <a:t>Is it relevant/ethical? What might the impact be on the relationship between </a:t>
            </a:r>
            <a:r>
              <a:rPr lang="en-US" dirty="0" err="1" smtClean="0">
                <a:solidFill>
                  <a:srgbClr val="000000"/>
                </a:solidFill>
              </a:rPr>
              <a:t>FoE</a:t>
            </a:r>
            <a:r>
              <a:rPr lang="en-US" dirty="0" smtClean="0">
                <a:solidFill>
                  <a:srgbClr val="000000"/>
                </a:solidFill>
              </a:rPr>
              <a:t> and staff in the PD school?</a:t>
            </a:r>
          </a:p>
          <a:p>
            <a:r>
              <a:rPr lang="en-US" dirty="0" smtClean="0">
                <a:solidFill>
                  <a:srgbClr val="000000"/>
                </a:solidFill>
              </a:rPr>
              <a:t>Is a conversation a more naturalistic way of collecting data than an interview?</a:t>
            </a:r>
          </a:p>
          <a:p>
            <a:r>
              <a:rPr lang="en-US" dirty="0" smtClean="0">
                <a:solidFill>
                  <a:srgbClr val="000000"/>
                </a:solidFill>
              </a:rPr>
              <a:t>How should such data be recorded?</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59183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Interviews</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20000"/>
          </a:bodyPr>
          <a:lstStyle/>
          <a:p>
            <a:pPr>
              <a:spcBef>
                <a:spcPct val="50000"/>
              </a:spcBef>
            </a:pPr>
            <a:r>
              <a:rPr lang="en-GB" sz="3600" dirty="0">
                <a:solidFill>
                  <a:srgbClr val="000000"/>
                </a:solidFill>
              </a:rPr>
              <a:t>Can </a:t>
            </a:r>
            <a:r>
              <a:rPr lang="en-GB" sz="3600" dirty="0" smtClean="0">
                <a:solidFill>
                  <a:srgbClr val="000000"/>
                </a:solidFill>
              </a:rPr>
              <a:t>we be </a:t>
            </a:r>
            <a:r>
              <a:rPr lang="en-GB" sz="3600" dirty="0">
                <a:solidFill>
                  <a:srgbClr val="000000"/>
                </a:solidFill>
              </a:rPr>
              <a:t>neutral </a:t>
            </a:r>
            <a:r>
              <a:rPr lang="en-GB" sz="3600" dirty="0" smtClean="0">
                <a:solidFill>
                  <a:srgbClr val="000000"/>
                </a:solidFill>
              </a:rPr>
              <a:t>interviewers?</a:t>
            </a:r>
            <a:endParaRPr lang="en-GB" sz="3600" dirty="0">
              <a:solidFill>
                <a:srgbClr val="000000"/>
              </a:solidFill>
            </a:endParaRPr>
          </a:p>
          <a:p>
            <a:pPr>
              <a:spcBef>
                <a:spcPct val="50000"/>
              </a:spcBef>
            </a:pPr>
            <a:r>
              <a:rPr lang="en-GB" sz="3600" dirty="0">
                <a:solidFill>
                  <a:srgbClr val="000000"/>
                </a:solidFill>
              </a:rPr>
              <a:t>What might affect neutrality?</a:t>
            </a:r>
          </a:p>
          <a:p>
            <a:pPr marL="0" indent="0">
              <a:spcBef>
                <a:spcPct val="50000"/>
              </a:spcBef>
              <a:buNone/>
            </a:pPr>
            <a:r>
              <a:rPr lang="en-GB" sz="1800" i="1" dirty="0">
                <a:solidFill>
                  <a:srgbClr val="000000"/>
                </a:solidFill>
              </a:rPr>
              <a:t>      (Think about the whole situation – not just what you say!)</a:t>
            </a:r>
          </a:p>
          <a:p>
            <a:pPr>
              <a:spcBef>
                <a:spcPct val="50000"/>
              </a:spcBef>
            </a:pPr>
            <a:r>
              <a:rPr lang="en-GB" sz="3600" dirty="0">
                <a:solidFill>
                  <a:srgbClr val="000000"/>
                </a:solidFill>
              </a:rPr>
              <a:t>Do </a:t>
            </a:r>
            <a:r>
              <a:rPr lang="en-GB" sz="3600" dirty="0" smtClean="0">
                <a:solidFill>
                  <a:srgbClr val="000000"/>
                </a:solidFill>
              </a:rPr>
              <a:t>we </a:t>
            </a:r>
            <a:r>
              <a:rPr lang="en-GB" sz="3600" dirty="0">
                <a:solidFill>
                  <a:srgbClr val="000000"/>
                </a:solidFill>
              </a:rPr>
              <a:t>need to be</a:t>
            </a:r>
            <a:r>
              <a:rPr lang="en-GB" sz="3600" dirty="0" smtClean="0">
                <a:solidFill>
                  <a:srgbClr val="000000"/>
                </a:solidFill>
              </a:rPr>
              <a:t>?</a:t>
            </a:r>
          </a:p>
          <a:p>
            <a:pPr>
              <a:spcBef>
                <a:spcPct val="50000"/>
              </a:spcBef>
            </a:pPr>
            <a:r>
              <a:rPr lang="en-GB" sz="3600" dirty="0" smtClean="0">
                <a:solidFill>
                  <a:srgbClr val="000000"/>
                </a:solidFill>
              </a:rPr>
              <a:t>In the PD school ethnographies what is our social commitment?</a:t>
            </a:r>
            <a:endParaRPr lang="en-GB" sz="3600" dirty="0">
              <a:solidFill>
                <a:srgbClr val="000000"/>
              </a:solidFill>
            </a:endParaRPr>
          </a:p>
          <a:p>
            <a:pPr>
              <a:spcBef>
                <a:spcPct val="50000"/>
              </a:spcBef>
            </a:pPr>
            <a:r>
              <a:rPr lang="en-GB" sz="3600" dirty="0">
                <a:solidFill>
                  <a:srgbClr val="000000"/>
                </a:solidFill>
              </a:rPr>
              <a:t>How might you avoid or take account of bias?</a:t>
            </a:r>
          </a:p>
          <a:p>
            <a:endParaRPr lang="en-US" dirty="0"/>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3468465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What kind of interview?</a:t>
            </a:r>
            <a:endParaRPr lang="en-US" b="1" dirty="0">
              <a:solidFill>
                <a:srgbClr val="000000"/>
              </a:solidFill>
            </a:endParaRPr>
          </a:p>
        </p:txBody>
      </p:sp>
      <p:sp>
        <p:nvSpPr>
          <p:cNvPr id="3" name="Content Placeholder 2"/>
          <p:cNvSpPr>
            <a:spLocks noGrp="1"/>
          </p:cNvSpPr>
          <p:nvPr>
            <p:ph idx="1"/>
          </p:nvPr>
        </p:nvSpPr>
        <p:spPr/>
        <p:txBody>
          <a:bodyPr/>
          <a:lstStyle/>
          <a:p>
            <a:pPr marL="0" indent="0">
              <a:spcBef>
                <a:spcPct val="50000"/>
              </a:spcBef>
              <a:buNone/>
            </a:pPr>
            <a:r>
              <a:rPr lang="en-GB" sz="3600" dirty="0">
                <a:solidFill>
                  <a:srgbClr val="000000"/>
                </a:solidFill>
              </a:rPr>
              <a:t>Different styles of interview</a:t>
            </a:r>
          </a:p>
          <a:p>
            <a:pPr>
              <a:spcBef>
                <a:spcPct val="50000"/>
              </a:spcBef>
              <a:buFont typeface="Arial" charset="0"/>
              <a:buChar char="•"/>
            </a:pPr>
            <a:r>
              <a:rPr lang="en-GB" sz="3600" dirty="0">
                <a:solidFill>
                  <a:srgbClr val="000000"/>
                </a:solidFill>
              </a:rPr>
              <a:t>Structured</a:t>
            </a:r>
          </a:p>
          <a:p>
            <a:pPr>
              <a:spcBef>
                <a:spcPct val="50000"/>
              </a:spcBef>
              <a:buFont typeface="Arial" charset="0"/>
              <a:buChar char="•"/>
            </a:pPr>
            <a:r>
              <a:rPr lang="en-GB" sz="3600" dirty="0">
                <a:solidFill>
                  <a:srgbClr val="000000"/>
                </a:solidFill>
              </a:rPr>
              <a:t>Semi-structured         </a:t>
            </a:r>
          </a:p>
          <a:p>
            <a:pPr>
              <a:spcBef>
                <a:spcPct val="50000"/>
              </a:spcBef>
              <a:buFont typeface="Arial" charset="0"/>
              <a:buChar char="•"/>
            </a:pPr>
            <a:r>
              <a:rPr lang="en-GB" sz="3600" dirty="0">
                <a:solidFill>
                  <a:srgbClr val="000000"/>
                </a:solidFill>
              </a:rPr>
              <a:t>Unstructured</a:t>
            </a:r>
          </a:p>
          <a:p>
            <a:pPr>
              <a:spcBef>
                <a:spcPct val="50000"/>
              </a:spcBef>
              <a:buFont typeface="Arial" charset="0"/>
              <a:buChar char="•"/>
            </a:pPr>
            <a:r>
              <a:rPr lang="en-GB" sz="3600" dirty="0">
                <a:solidFill>
                  <a:srgbClr val="000000"/>
                </a:solidFill>
              </a:rPr>
              <a:t>Clinical</a:t>
            </a: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3919204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Using Documents</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pPr>
              <a:spcBef>
                <a:spcPct val="50000"/>
              </a:spcBef>
            </a:pPr>
            <a:r>
              <a:rPr lang="en-GB" sz="3600" dirty="0">
                <a:solidFill>
                  <a:srgbClr val="000000"/>
                </a:solidFill>
              </a:rPr>
              <a:t>Be aware of when and why they were written, and by whom. </a:t>
            </a:r>
          </a:p>
          <a:p>
            <a:pPr>
              <a:spcBef>
                <a:spcPct val="50000"/>
              </a:spcBef>
            </a:pPr>
            <a:r>
              <a:rPr lang="en-GB" sz="3600" dirty="0">
                <a:solidFill>
                  <a:srgbClr val="000000"/>
                </a:solidFill>
              </a:rPr>
              <a:t>Who is the intended audience</a:t>
            </a:r>
            <a:r>
              <a:rPr lang="en-GB" sz="3600" dirty="0" smtClean="0">
                <a:solidFill>
                  <a:srgbClr val="000000"/>
                </a:solidFill>
              </a:rPr>
              <a:t>?</a:t>
            </a:r>
          </a:p>
          <a:p>
            <a:pPr>
              <a:spcBef>
                <a:spcPct val="50000"/>
              </a:spcBef>
            </a:pPr>
            <a:r>
              <a:rPr lang="en-GB" sz="3600" dirty="0" smtClean="0">
                <a:solidFill>
                  <a:srgbClr val="000000"/>
                </a:solidFill>
              </a:rPr>
              <a:t>Documents use a different language/style based on who they were written for.</a:t>
            </a:r>
          </a:p>
          <a:p>
            <a:pPr>
              <a:spcBef>
                <a:spcPct val="50000"/>
              </a:spcBef>
            </a:pPr>
            <a:r>
              <a:rPr lang="en-GB" sz="3600" dirty="0" smtClean="0">
                <a:solidFill>
                  <a:srgbClr val="000000"/>
                </a:solidFill>
              </a:rPr>
              <a:t>Criticality important when studying documents.</a:t>
            </a:r>
            <a:endParaRPr lang="en-GB" sz="3600" dirty="0">
              <a:solidFill>
                <a:srgbClr val="000000"/>
              </a:solidFill>
            </a:endParaRP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3689196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Activity </a:t>
            </a:r>
            <a:endParaRPr lang="en-US" b="1" dirty="0">
              <a:solidFill>
                <a:srgbClr val="000000"/>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solidFill>
                  <a:srgbClr val="000000"/>
                </a:solidFill>
              </a:rPr>
              <a:t>In small groups undertake either Activity 1 or 2 + Activity 3.</a:t>
            </a:r>
            <a:endParaRPr lang="en-US" dirty="0">
              <a:solidFill>
                <a:srgbClr val="000000"/>
              </a:solidFill>
            </a:endParaRPr>
          </a:p>
          <a:p>
            <a:r>
              <a:rPr lang="en-US" dirty="0" smtClean="0">
                <a:solidFill>
                  <a:srgbClr val="000000"/>
                </a:solidFill>
              </a:rPr>
              <a:t>Activity 1: What questions might you ask to direct your observations? How will these observations be recorded? Design a schedule for recording your observations.</a:t>
            </a:r>
          </a:p>
          <a:p>
            <a:endParaRPr lang="en-US" dirty="0" smtClean="0">
              <a:solidFill>
                <a:srgbClr val="000000"/>
              </a:solidFill>
            </a:endParaRPr>
          </a:p>
          <a:p>
            <a:r>
              <a:rPr lang="en-US" dirty="0" smtClean="0">
                <a:solidFill>
                  <a:srgbClr val="000000"/>
                </a:solidFill>
              </a:rPr>
              <a:t>Activity 2: Design a semi-structured interview schedule for talking to the teachers in the PD school.  What do you need to find out?  Will your questions tell you what you need to know? Would you need to talk to pupils? How might the interview schedule need to differ.</a:t>
            </a:r>
          </a:p>
          <a:p>
            <a:r>
              <a:rPr lang="en-US" dirty="0" smtClean="0">
                <a:solidFill>
                  <a:srgbClr val="000000"/>
                </a:solidFill>
              </a:rPr>
              <a:t>What political and ethical issues need to be taken into account in an ethnography based on social commitment? What are these social commitments?</a:t>
            </a:r>
            <a:endParaRPr lang="en-US" dirty="0">
              <a:solidFill>
                <a:srgbClr val="000000"/>
              </a:solidFill>
            </a:endParaRPr>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441048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How do you make sense of data?</a:t>
            </a:r>
            <a:endParaRPr lang="en-US" b="1" dirty="0">
              <a:solidFill>
                <a:srgbClr val="000000"/>
              </a:solidFill>
            </a:endParaRPr>
          </a:p>
        </p:txBody>
      </p:sp>
      <p:sp>
        <p:nvSpPr>
          <p:cNvPr id="3" name="Content Placeholder 2"/>
          <p:cNvSpPr>
            <a:spLocks noGrp="1"/>
          </p:cNvSpPr>
          <p:nvPr>
            <p:ph idx="1"/>
          </p:nvPr>
        </p:nvSpPr>
        <p:spPr/>
        <p:txBody>
          <a:bodyPr>
            <a:normAutofit fontScale="92500"/>
          </a:bodyPr>
          <a:lstStyle/>
          <a:p>
            <a:pPr marL="0" indent="0">
              <a:buNone/>
            </a:pPr>
            <a:r>
              <a:rPr lang="en-US" dirty="0" smtClean="0">
                <a:solidFill>
                  <a:srgbClr val="000000"/>
                </a:solidFill>
              </a:rPr>
              <a:t>Ethnographic methods of research collect a lot of data! </a:t>
            </a:r>
          </a:p>
          <a:p>
            <a:pPr marL="0" indent="0">
              <a:buNone/>
            </a:pPr>
            <a:r>
              <a:rPr lang="en-US" dirty="0" smtClean="0">
                <a:solidFill>
                  <a:srgbClr val="000000"/>
                </a:solidFill>
              </a:rPr>
              <a:t>Think of data as </a:t>
            </a:r>
            <a:r>
              <a:rPr lang="en-US" dirty="0">
                <a:solidFill>
                  <a:srgbClr val="000000"/>
                </a:solidFill>
              </a:rPr>
              <a:t>a</a:t>
            </a:r>
            <a:r>
              <a:rPr lang="en-US" dirty="0" smtClean="0">
                <a:solidFill>
                  <a:srgbClr val="000000"/>
                </a:solidFill>
              </a:rPr>
              <a:t> symphony based on three notes:</a:t>
            </a:r>
          </a:p>
          <a:p>
            <a:pPr marL="0" indent="0">
              <a:buNone/>
            </a:pPr>
            <a:endParaRPr lang="en-US" dirty="0">
              <a:solidFill>
                <a:srgbClr val="000000"/>
              </a:solidFill>
            </a:endParaRPr>
          </a:p>
          <a:p>
            <a:r>
              <a:rPr lang="en-US" dirty="0" smtClean="0">
                <a:solidFill>
                  <a:srgbClr val="000000"/>
                </a:solidFill>
              </a:rPr>
              <a:t>Noticing</a:t>
            </a:r>
          </a:p>
          <a:p>
            <a:r>
              <a:rPr lang="en-US" dirty="0" smtClean="0">
                <a:solidFill>
                  <a:srgbClr val="000000"/>
                </a:solidFill>
              </a:rPr>
              <a:t>Collecting</a:t>
            </a:r>
          </a:p>
          <a:p>
            <a:r>
              <a:rPr lang="en-US" dirty="0" smtClean="0">
                <a:solidFill>
                  <a:srgbClr val="000000"/>
                </a:solidFill>
              </a:rPr>
              <a:t>Thinking</a:t>
            </a:r>
          </a:p>
          <a:p>
            <a:pPr marL="0" indent="0">
              <a:buNone/>
            </a:pPr>
            <a:r>
              <a:rPr lang="en-US" dirty="0" smtClean="0">
                <a:solidFill>
                  <a:srgbClr val="000000"/>
                </a:solidFill>
              </a:rPr>
              <a:t>……………………about interesting things</a:t>
            </a:r>
            <a:endParaRPr lang="en-US" dirty="0">
              <a:solidFill>
                <a:srgbClr val="000000"/>
              </a:solidFill>
            </a:endParaRPr>
          </a:p>
        </p:txBody>
      </p:sp>
      <p:pic>
        <p:nvPicPr>
          <p:cNvPr id="4" name="Picture 3"/>
          <p:cNvPicPr/>
          <p:nvPr/>
        </p:nvPicPr>
        <p:blipFill>
          <a:blip r:embed="rId2"/>
          <a:stretch>
            <a:fillRect/>
          </a:stretch>
        </p:blipFill>
        <p:spPr>
          <a:xfrm>
            <a:off x="6324600" y="5943600"/>
            <a:ext cx="2240280" cy="527050"/>
          </a:xfrm>
          <a:prstGeom prst="rect">
            <a:avLst/>
          </a:prstGeom>
        </p:spPr>
      </p:pic>
    </p:spTree>
    <p:extLst>
      <p:ext uri="{BB962C8B-B14F-4D97-AF65-F5344CB8AC3E}">
        <p14:creationId xmlns:p14="http://schemas.microsoft.com/office/powerpoint/2010/main" val="1579940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000" b="1" dirty="0"/>
              <a:t> </a:t>
            </a:r>
            <a:endParaRPr lang="en-GB" sz="2000" dirty="0"/>
          </a:p>
          <a:p>
            <a:endParaRPr lang="en-GB" sz="2000" dirty="0">
              <a:solidFill>
                <a:schemeClr val="tx1"/>
              </a:solidFill>
            </a:endParaRPr>
          </a:p>
        </p:txBody>
      </p:sp>
      <p:sp>
        <p:nvSpPr>
          <p:cNvPr id="4" name="Title 3"/>
          <p:cNvSpPr>
            <a:spLocks noGrp="1"/>
          </p:cNvSpPr>
          <p:nvPr>
            <p:ph type="ctrTitle"/>
          </p:nvPr>
        </p:nvSpPr>
        <p:spPr>
          <a:xfrm>
            <a:off x="685800" y="609601"/>
            <a:ext cx="7772400" cy="2990850"/>
          </a:xfrm>
        </p:spPr>
        <p:txBody>
          <a:bodyPr>
            <a:noAutofit/>
          </a:bodyPr>
          <a:lstStyle/>
          <a:p>
            <a:r>
              <a:rPr lang="en-US" sz="3200" b="1" dirty="0">
                <a:solidFill>
                  <a:schemeClr val="bg1"/>
                </a:solidFill>
              </a:rPr>
              <a:t>School and University Partnership for Peer Communities of Learners </a:t>
            </a:r>
            <a:r>
              <a:rPr lang="en-US" sz="3200" b="1" dirty="0" smtClean="0">
                <a:solidFill>
                  <a:schemeClr val="bg1"/>
                </a:solidFill>
              </a:rPr>
              <a:t>SUP4PCL</a:t>
            </a:r>
            <a:br>
              <a:rPr lang="en-US" sz="3200" b="1" dirty="0" smtClean="0">
                <a:solidFill>
                  <a:schemeClr val="bg1"/>
                </a:solidFill>
              </a:rPr>
            </a:br>
            <a:r>
              <a:rPr lang="en-GB" sz="3200" dirty="0">
                <a:solidFill>
                  <a:schemeClr val="bg1"/>
                </a:solidFill>
              </a:rPr>
              <a:t/>
            </a:r>
            <a:br>
              <a:rPr lang="en-GB" sz="3200" dirty="0">
                <a:solidFill>
                  <a:schemeClr val="bg1"/>
                </a:solidFill>
              </a:rPr>
            </a:br>
            <a:r>
              <a:rPr lang="en-US" sz="3200" b="1" dirty="0">
                <a:solidFill>
                  <a:schemeClr val="bg1"/>
                </a:solidFill>
              </a:rPr>
              <a:t> </a:t>
            </a:r>
            <a:r>
              <a:rPr lang="en-GB" sz="3200" dirty="0">
                <a:solidFill>
                  <a:schemeClr val="bg1"/>
                </a:solidFill>
              </a:rPr>
              <a:t/>
            </a:r>
            <a:br>
              <a:rPr lang="en-GB" sz="3200" dirty="0">
                <a:solidFill>
                  <a:schemeClr val="bg1"/>
                </a:solidFill>
              </a:rPr>
            </a:br>
            <a:r>
              <a:rPr lang="en-US" sz="3200" b="1" dirty="0" smtClean="0">
                <a:solidFill>
                  <a:schemeClr val="bg1"/>
                </a:solidFill>
              </a:rPr>
              <a:t> Workshop on Ethnography</a:t>
            </a:r>
            <a:r>
              <a:rPr lang="en-GB" sz="3200" dirty="0">
                <a:solidFill>
                  <a:schemeClr val="bg1"/>
                </a:solidFill>
              </a:rPr>
              <a:t/>
            </a:r>
            <a:br>
              <a:rPr lang="en-GB" sz="3200" dirty="0">
                <a:solidFill>
                  <a:schemeClr val="bg1"/>
                </a:solidFill>
              </a:rPr>
            </a:br>
            <a:endParaRPr lang="en-GB" sz="3200" dirty="0">
              <a:solidFill>
                <a:schemeClr val="bg1"/>
              </a:solidFill>
            </a:endParaRPr>
          </a:p>
        </p:txBody>
      </p:sp>
      <p:pic>
        <p:nvPicPr>
          <p:cNvPr id="5" name="Picture 4"/>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9360119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Qualitative data analysis</a:t>
            </a:r>
            <a:endParaRPr lang="en-US" b="1" dirty="0">
              <a:solidFill>
                <a:srgbClr val="000000"/>
              </a:solidFill>
            </a:endParaRPr>
          </a:p>
        </p:txBody>
      </p:sp>
      <p:sp>
        <p:nvSpPr>
          <p:cNvPr id="3" name="Content Placeholder 2"/>
          <p:cNvSpPr>
            <a:spLocks noGrp="1"/>
          </p:cNvSpPr>
          <p:nvPr>
            <p:ph idx="1"/>
          </p:nvPr>
        </p:nvSpPr>
        <p:spPr/>
        <p:txBody>
          <a:bodyPr/>
          <a:lstStyle/>
          <a:p>
            <a:pPr marL="0" indent="0">
              <a:buNone/>
            </a:pPr>
            <a:r>
              <a:rPr lang="en-US" dirty="0" smtClean="0"/>
              <a:t>                     </a:t>
            </a:r>
            <a:r>
              <a:rPr lang="en-US" dirty="0" smtClean="0">
                <a:solidFill>
                  <a:srgbClr val="000000"/>
                </a:solidFill>
              </a:rPr>
              <a:t>Notice Things</a:t>
            </a:r>
          </a:p>
          <a:p>
            <a:pPr marL="0" indent="0">
              <a:buNone/>
            </a:pPr>
            <a:endParaRPr lang="en-US" dirty="0"/>
          </a:p>
          <a:p>
            <a:pPr marL="0" indent="0">
              <a:buNone/>
            </a:pPr>
            <a:r>
              <a:rPr lang="en-US" dirty="0" smtClean="0"/>
              <a:t>       </a:t>
            </a:r>
            <a:r>
              <a:rPr lang="en-US" dirty="0" smtClean="0">
                <a:solidFill>
                  <a:srgbClr val="000000"/>
                </a:solidFill>
              </a:rPr>
              <a:t>Think</a:t>
            </a:r>
          </a:p>
          <a:p>
            <a:pPr marL="0" indent="0">
              <a:buNone/>
            </a:pPr>
            <a:r>
              <a:rPr lang="en-US" dirty="0">
                <a:solidFill>
                  <a:srgbClr val="000000"/>
                </a:solidFill>
              </a:rPr>
              <a:t> </a:t>
            </a:r>
            <a:r>
              <a:rPr lang="en-US" dirty="0" smtClean="0">
                <a:solidFill>
                  <a:srgbClr val="000000"/>
                </a:solidFill>
              </a:rPr>
              <a:t>      About                                     Collect</a:t>
            </a:r>
          </a:p>
          <a:p>
            <a:pPr marL="0" indent="0">
              <a:buNone/>
            </a:pPr>
            <a:r>
              <a:rPr lang="en-US" dirty="0">
                <a:solidFill>
                  <a:srgbClr val="000000"/>
                </a:solidFill>
              </a:rPr>
              <a:t> </a:t>
            </a:r>
            <a:r>
              <a:rPr lang="en-US" dirty="0" smtClean="0">
                <a:solidFill>
                  <a:srgbClr val="000000"/>
                </a:solidFill>
              </a:rPr>
              <a:t>      Things                                    Things</a:t>
            </a:r>
          </a:p>
        </p:txBody>
      </p:sp>
      <p:sp>
        <p:nvSpPr>
          <p:cNvPr id="6" name="Left-Right Arrow 5"/>
          <p:cNvSpPr/>
          <p:nvPr/>
        </p:nvSpPr>
        <p:spPr>
          <a:xfrm>
            <a:off x="3851920" y="4797152"/>
            <a:ext cx="1216152" cy="48463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7" name="Up-Down Arrow 6"/>
          <p:cNvSpPr/>
          <p:nvPr/>
        </p:nvSpPr>
        <p:spPr>
          <a:xfrm>
            <a:off x="2483768" y="2636912"/>
            <a:ext cx="484632" cy="1216152"/>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9" name="Up-Down Arrow 8"/>
          <p:cNvSpPr/>
          <p:nvPr/>
        </p:nvSpPr>
        <p:spPr>
          <a:xfrm>
            <a:off x="6012160" y="2492896"/>
            <a:ext cx="484632" cy="1080120"/>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
        <p:nvSpPr>
          <p:cNvPr id="11" name="Left-Right-Up Arrow 10"/>
          <p:cNvSpPr/>
          <p:nvPr/>
        </p:nvSpPr>
        <p:spPr>
          <a:xfrm>
            <a:off x="3635896" y="3284984"/>
            <a:ext cx="1216152" cy="850392"/>
          </a:xfrm>
          <a:prstGeom prst="leftRigh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0000"/>
              </a:solidFill>
            </a:endParaRPr>
          </a:p>
        </p:txBody>
      </p:sp>
    </p:spTree>
    <p:extLst>
      <p:ext uri="{BB962C8B-B14F-4D97-AF65-F5344CB8AC3E}">
        <p14:creationId xmlns:p14="http://schemas.microsoft.com/office/powerpoint/2010/main" val="2871373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QDA (John V. Seidel 1998)</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0000"/>
                </a:solidFill>
              </a:rPr>
              <a:t>Iterative and progressive – a cycle that keeps repeating</a:t>
            </a:r>
          </a:p>
          <a:p>
            <a:r>
              <a:rPr lang="en-US" dirty="0" smtClean="0">
                <a:solidFill>
                  <a:srgbClr val="000000"/>
                </a:solidFill>
              </a:rPr>
              <a:t>Recursive – because one part can call us back to the previous part – while </a:t>
            </a:r>
            <a:r>
              <a:rPr lang="en-US" i="1" dirty="0" smtClean="0">
                <a:solidFill>
                  <a:srgbClr val="000000"/>
                </a:solidFill>
              </a:rPr>
              <a:t>collecting, we notice </a:t>
            </a:r>
            <a:r>
              <a:rPr lang="en-US" dirty="0" smtClean="0">
                <a:solidFill>
                  <a:srgbClr val="000000"/>
                </a:solidFill>
              </a:rPr>
              <a:t>something new</a:t>
            </a:r>
          </a:p>
          <a:p>
            <a:r>
              <a:rPr lang="en-US" dirty="0" smtClean="0">
                <a:solidFill>
                  <a:srgbClr val="000000"/>
                </a:solidFill>
              </a:rPr>
              <a:t>Holographic – each step in the process contains the entire process – when we first </a:t>
            </a:r>
            <a:r>
              <a:rPr lang="en-US" i="1" dirty="0" smtClean="0">
                <a:solidFill>
                  <a:srgbClr val="000000"/>
                </a:solidFill>
              </a:rPr>
              <a:t>notice</a:t>
            </a:r>
            <a:r>
              <a:rPr lang="en-US" dirty="0" smtClean="0">
                <a:solidFill>
                  <a:srgbClr val="000000"/>
                </a:solidFill>
              </a:rPr>
              <a:t>, we are already mentally </a:t>
            </a:r>
            <a:r>
              <a:rPr lang="en-US" i="1" dirty="0" smtClean="0">
                <a:solidFill>
                  <a:srgbClr val="000000"/>
                </a:solidFill>
              </a:rPr>
              <a:t>collecting and thinking</a:t>
            </a:r>
            <a:endParaRPr lang="en-US" i="1"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340485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Noticing (and coding)</a:t>
            </a:r>
            <a:endParaRPr lang="en-US" b="1" dirty="0">
              <a:solidFill>
                <a:srgbClr val="000000"/>
              </a:solidFill>
            </a:endParaRPr>
          </a:p>
        </p:txBody>
      </p:sp>
      <p:sp>
        <p:nvSpPr>
          <p:cNvPr id="3" name="Content Placeholder 2"/>
          <p:cNvSpPr>
            <a:spLocks noGrp="1"/>
          </p:cNvSpPr>
          <p:nvPr>
            <p:ph idx="1"/>
          </p:nvPr>
        </p:nvSpPr>
        <p:spPr/>
        <p:txBody>
          <a:bodyPr/>
          <a:lstStyle/>
          <a:p>
            <a:pPr marL="0" indent="0">
              <a:buNone/>
            </a:pPr>
            <a:r>
              <a:rPr lang="en-US" dirty="0" smtClean="0">
                <a:solidFill>
                  <a:srgbClr val="000000"/>
                </a:solidFill>
              </a:rPr>
              <a:t>Two levels:</a:t>
            </a:r>
          </a:p>
          <a:p>
            <a:r>
              <a:rPr lang="en-US" dirty="0" smtClean="0">
                <a:solidFill>
                  <a:srgbClr val="000000"/>
                </a:solidFill>
              </a:rPr>
              <a:t>Noticing: making observations, writing field notes, tape recording interviews, gathering documents</a:t>
            </a:r>
          </a:p>
          <a:p>
            <a:r>
              <a:rPr lang="en-US" dirty="0" smtClean="0">
                <a:solidFill>
                  <a:srgbClr val="000000"/>
                </a:solidFill>
              </a:rPr>
              <a:t>Coding: marking up what seems important</a:t>
            </a:r>
          </a:p>
          <a:p>
            <a:pPr marL="0" indent="0">
              <a:buNone/>
            </a:pP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75368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Collecting and sorting things</a:t>
            </a:r>
            <a:endParaRPr lang="en-US" b="1" dirty="0">
              <a:solidFill>
                <a:srgbClr val="000000"/>
              </a:solidFill>
            </a:endParaRPr>
          </a:p>
        </p:txBody>
      </p:sp>
      <p:sp>
        <p:nvSpPr>
          <p:cNvPr id="3" name="Content Placeholder 2"/>
          <p:cNvSpPr>
            <a:spLocks noGrp="1"/>
          </p:cNvSpPr>
          <p:nvPr>
            <p:ph idx="1"/>
          </p:nvPr>
        </p:nvSpPr>
        <p:spPr/>
        <p:txBody>
          <a:bodyPr/>
          <a:lstStyle/>
          <a:p>
            <a:pPr marL="0" indent="0">
              <a:buNone/>
            </a:pPr>
            <a:r>
              <a:rPr lang="en-US" dirty="0" smtClean="0">
                <a:solidFill>
                  <a:srgbClr val="000000"/>
                </a:solidFill>
              </a:rPr>
              <a:t>Rather like a jigsaw:</a:t>
            </a:r>
          </a:p>
          <a:p>
            <a:r>
              <a:rPr lang="en-US" dirty="0" smtClean="0">
                <a:solidFill>
                  <a:srgbClr val="000000"/>
                </a:solidFill>
              </a:rPr>
              <a:t>Sort the pieces – those that look like a house, tree or sky</a:t>
            </a:r>
          </a:p>
          <a:p>
            <a:r>
              <a:rPr lang="en-US" dirty="0" smtClean="0">
                <a:solidFill>
                  <a:srgbClr val="000000"/>
                </a:solidFill>
              </a:rPr>
              <a:t>When collecting we are sorting the data</a:t>
            </a:r>
          </a:p>
          <a:p>
            <a:r>
              <a:rPr lang="en-US" dirty="0" smtClean="0">
                <a:solidFill>
                  <a:srgbClr val="000000"/>
                </a:solidFill>
              </a:rPr>
              <a:t>When we identify data we are noticing and coding</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826592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Thinking about data</a:t>
            </a:r>
            <a:endParaRPr lang="en-US" b="1" dirty="0">
              <a:solidFill>
                <a:srgbClr val="000000"/>
              </a:solidFill>
            </a:endParaRPr>
          </a:p>
        </p:txBody>
      </p:sp>
      <p:sp>
        <p:nvSpPr>
          <p:cNvPr id="3" name="Content Placeholder 2"/>
          <p:cNvSpPr>
            <a:spLocks noGrp="1"/>
          </p:cNvSpPr>
          <p:nvPr>
            <p:ph idx="1"/>
          </p:nvPr>
        </p:nvSpPr>
        <p:spPr/>
        <p:txBody>
          <a:bodyPr/>
          <a:lstStyle/>
          <a:p>
            <a:r>
              <a:rPr lang="en-US" dirty="0" smtClean="0">
                <a:solidFill>
                  <a:srgbClr val="000000"/>
                </a:solidFill>
              </a:rPr>
              <a:t>Thinking about data is examining what you have collected</a:t>
            </a:r>
          </a:p>
          <a:p>
            <a:r>
              <a:rPr lang="en-US" dirty="0" smtClean="0">
                <a:solidFill>
                  <a:srgbClr val="000000"/>
                </a:solidFill>
              </a:rPr>
              <a:t>Determine how things fit together – which piece goes with which (trial, error, frustration!)</a:t>
            </a:r>
          </a:p>
          <a:p>
            <a:r>
              <a:rPr lang="en-US" dirty="0" smtClean="0">
                <a:solidFill>
                  <a:srgbClr val="000000"/>
                </a:solidFill>
              </a:rPr>
              <a:t>In qualitative data, look for similarities and differences, build typologies or find sequences or patterns</a:t>
            </a:r>
          </a:p>
          <a:p>
            <a:r>
              <a:rPr lang="en-US" dirty="0" smtClean="0">
                <a:solidFill>
                  <a:srgbClr val="000000"/>
                </a:solidFill>
              </a:rPr>
              <a:t>Wholes or holes!</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109987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Analysis (Schneider and Conrad, 1983)</a:t>
            </a:r>
            <a:endParaRPr lang="en-US" b="1" dirty="0">
              <a:solidFill>
                <a:srgbClr val="000000"/>
              </a:solidFill>
            </a:endParaRPr>
          </a:p>
        </p:txBody>
      </p:sp>
      <p:sp>
        <p:nvSpPr>
          <p:cNvPr id="3" name="Content Placeholder 2"/>
          <p:cNvSpPr>
            <a:spLocks noGrp="1"/>
          </p:cNvSpPr>
          <p:nvPr>
            <p:ph idx="1"/>
          </p:nvPr>
        </p:nvSpPr>
        <p:spPr/>
        <p:txBody>
          <a:bodyPr/>
          <a:lstStyle/>
          <a:p>
            <a:r>
              <a:rPr lang="en-US" sz="2400" dirty="0" smtClean="0">
                <a:solidFill>
                  <a:srgbClr val="000000"/>
                </a:solidFill>
              </a:rPr>
              <a:t>Noticing: We began coding the interviews by reading carefully a sample of the transcripts to develop substantive and general topic codes…We then photocopied the original transcripts, marked each appropriate line or section with the code in the margin</a:t>
            </a:r>
          </a:p>
          <a:p>
            <a:r>
              <a:rPr lang="en-US" sz="2400" dirty="0" smtClean="0">
                <a:solidFill>
                  <a:srgbClr val="000000"/>
                </a:solidFill>
              </a:rPr>
              <a:t>Collecting: and cut up and filed the pieces of paper according to the codes</a:t>
            </a:r>
          </a:p>
          <a:p>
            <a:r>
              <a:rPr lang="en-US" sz="2400" dirty="0" smtClean="0">
                <a:solidFill>
                  <a:srgbClr val="000000"/>
                </a:solidFill>
              </a:rPr>
              <a:t>Thinking: Fairly early in our project it became apparent that the medical perspective on epilepsy did very little to describe our respondents’ experience</a:t>
            </a: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672906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Analysis  (Spradley, 1979)</a:t>
            </a:r>
            <a:endParaRPr lang="en-US" b="1" dirty="0">
              <a:solidFill>
                <a:srgbClr val="000000"/>
              </a:solidFill>
            </a:endParaRPr>
          </a:p>
        </p:txBody>
      </p:sp>
      <p:sp>
        <p:nvSpPr>
          <p:cNvPr id="3" name="Content Placeholder 2"/>
          <p:cNvSpPr>
            <a:spLocks noGrp="1"/>
          </p:cNvSpPr>
          <p:nvPr>
            <p:ph idx="1"/>
          </p:nvPr>
        </p:nvSpPr>
        <p:spPr/>
        <p:txBody>
          <a:bodyPr/>
          <a:lstStyle/>
          <a:p>
            <a:r>
              <a:rPr lang="en-US" sz="2400" dirty="0" smtClean="0">
                <a:solidFill>
                  <a:srgbClr val="000000"/>
                </a:solidFill>
              </a:rPr>
              <a:t>Noticing: And so the ethnographer started hanging around, watching, listening, and writing things down…In a few months, the stack of field notes about what people said and did grew quite large…</a:t>
            </a:r>
          </a:p>
          <a:p>
            <a:r>
              <a:rPr lang="en-US" sz="2400" dirty="0" smtClean="0">
                <a:solidFill>
                  <a:srgbClr val="000000"/>
                </a:solidFill>
              </a:rPr>
              <a:t>Collecting: The fieldwork period drew to a close and the ethnographer returned home with notebooks filled with observations and interpretations. Sorting through the field notes in the months that followed… </a:t>
            </a:r>
          </a:p>
          <a:p>
            <a:r>
              <a:rPr lang="en-US" sz="2400" dirty="0" smtClean="0">
                <a:solidFill>
                  <a:srgbClr val="000000"/>
                </a:solidFill>
              </a:rPr>
              <a:t>Thinking: the ethnographer compared, contrasted, analyzed, synthesized, and wrote…..</a:t>
            </a:r>
          </a:p>
          <a:p>
            <a:pPr marL="0" indent="0">
              <a:buNone/>
            </a:pPr>
            <a:endParaRPr lang="en-US" sz="2400"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361357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Selective Coding</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0000"/>
                </a:solidFill>
              </a:rPr>
              <a:t>Identify and select one category discovered during the earlier analysis as the Core category</a:t>
            </a:r>
          </a:p>
          <a:p>
            <a:r>
              <a:rPr lang="en-US" dirty="0" smtClean="0">
                <a:solidFill>
                  <a:srgbClr val="000000"/>
                </a:solidFill>
              </a:rPr>
              <a:t>All other categories must relate to the core for a single story line to develop which links all the observed categories and phenomena</a:t>
            </a:r>
          </a:p>
          <a:p>
            <a:r>
              <a:rPr lang="en-US" dirty="0" smtClean="0">
                <a:solidFill>
                  <a:srgbClr val="000000"/>
                </a:solidFill>
              </a:rPr>
              <a:t>Conceptual depth through richness of concept development</a:t>
            </a:r>
          </a:p>
          <a:p>
            <a:r>
              <a:rPr lang="en-US" dirty="0" smtClean="0">
                <a:solidFill>
                  <a:srgbClr val="000000"/>
                </a:solidFill>
              </a:rPr>
              <a:t>Strong familiarity with the data</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387751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Levels of analysis</a:t>
            </a:r>
            <a:endParaRPr lang="en-US" b="1" dirty="0">
              <a:solidFill>
                <a:srgbClr val="000000"/>
              </a:solidFill>
            </a:endParaRPr>
          </a:p>
        </p:txBody>
      </p:sp>
      <p:sp>
        <p:nvSpPr>
          <p:cNvPr id="3" name="Content Placeholder 2"/>
          <p:cNvSpPr>
            <a:spLocks noGrp="1"/>
          </p:cNvSpPr>
          <p:nvPr>
            <p:ph idx="1"/>
          </p:nvPr>
        </p:nvSpPr>
        <p:spPr/>
        <p:txBody>
          <a:bodyPr/>
          <a:lstStyle/>
          <a:p>
            <a:r>
              <a:rPr lang="en-US" dirty="0" smtClean="0">
                <a:solidFill>
                  <a:srgbClr val="000000"/>
                </a:solidFill>
              </a:rPr>
              <a:t>Not something to do just once</a:t>
            </a:r>
          </a:p>
          <a:p>
            <a:r>
              <a:rPr lang="en-US" dirty="0" smtClean="0">
                <a:solidFill>
                  <a:srgbClr val="000000"/>
                </a:solidFill>
              </a:rPr>
              <a:t>Ongoing throughout the research process in the PD schools</a:t>
            </a:r>
          </a:p>
          <a:p>
            <a:r>
              <a:rPr lang="en-US" dirty="0" smtClean="0">
                <a:solidFill>
                  <a:srgbClr val="000000"/>
                </a:solidFill>
              </a:rPr>
              <a:t>Different levels of analysis take us deeper into understanding the ethnographic data</a:t>
            </a:r>
          </a:p>
          <a:p>
            <a:r>
              <a:rPr lang="en-US" dirty="0" smtClean="0">
                <a:solidFill>
                  <a:srgbClr val="000000"/>
                </a:solidFill>
              </a:rPr>
              <a:t>Find the wholes and the holes!</a:t>
            </a: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404667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Some practical issues</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000000"/>
                </a:solidFill>
              </a:rPr>
              <a:t>Storing</a:t>
            </a:r>
          </a:p>
          <a:p>
            <a:r>
              <a:rPr lang="en-US" dirty="0" smtClean="0">
                <a:solidFill>
                  <a:srgbClr val="000000"/>
                </a:solidFill>
              </a:rPr>
              <a:t>Copying</a:t>
            </a:r>
          </a:p>
          <a:p>
            <a:r>
              <a:rPr lang="en-US" dirty="0" smtClean="0">
                <a:solidFill>
                  <a:srgbClr val="000000"/>
                </a:solidFill>
              </a:rPr>
              <a:t>Backing up</a:t>
            </a:r>
          </a:p>
          <a:p>
            <a:r>
              <a:rPr lang="en-US" dirty="0" smtClean="0">
                <a:solidFill>
                  <a:srgbClr val="000000"/>
                </a:solidFill>
              </a:rPr>
              <a:t>Handling data – referencing, numbering, retrieving</a:t>
            </a:r>
          </a:p>
          <a:p>
            <a:r>
              <a:rPr lang="en-US" dirty="0" smtClean="0">
                <a:solidFill>
                  <a:srgbClr val="000000"/>
                </a:solidFill>
              </a:rPr>
              <a:t>Managing – bias, subjectivity,</a:t>
            </a:r>
          </a:p>
          <a:p>
            <a:r>
              <a:rPr lang="en-US" dirty="0" smtClean="0">
                <a:solidFill>
                  <a:srgbClr val="000000"/>
                </a:solidFill>
              </a:rPr>
              <a:t>Need for agreed systems across the ethnographic researcher teams</a:t>
            </a:r>
          </a:p>
          <a:p>
            <a:r>
              <a:rPr lang="en-US" dirty="0" smtClean="0">
                <a:solidFill>
                  <a:srgbClr val="000000"/>
                </a:solidFill>
              </a:rPr>
              <a:t>Important to be able to compare data across the different PD schools.</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93843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p:spPr>
        <p:txBody>
          <a:bodyPr>
            <a:noAutofit/>
          </a:bodyPr>
          <a:lstStyle/>
          <a:p>
            <a:r>
              <a:rPr lang="en-US" sz="4000" b="1" dirty="0">
                <a:solidFill>
                  <a:schemeClr val="bg1"/>
                </a:solidFill>
              </a:rPr>
              <a:t>W</a:t>
            </a:r>
            <a:r>
              <a:rPr lang="en-US" sz="4000" b="1" dirty="0" smtClean="0">
                <a:solidFill>
                  <a:schemeClr val="bg1"/>
                </a:solidFill>
              </a:rPr>
              <a:t>hat </a:t>
            </a:r>
            <a:r>
              <a:rPr lang="en-US" sz="4000" b="1" dirty="0">
                <a:solidFill>
                  <a:schemeClr val="bg1"/>
                </a:solidFill>
              </a:rPr>
              <a:t>kind of ethnographic study </a:t>
            </a:r>
            <a:r>
              <a:rPr lang="en-US" sz="4000" b="1" dirty="0" smtClean="0">
                <a:solidFill>
                  <a:schemeClr val="bg1"/>
                </a:solidFill>
              </a:rPr>
              <a:t>?</a:t>
            </a:r>
            <a:r>
              <a:rPr lang="en-GB" sz="4000" dirty="0">
                <a:solidFill>
                  <a:schemeClr val="bg1"/>
                </a:solidFill>
              </a:rPr>
              <a:t/>
            </a:r>
            <a:br>
              <a:rPr lang="en-GB" sz="4000" dirty="0">
                <a:solidFill>
                  <a:schemeClr val="bg1"/>
                </a:solidFill>
              </a:rPr>
            </a:br>
            <a:endParaRPr lang="en-GB" sz="4000" dirty="0">
              <a:solidFill>
                <a:schemeClr val="bg1"/>
              </a:solidFill>
            </a:endParaRPr>
          </a:p>
        </p:txBody>
      </p:sp>
      <p:sp>
        <p:nvSpPr>
          <p:cNvPr id="3" name="Content Placeholder 2"/>
          <p:cNvSpPr>
            <a:spLocks noGrp="1"/>
          </p:cNvSpPr>
          <p:nvPr>
            <p:ph idx="1"/>
          </p:nvPr>
        </p:nvSpPr>
        <p:spPr/>
        <p:txBody>
          <a:bodyPr>
            <a:normAutofit lnSpcReduction="10000"/>
          </a:bodyPr>
          <a:lstStyle/>
          <a:p>
            <a:pPr lvl="0"/>
            <a:r>
              <a:rPr lang="en-US" dirty="0">
                <a:solidFill>
                  <a:schemeClr val="bg1"/>
                </a:solidFill>
              </a:rPr>
              <a:t>Classic </a:t>
            </a:r>
            <a:r>
              <a:rPr lang="en-US" dirty="0" smtClean="0">
                <a:solidFill>
                  <a:schemeClr val="bg1"/>
                </a:solidFill>
              </a:rPr>
              <a:t>ethnography-long </a:t>
            </a:r>
            <a:r>
              <a:rPr lang="en-US" dirty="0">
                <a:solidFill>
                  <a:schemeClr val="bg1"/>
                </a:solidFill>
              </a:rPr>
              <a:t>term </a:t>
            </a:r>
            <a:r>
              <a:rPr lang="en-US" dirty="0" smtClean="0">
                <a:solidFill>
                  <a:schemeClr val="bg1"/>
                </a:solidFill>
              </a:rPr>
              <a:t>immersion</a:t>
            </a:r>
            <a:endParaRPr lang="en-GB" dirty="0">
              <a:solidFill>
                <a:schemeClr val="bg1"/>
              </a:solidFill>
            </a:endParaRPr>
          </a:p>
          <a:p>
            <a:pPr lvl="0"/>
            <a:r>
              <a:rPr lang="en-US" dirty="0">
                <a:solidFill>
                  <a:schemeClr val="bg1"/>
                </a:solidFill>
              </a:rPr>
              <a:t>Other </a:t>
            </a:r>
            <a:r>
              <a:rPr lang="en-US" dirty="0" smtClean="0">
                <a:solidFill>
                  <a:schemeClr val="bg1"/>
                </a:solidFill>
              </a:rPr>
              <a:t>ethnographies e.g</a:t>
            </a:r>
            <a:r>
              <a:rPr lang="en-US" dirty="0">
                <a:solidFill>
                  <a:schemeClr val="bg1"/>
                </a:solidFill>
              </a:rPr>
              <a:t>. compressed time mode; selective intermittent time mode; recurrent time mode (Jeffrey &amp; </a:t>
            </a:r>
            <a:r>
              <a:rPr lang="en-US" dirty="0" err="1">
                <a:solidFill>
                  <a:schemeClr val="bg1"/>
                </a:solidFill>
              </a:rPr>
              <a:t>Troman</a:t>
            </a:r>
            <a:r>
              <a:rPr lang="en-US" dirty="0">
                <a:solidFill>
                  <a:schemeClr val="bg1"/>
                </a:solidFill>
              </a:rPr>
              <a:t> </a:t>
            </a:r>
            <a:r>
              <a:rPr lang="en-US" dirty="0" smtClean="0">
                <a:solidFill>
                  <a:schemeClr val="bg1"/>
                </a:solidFill>
              </a:rPr>
              <a:t>2004; Pink &amp; Morgan 2013)</a:t>
            </a:r>
            <a:endParaRPr lang="en-GB" dirty="0">
              <a:solidFill>
                <a:schemeClr val="bg1"/>
              </a:solidFill>
            </a:endParaRPr>
          </a:p>
          <a:p>
            <a:pPr lvl="0"/>
            <a:r>
              <a:rPr lang="en-US" dirty="0">
                <a:solidFill>
                  <a:schemeClr val="bg1"/>
                </a:solidFill>
              </a:rPr>
              <a:t>C</a:t>
            </a:r>
            <a:r>
              <a:rPr lang="en-US" dirty="0" smtClean="0">
                <a:solidFill>
                  <a:schemeClr val="bg1"/>
                </a:solidFill>
              </a:rPr>
              <a:t>ontext and constraints </a:t>
            </a:r>
            <a:r>
              <a:rPr lang="en-US" dirty="0">
                <a:solidFill>
                  <a:schemeClr val="bg1"/>
                </a:solidFill>
              </a:rPr>
              <a:t>of </a:t>
            </a:r>
            <a:r>
              <a:rPr lang="en-US" dirty="0" smtClean="0">
                <a:solidFill>
                  <a:schemeClr val="bg1"/>
                </a:solidFill>
              </a:rPr>
              <a:t>PD schools,  participants and project aims/objectives all inform choice of approach</a:t>
            </a:r>
          </a:p>
          <a:p>
            <a:pPr lvl="0"/>
            <a:r>
              <a:rPr lang="en-US" dirty="0" smtClean="0">
                <a:solidFill>
                  <a:schemeClr val="bg1"/>
                </a:solidFill>
              </a:rPr>
              <a:t>Research design needs to be sustainable</a:t>
            </a:r>
            <a:endParaRPr lang="en-GB" dirty="0">
              <a:solidFill>
                <a:schemeClr val="bg1"/>
              </a:solidFill>
            </a:endParaRPr>
          </a:p>
          <a:p>
            <a:endParaRPr lang="en-GB" dirty="0"/>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2399682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Writing Ethnography</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rgbClr val="000000"/>
                </a:solidFill>
              </a:rPr>
              <a:t>Some early pointers to think about when collecting data in the PD schools:</a:t>
            </a:r>
          </a:p>
          <a:p>
            <a:r>
              <a:rPr lang="en-US" dirty="0" smtClean="0">
                <a:solidFill>
                  <a:srgbClr val="000000"/>
                </a:solidFill>
              </a:rPr>
              <a:t>Ethnographic writing is based on thick description – it paints a picture and tells a story.</a:t>
            </a:r>
          </a:p>
          <a:p>
            <a:r>
              <a:rPr lang="en-US" dirty="0" smtClean="0">
                <a:solidFill>
                  <a:srgbClr val="000000"/>
                </a:solidFill>
              </a:rPr>
              <a:t>Will remain close to reality and reveal general features of the life of the PD school.</a:t>
            </a:r>
          </a:p>
          <a:p>
            <a:r>
              <a:rPr lang="en-US" dirty="0" smtClean="0">
                <a:solidFill>
                  <a:srgbClr val="000000"/>
                </a:solidFill>
              </a:rPr>
              <a:t>May allow us to </a:t>
            </a:r>
            <a:r>
              <a:rPr lang="en-US" dirty="0" err="1" smtClean="0">
                <a:solidFill>
                  <a:srgbClr val="000000"/>
                </a:solidFill>
              </a:rPr>
              <a:t>theorise</a:t>
            </a:r>
            <a:endParaRPr lang="en-US" dirty="0" smtClean="0">
              <a:solidFill>
                <a:srgbClr val="000000"/>
              </a:solidFill>
            </a:endParaRPr>
          </a:p>
          <a:p>
            <a:r>
              <a:rPr lang="en-US" dirty="0" smtClean="0">
                <a:solidFill>
                  <a:srgbClr val="000000"/>
                </a:solidFill>
              </a:rPr>
              <a:t>Could provide a confessional inside story?</a:t>
            </a:r>
            <a:endParaRPr lang="en-US" dirty="0">
              <a:solidFill>
                <a:srgbClr val="000000"/>
              </a:solidFill>
            </a:endParaRPr>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164574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Readings</a:t>
            </a:r>
            <a:endParaRPr lang="en-US" dirty="0">
              <a:solidFill>
                <a:schemeClr val="bg1"/>
              </a:solidFill>
            </a:endParaRPr>
          </a:p>
        </p:txBody>
      </p:sp>
      <p:sp>
        <p:nvSpPr>
          <p:cNvPr id="3" name="Content Placeholder 2"/>
          <p:cNvSpPr>
            <a:spLocks noGrp="1"/>
          </p:cNvSpPr>
          <p:nvPr>
            <p:ph idx="1"/>
          </p:nvPr>
        </p:nvSpPr>
        <p:spPr/>
        <p:txBody>
          <a:bodyPr>
            <a:normAutofit/>
          </a:bodyPr>
          <a:lstStyle/>
          <a:p>
            <a:r>
              <a:rPr lang="en-US" sz="2400" dirty="0" err="1" smtClean="0">
                <a:solidFill>
                  <a:schemeClr val="bg1"/>
                </a:solidFill>
              </a:rPr>
              <a:t>Bryman</a:t>
            </a:r>
            <a:r>
              <a:rPr lang="en-US" sz="2400" dirty="0" smtClean="0">
                <a:solidFill>
                  <a:schemeClr val="bg1"/>
                </a:solidFill>
              </a:rPr>
              <a:t>, A. (2001) Social Research Methods. Oxford: Oxford University Press</a:t>
            </a:r>
          </a:p>
          <a:p>
            <a:r>
              <a:rPr lang="en-US" sz="2400" dirty="0" err="1" smtClean="0">
                <a:solidFill>
                  <a:schemeClr val="bg1"/>
                </a:solidFill>
              </a:rPr>
              <a:t>Hammersley</a:t>
            </a:r>
            <a:r>
              <a:rPr lang="en-US" sz="2400" dirty="0" smtClean="0">
                <a:solidFill>
                  <a:schemeClr val="bg1"/>
                </a:solidFill>
              </a:rPr>
              <a:t>, M. (1990) Reading Ethnographic Research. London: Longman</a:t>
            </a:r>
          </a:p>
          <a:p>
            <a:r>
              <a:rPr lang="en-US" sz="2400" dirty="0" err="1" smtClean="0">
                <a:solidFill>
                  <a:schemeClr val="bg1"/>
                </a:solidFill>
              </a:rPr>
              <a:t>Hammersley</a:t>
            </a:r>
            <a:r>
              <a:rPr lang="en-US" sz="2400" dirty="0" smtClean="0">
                <a:solidFill>
                  <a:schemeClr val="bg1"/>
                </a:solidFill>
              </a:rPr>
              <a:t>, M. &amp; Atkinson, P. (2007) </a:t>
            </a:r>
            <a:r>
              <a:rPr lang="en-US" sz="2400" i="1" dirty="0" smtClean="0">
                <a:solidFill>
                  <a:schemeClr val="bg1"/>
                </a:solidFill>
              </a:rPr>
              <a:t>Ethnography: Principles in Practice</a:t>
            </a:r>
            <a:r>
              <a:rPr lang="en-US" sz="2400" dirty="0" smtClean="0">
                <a:solidFill>
                  <a:schemeClr val="bg1"/>
                </a:solidFill>
              </a:rPr>
              <a:t>. Taylor &amp; </a:t>
            </a:r>
            <a:r>
              <a:rPr lang="en-US" sz="2400" dirty="0">
                <a:solidFill>
                  <a:schemeClr val="bg1"/>
                </a:solidFill>
              </a:rPr>
              <a:t>F</a:t>
            </a:r>
            <a:r>
              <a:rPr lang="en-US" sz="2400" dirty="0" smtClean="0">
                <a:solidFill>
                  <a:schemeClr val="bg1"/>
                </a:solidFill>
              </a:rPr>
              <a:t>rancis e-Library.</a:t>
            </a:r>
          </a:p>
          <a:p>
            <a:r>
              <a:rPr lang="en-US" sz="2400" dirty="0" smtClean="0">
                <a:solidFill>
                  <a:schemeClr val="bg1"/>
                </a:solidFill>
              </a:rPr>
              <a:t>Jeffrey, B. &amp; </a:t>
            </a:r>
            <a:r>
              <a:rPr lang="en-US" sz="2400" dirty="0" err="1" smtClean="0">
                <a:solidFill>
                  <a:schemeClr val="bg1"/>
                </a:solidFill>
              </a:rPr>
              <a:t>Troman</a:t>
            </a:r>
            <a:r>
              <a:rPr lang="en-US" sz="2400" dirty="0" smtClean="0">
                <a:solidFill>
                  <a:schemeClr val="bg1"/>
                </a:solidFill>
              </a:rPr>
              <a:t>, G. (2004) Time for Ethnography.  </a:t>
            </a:r>
            <a:r>
              <a:rPr lang="en-US" sz="2400" i="1" dirty="0">
                <a:solidFill>
                  <a:schemeClr val="bg1"/>
                </a:solidFill>
              </a:rPr>
              <a:t>B</a:t>
            </a:r>
            <a:r>
              <a:rPr lang="en-US" sz="2400" i="1" dirty="0" smtClean="0">
                <a:solidFill>
                  <a:schemeClr val="bg1"/>
                </a:solidFill>
              </a:rPr>
              <a:t>ritish Educational Research Journal</a:t>
            </a:r>
            <a:r>
              <a:rPr lang="en-US" sz="2400" dirty="0" smtClean="0">
                <a:solidFill>
                  <a:schemeClr val="bg1"/>
                </a:solidFill>
              </a:rPr>
              <a:t>, vol.30, no.4 pp.535-548</a:t>
            </a:r>
          </a:p>
          <a:p>
            <a:r>
              <a:rPr lang="en-US" sz="2400" dirty="0" smtClean="0">
                <a:solidFill>
                  <a:schemeClr val="bg1"/>
                </a:solidFill>
              </a:rPr>
              <a:t>Murphy, E. &amp; </a:t>
            </a:r>
            <a:r>
              <a:rPr lang="en-US" sz="2400" dirty="0" err="1" smtClean="0">
                <a:solidFill>
                  <a:schemeClr val="bg1"/>
                </a:solidFill>
              </a:rPr>
              <a:t>Dingwall</a:t>
            </a:r>
            <a:r>
              <a:rPr lang="en-US" sz="2400" dirty="0" smtClean="0">
                <a:solidFill>
                  <a:schemeClr val="bg1"/>
                </a:solidFill>
              </a:rPr>
              <a:t>, R. (2001) the Ethics of Ethnography in Atkinson, P., Coffey, A., </a:t>
            </a:r>
            <a:r>
              <a:rPr lang="en-US" sz="2400" dirty="0" err="1" smtClean="0">
                <a:solidFill>
                  <a:schemeClr val="bg1"/>
                </a:solidFill>
              </a:rPr>
              <a:t>Delamont,S</a:t>
            </a:r>
            <a:r>
              <a:rPr lang="en-US" sz="2400" dirty="0" smtClean="0">
                <a:solidFill>
                  <a:schemeClr val="bg1"/>
                </a:solidFill>
              </a:rPr>
              <a:t>., </a:t>
            </a:r>
            <a:r>
              <a:rPr lang="en-US" sz="2400" dirty="0" err="1" smtClean="0">
                <a:solidFill>
                  <a:schemeClr val="bg1"/>
                </a:solidFill>
              </a:rPr>
              <a:t>Lofland</a:t>
            </a:r>
            <a:r>
              <a:rPr lang="en-US" sz="2400" dirty="0" smtClean="0">
                <a:solidFill>
                  <a:schemeClr val="bg1"/>
                </a:solidFill>
              </a:rPr>
              <a:t>, J., &amp; </a:t>
            </a:r>
            <a:r>
              <a:rPr lang="en-US" sz="2400" dirty="0" err="1" smtClean="0">
                <a:solidFill>
                  <a:schemeClr val="bg1"/>
                </a:solidFill>
              </a:rPr>
              <a:t>Lofland</a:t>
            </a:r>
            <a:r>
              <a:rPr lang="en-US" sz="2400" dirty="0" smtClean="0">
                <a:solidFill>
                  <a:schemeClr val="bg1"/>
                </a:solidFill>
              </a:rPr>
              <a:t>, L. </a:t>
            </a:r>
            <a:r>
              <a:rPr lang="en-US" sz="2400" i="1" dirty="0" smtClean="0">
                <a:solidFill>
                  <a:schemeClr val="bg1"/>
                </a:solidFill>
              </a:rPr>
              <a:t>Handbook of Ethnography </a:t>
            </a:r>
            <a:r>
              <a:rPr lang="en-US" sz="2400" dirty="0" smtClean="0">
                <a:solidFill>
                  <a:schemeClr val="bg1"/>
                </a:solidFill>
              </a:rPr>
              <a:t>London: Sage</a:t>
            </a: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880968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720840"/>
            <a:ext cx="7543800" cy="4893647"/>
          </a:xfrm>
          <a:prstGeom prst="rect">
            <a:avLst/>
          </a:prstGeom>
        </p:spPr>
        <p:txBody>
          <a:bodyPr wrap="square">
            <a:spAutoFit/>
          </a:bodyPr>
          <a:lstStyle/>
          <a:p>
            <a:pPr marL="342900" indent="-342900">
              <a:buFont typeface="Arial"/>
              <a:buChar char="•"/>
            </a:pPr>
            <a:r>
              <a:rPr lang="en-US" sz="2400" dirty="0">
                <a:solidFill>
                  <a:schemeClr val="bg1"/>
                </a:solidFill>
              </a:rPr>
              <a:t>Pink, S. &amp; Morgan, J. (2013) Short-Term Ethnography: Intense Routes to Knowing. </a:t>
            </a:r>
            <a:r>
              <a:rPr lang="en-US" sz="2400" i="1" dirty="0">
                <a:solidFill>
                  <a:schemeClr val="bg1"/>
                </a:solidFill>
              </a:rPr>
              <a:t>Symbolic Interaction</a:t>
            </a:r>
            <a:r>
              <a:rPr lang="en-US" sz="2400" dirty="0">
                <a:solidFill>
                  <a:schemeClr val="bg1"/>
                </a:solidFill>
              </a:rPr>
              <a:t>, vol.36, no.3 pp.351-</a:t>
            </a:r>
            <a:r>
              <a:rPr lang="en-US" sz="2400" dirty="0" smtClean="0">
                <a:solidFill>
                  <a:schemeClr val="bg1"/>
                </a:solidFill>
              </a:rPr>
              <a:t>361</a:t>
            </a:r>
          </a:p>
          <a:p>
            <a:pPr marL="342900" indent="-342900">
              <a:buFont typeface="Arial"/>
              <a:buChar char="•"/>
            </a:pPr>
            <a:r>
              <a:rPr lang="en-US" sz="2400" dirty="0" smtClean="0">
                <a:solidFill>
                  <a:schemeClr val="bg1"/>
                </a:solidFill>
              </a:rPr>
              <a:t>Pole, C &amp; </a:t>
            </a:r>
            <a:r>
              <a:rPr lang="en-US" sz="2400" dirty="0" err="1" smtClean="0">
                <a:solidFill>
                  <a:schemeClr val="bg1"/>
                </a:solidFill>
              </a:rPr>
              <a:t>Lampard</a:t>
            </a:r>
            <a:r>
              <a:rPr lang="en-US" sz="2400" dirty="0" smtClean="0">
                <a:solidFill>
                  <a:schemeClr val="bg1"/>
                </a:solidFill>
              </a:rPr>
              <a:t>, R. (2002) Practical Social Investigation: Qualitative and Quantitative Methods in Social Research. Essex: Pearson Education Ltd.</a:t>
            </a:r>
            <a:endParaRPr lang="en-US" sz="2400" dirty="0">
              <a:solidFill>
                <a:schemeClr val="bg1"/>
              </a:solidFill>
            </a:endParaRPr>
          </a:p>
          <a:p>
            <a:pPr marL="342900" indent="-342900">
              <a:buFont typeface="Arial"/>
              <a:buChar char="•"/>
            </a:pPr>
            <a:r>
              <a:rPr lang="en-US" sz="2400" dirty="0" smtClean="0">
                <a:solidFill>
                  <a:srgbClr val="000000"/>
                </a:solidFill>
              </a:rPr>
              <a:t>Seidel</a:t>
            </a:r>
            <a:r>
              <a:rPr lang="en-US" sz="2400" dirty="0">
                <a:solidFill>
                  <a:srgbClr val="000000"/>
                </a:solidFill>
              </a:rPr>
              <a:t>, J.V. (1998) </a:t>
            </a:r>
            <a:r>
              <a:rPr lang="en-US" sz="2400" i="1" dirty="0">
                <a:solidFill>
                  <a:srgbClr val="000000"/>
                </a:solidFill>
              </a:rPr>
              <a:t>Qualitative Data </a:t>
            </a:r>
            <a:r>
              <a:rPr lang="en-US" sz="2400" i="1" dirty="0" smtClean="0">
                <a:solidFill>
                  <a:srgbClr val="000000"/>
                </a:solidFill>
              </a:rPr>
              <a:t>Analysis</a:t>
            </a:r>
          </a:p>
          <a:p>
            <a:pPr marL="342900" indent="-342900">
              <a:buFont typeface="Arial"/>
              <a:buChar char="•"/>
            </a:pPr>
            <a:r>
              <a:rPr lang="en-US" sz="2400" dirty="0" err="1" smtClean="0">
                <a:solidFill>
                  <a:srgbClr val="000000"/>
                </a:solidFill>
              </a:rPr>
              <a:t>Shacklock</a:t>
            </a:r>
            <a:r>
              <a:rPr lang="en-US" sz="2400" dirty="0" smtClean="0">
                <a:solidFill>
                  <a:srgbClr val="000000"/>
                </a:solidFill>
              </a:rPr>
              <a:t>, G &amp; Smyth, J. (1998) (</a:t>
            </a:r>
            <a:r>
              <a:rPr lang="en-US" sz="2400" dirty="0" err="1" smtClean="0">
                <a:solidFill>
                  <a:srgbClr val="000000"/>
                </a:solidFill>
              </a:rPr>
              <a:t>Eds</a:t>
            </a:r>
            <a:r>
              <a:rPr lang="en-US" sz="2400" dirty="0" smtClean="0">
                <a:solidFill>
                  <a:srgbClr val="000000"/>
                </a:solidFill>
              </a:rPr>
              <a:t>) Being Reflexive in Critical Educational and Social Research. London: </a:t>
            </a:r>
            <a:r>
              <a:rPr lang="en-US" sz="2400" dirty="0" err="1" smtClean="0">
                <a:solidFill>
                  <a:srgbClr val="000000"/>
                </a:solidFill>
              </a:rPr>
              <a:t>Falmer</a:t>
            </a:r>
            <a:r>
              <a:rPr lang="en-US" sz="2400" dirty="0" smtClean="0">
                <a:solidFill>
                  <a:srgbClr val="000000"/>
                </a:solidFill>
              </a:rPr>
              <a:t> Press.</a:t>
            </a:r>
            <a:endParaRPr lang="en-US" sz="2400" dirty="0">
              <a:solidFill>
                <a:srgbClr val="000000"/>
              </a:solidFill>
            </a:endParaRPr>
          </a:p>
          <a:p>
            <a:pPr marL="342900" indent="-342900">
              <a:buFont typeface="Arial"/>
              <a:buChar char="•"/>
            </a:pPr>
            <a:r>
              <a:rPr lang="en-US" sz="2400" dirty="0">
                <a:solidFill>
                  <a:srgbClr val="000000"/>
                </a:solidFill>
              </a:rPr>
              <a:t>Schneider, J.W. &amp; Conrad, P. (1983) Having Epilepsy: The Experience and Control of Illness, Philadelphia: Temple University </a:t>
            </a:r>
            <a:r>
              <a:rPr lang="en-US" sz="2400" dirty="0" smtClean="0">
                <a:solidFill>
                  <a:srgbClr val="000000"/>
                </a:solidFill>
              </a:rPr>
              <a:t>Press</a:t>
            </a:r>
            <a:endParaRPr lang="en-US" sz="2400" dirty="0">
              <a:solidFill>
                <a:srgbClr val="000000"/>
              </a:solidFill>
            </a:endParaRPr>
          </a:p>
        </p:txBody>
      </p:sp>
      <p:pic>
        <p:nvPicPr>
          <p:cNvPr id="3" name="Picture 2"/>
          <p:cNvPicPr/>
          <p:nvPr/>
        </p:nvPicPr>
        <p:blipFill>
          <a:blip r:embed="rId2"/>
          <a:stretch>
            <a:fillRect/>
          </a:stretch>
        </p:blipFill>
        <p:spPr>
          <a:xfrm>
            <a:off x="6324600" y="6172200"/>
            <a:ext cx="2240280" cy="527050"/>
          </a:xfrm>
          <a:prstGeom prst="rect">
            <a:avLst/>
          </a:prstGeom>
        </p:spPr>
      </p:pic>
    </p:spTree>
    <p:extLst>
      <p:ext uri="{BB962C8B-B14F-4D97-AF65-F5344CB8AC3E}">
        <p14:creationId xmlns:p14="http://schemas.microsoft.com/office/powerpoint/2010/main" val="3250419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Arial"/>
              <a:buChar char="•"/>
            </a:pPr>
            <a:r>
              <a:rPr lang="en-US" sz="2400" dirty="0" err="1">
                <a:solidFill>
                  <a:srgbClr val="000000"/>
                </a:solidFill>
              </a:rPr>
              <a:t>Spradley</a:t>
            </a:r>
            <a:r>
              <a:rPr lang="en-US" sz="2400" dirty="0">
                <a:solidFill>
                  <a:srgbClr val="000000"/>
                </a:solidFill>
              </a:rPr>
              <a:t>, J.P. (1979) </a:t>
            </a:r>
            <a:r>
              <a:rPr lang="en-US" sz="2400" i="1" dirty="0">
                <a:solidFill>
                  <a:srgbClr val="000000"/>
                </a:solidFill>
              </a:rPr>
              <a:t>The Ethnographic Interview</a:t>
            </a:r>
            <a:r>
              <a:rPr lang="en-US" sz="2400" dirty="0">
                <a:solidFill>
                  <a:srgbClr val="000000"/>
                </a:solidFill>
              </a:rPr>
              <a:t>, New York: Holt, Rinehart &amp; Winston</a:t>
            </a:r>
            <a:endParaRPr lang="en-US" sz="2400" dirty="0">
              <a:solidFill>
                <a:schemeClr val="bg1"/>
              </a:solidFill>
            </a:endParaRPr>
          </a:p>
          <a:p>
            <a:pPr>
              <a:buFont typeface="Arial"/>
              <a:buChar char="•"/>
            </a:pPr>
            <a:r>
              <a:rPr lang="en-US" sz="2400" dirty="0" smtClean="0">
                <a:solidFill>
                  <a:schemeClr val="bg1"/>
                </a:solidFill>
              </a:rPr>
              <a:t>Wolcott</a:t>
            </a:r>
            <a:r>
              <a:rPr lang="en-US" sz="2400" dirty="0">
                <a:solidFill>
                  <a:schemeClr val="bg1"/>
                </a:solidFill>
              </a:rPr>
              <a:t>, H. F. (1999) </a:t>
            </a:r>
            <a:r>
              <a:rPr lang="en-US" sz="2400" i="1" dirty="0">
                <a:solidFill>
                  <a:schemeClr val="bg1"/>
                </a:solidFill>
              </a:rPr>
              <a:t>Ethnography: a way of seeing</a:t>
            </a:r>
            <a:r>
              <a:rPr lang="en-US" sz="2400" dirty="0">
                <a:solidFill>
                  <a:schemeClr val="bg1"/>
                </a:solidFill>
              </a:rPr>
              <a:t>. Oxford: </a:t>
            </a:r>
            <a:r>
              <a:rPr lang="en-US" sz="2400" dirty="0" err="1">
                <a:solidFill>
                  <a:schemeClr val="bg1"/>
                </a:solidFill>
              </a:rPr>
              <a:t>AltaMira</a:t>
            </a:r>
            <a:r>
              <a:rPr lang="en-US" sz="2400" dirty="0">
                <a:solidFill>
                  <a:schemeClr val="bg1"/>
                </a:solidFill>
              </a:rPr>
              <a:t> Press</a:t>
            </a:r>
          </a:p>
          <a:p>
            <a:pPr>
              <a:buFont typeface="Arial"/>
              <a:buChar char="•"/>
            </a:pPr>
            <a:r>
              <a:rPr lang="en-US" sz="2400" dirty="0" err="1">
                <a:solidFill>
                  <a:schemeClr val="bg1"/>
                </a:solidFill>
              </a:rPr>
              <a:t>Zenkov</a:t>
            </a:r>
            <a:r>
              <a:rPr lang="en-US" sz="2400" dirty="0">
                <a:solidFill>
                  <a:schemeClr val="bg1"/>
                </a:solidFill>
              </a:rPr>
              <a:t>, K., </a:t>
            </a:r>
            <a:r>
              <a:rPr lang="en-US" sz="2400" dirty="0" err="1">
                <a:solidFill>
                  <a:schemeClr val="bg1"/>
                </a:solidFill>
              </a:rPr>
              <a:t>Shiveley</a:t>
            </a:r>
            <a:r>
              <a:rPr lang="en-US" sz="2400" dirty="0">
                <a:solidFill>
                  <a:schemeClr val="bg1"/>
                </a:solidFill>
              </a:rPr>
              <a:t>, J. &amp; Clark, E. (2016) Why We Must Answer the Question “What is a Professional Development School?”. </a:t>
            </a:r>
            <a:r>
              <a:rPr lang="en-US" sz="2400" i="1" dirty="0">
                <a:solidFill>
                  <a:schemeClr val="bg1"/>
                </a:solidFill>
              </a:rPr>
              <a:t>School-University Partnerships</a:t>
            </a:r>
            <a:r>
              <a:rPr lang="en-US" sz="2400" dirty="0">
                <a:solidFill>
                  <a:schemeClr val="bg1"/>
                </a:solidFill>
              </a:rPr>
              <a:t> vol. 9, no. 3, pp. 1-10.</a:t>
            </a: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4155495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Research Methodologies</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r>
              <a:rPr lang="en-US" dirty="0" smtClean="0">
                <a:solidFill>
                  <a:schemeClr val="bg1"/>
                </a:solidFill>
              </a:rPr>
              <a:t>Comprise </a:t>
            </a:r>
            <a:r>
              <a:rPr lang="en-US" dirty="0">
                <a:solidFill>
                  <a:schemeClr val="bg1"/>
                </a:solidFill>
              </a:rPr>
              <a:t>the theoretical frameworks and concepts in which approaches and methods are situated.</a:t>
            </a:r>
          </a:p>
          <a:p>
            <a:r>
              <a:rPr lang="en-US" dirty="0">
                <a:solidFill>
                  <a:schemeClr val="bg1"/>
                </a:solidFill>
              </a:rPr>
              <a:t>They provide the rationale and justification (ontological, epistemological and ethical) for the methods that are selected and the ways in which they are used</a:t>
            </a:r>
            <a:r>
              <a:rPr lang="en-US" dirty="0" smtClean="0">
                <a:solidFill>
                  <a:schemeClr val="bg1"/>
                </a:solidFill>
              </a:rPr>
              <a:t>.</a:t>
            </a:r>
          </a:p>
          <a:p>
            <a:pPr marL="0" indent="0">
              <a:buNone/>
            </a:pPr>
            <a:r>
              <a:rPr lang="en-US" dirty="0" smtClean="0">
                <a:solidFill>
                  <a:schemeClr val="bg1"/>
                </a:solidFill>
              </a:rPr>
              <a:t>What is the social reality in the PD schools? What will an ethnography capture?</a:t>
            </a:r>
            <a:endParaRPr lang="en-US" dirty="0">
              <a:solidFill>
                <a:schemeClr val="bg1"/>
              </a:solidFill>
            </a:endParaRPr>
          </a:p>
          <a:p>
            <a:endParaRPr lang="en-US" dirty="0"/>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1957342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What is meant by ontology and epistemology?</a:t>
            </a:r>
            <a:endParaRPr lang="en-US" b="1" dirty="0">
              <a:solidFill>
                <a:srgbClr val="0000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a:solidFill>
                  <a:srgbClr val="000000"/>
                </a:solidFill>
              </a:rPr>
              <a:t>Two important concepts that relate to conceptions of social reality.</a:t>
            </a:r>
          </a:p>
          <a:p>
            <a:r>
              <a:rPr lang="en-US" dirty="0">
                <a:solidFill>
                  <a:srgbClr val="000000"/>
                </a:solidFill>
              </a:rPr>
              <a:t>Ontology: the study of being and everything involved with being e.g. human relationships. Is it given or created in our minds</a:t>
            </a:r>
            <a:r>
              <a:rPr lang="en-US" dirty="0" smtClean="0">
                <a:solidFill>
                  <a:srgbClr val="000000"/>
                </a:solidFill>
              </a:rPr>
              <a:t>? What are the different relationships operating in the PD schools and between the Faculties and the PD schools?</a:t>
            </a:r>
            <a:endParaRPr lang="en-US" dirty="0">
              <a:solidFill>
                <a:srgbClr val="000000"/>
              </a:solidFill>
            </a:endParaRPr>
          </a:p>
          <a:p>
            <a:r>
              <a:rPr lang="en-US" dirty="0">
                <a:solidFill>
                  <a:srgbClr val="000000"/>
                </a:solidFill>
              </a:rPr>
              <a:t>Epistemology: how do we know? Is knowledge hard, real tangible OR soft, subjective and based on experience</a:t>
            </a:r>
            <a:r>
              <a:rPr lang="en-US" dirty="0" smtClean="0">
                <a:solidFill>
                  <a:srgbClr val="000000"/>
                </a:solidFill>
              </a:rPr>
              <a:t>?</a:t>
            </a:r>
          </a:p>
          <a:p>
            <a:r>
              <a:rPr lang="en-US" dirty="0" smtClean="0">
                <a:solidFill>
                  <a:srgbClr val="000000"/>
                </a:solidFill>
              </a:rPr>
              <a:t>Should we begin with what we know about the PD schools?</a:t>
            </a:r>
            <a:endParaRPr lang="en-US" dirty="0">
              <a:solidFill>
                <a:srgbClr val="000000"/>
              </a:solidFill>
            </a:endParaRP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261949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Questions in relation to epistemology</a:t>
            </a:r>
            <a:endParaRPr lang="en-US" b="1" dirty="0">
              <a:solidFill>
                <a:srgbClr val="000000"/>
              </a:solidFill>
            </a:endParaRPr>
          </a:p>
        </p:txBody>
      </p:sp>
      <p:sp>
        <p:nvSpPr>
          <p:cNvPr id="3" name="Content Placeholder 2"/>
          <p:cNvSpPr>
            <a:spLocks noGrp="1"/>
          </p:cNvSpPr>
          <p:nvPr>
            <p:ph idx="1"/>
          </p:nvPr>
        </p:nvSpPr>
        <p:spPr>
          <a:xfrm>
            <a:off x="457200" y="1676400"/>
            <a:ext cx="8229600" cy="4525963"/>
          </a:xfrm>
        </p:spPr>
        <p:txBody>
          <a:bodyPr>
            <a:normAutofit fontScale="92500" lnSpcReduction="10000"/>
          </a:bodyPr>
          <a:lstStyle/>
          <a:p>
            <a:r>
              <a:rPr lang="en-US" dirty="0">
                <a:solidFill>
                  <a:srgbClr val="000000"/>
                </a:solidFill>
              </a:rPr>
              <a:t>What kind of knowledge do </a:t>
            </a:r>
            <a:r>
              <a:rPr lang="en-US" dirty="0" smtClean="0">
                <a:solidFill>
                  <a:srgbClr val="000000"/>
                </a:solidFill>
              </a:rPr>
              <a:t>we </a:t>
            </a:r>
            <a:r>
              <a:rPr lang="en-US" dirty="0">
                <a:solidFill>
                  <a:srgbClr val="000000"/>
                </a:solidFill>
              </a:rPr>
              <a:t>want to generate</a:t>
            </a:r>
            <a:r>
              <a:rPr lang="en-US" dirty="0" smtClean="0">
                <a:solidFill>
                  <a:srgbClr val="000000"/>
                </a:solidFill>
              </a:rPr>
              <a:t>?</a:t>
            </a:r>
          </a:p>
          <a:p>
            <a:r>
              <a:rPr lang="en-US" dirty="0" smtClean="0">
                <a:solidFill>
                  <a:srgbClr val="000000"/>
                </a:solidFill>
              </a:rPr>
              <a:t>Will that knowledge be of value to the PD schools? How?</a:t>
            </a:r>
            <a:endParaRPr lang="en-US" dirty="0">
              <a:solidFill>
                <a:srgbClr val="000000"/>
              </a:solidFill>
            </a:endParaRPr>
          </a:p>
          <a:p>
            <a:r>
              <a:rPr lang="en-US" dirty="0" smtClean="0">
                <a:solidFill>
                  <a:srgbClr val="000000"/>
                </a:solidFill>
              </a:rPr>
              <a:t>Are we </a:t>
            </a:r>
            <a:r>
              <a:rPr lang="en-US" dirty="0">
                <a:solidFill>
                  <a:srgbClr val="000000"/>
                </a:solidFill>
              </a:rPr>
              <a:t>theory building or theory testing?</a:t>
            </a:r>
          </a:p>
          <a:p>
            <a:r>
              <a:rPr lang="en-US" dirty="0">
                <a:solidFill>
                  <a:srgbClr val="000000"/>
                </a:solidFill>
              </a:rPr>
              <a:t>How much depth do </a:t>
            </a:r>
            <a:r>
              <a:rPr lang="en-US" dirty="0" smtClean="0">
                <a:solidFill>
                  <a:srgbClr val="000000"/>
                </a:solidFill>
              </a:rPr>
              <a:t>we </a:t>
            </a:r>
            <a:r>
              <a:rPr lang="en-US" dirty="0">
                <a:solidFill>
                  <a:srgbClr val="000000"/>
                </a:solidFill>
              </a:rPr>
              <a:t>need to go into?</a:t>
            </a:r>
          </a:p>
          <a:p>
            <a:r>
              <a:rPr lang="en-US" dirty="0" smtClean="0">
                <a:solidFill>
                  <a:srgbClr val="000000"/>
                </a:solidFill>
              </a:rPr>
              <a:t>Do we have a research problem?</a:t>
            </a:r>
            <a:endParaRPr lang="en-US" dirty="0">
              <a:solidFill>
                <a:srgbClr val="000000"/>
              </a:solidFill>
            </a:endParaRPr>
          </a:p>
          <a:p>
            <a:r>
              <a:rPr lang="en-US" dirty="0" smtClean="0">
                <a:solidFill>
                  <a:srgbClr val="000000"/>
                </a:solidFill>
              </a:rPr>
              <a:t>Will we </a:t>
            </a:r>
            <a:r>
              <a:rPr lang="en-US" dirty="0">
                <a:solidFill>
                  <a:srgbClr val="000000"/>
                </a:solidFill>
              </a:rPr>
              <a:t>be able to produce </a:t>
            </a:r>
            <a:r>
              <a:rPr lang="en-US" dirty="0" smtClean="0">
                <a:solidFill>
                  <a:srgbClr val="000000"/>
                </a:solidFill>
              </a:rPr>
              <a:t>enough, but not too much data?</a:t>
            </a:r>
            <a:endParaRPr lang="en-US" dirty="0">
              <a:solidFill>
                <a:srgbClr val="000000"/>
              </a:solidFill>
            </a:endParaRPr>
          </a:p>
          <a:p>
            <a:endParaRPr lang="en-US" dirty="0"/>
          </a:p>
        </p:txBody>
      </p:sp>
      <p:pic>
        <p:nvPicPr>
          <p:cNvPr id="4" name="Picture 3"/>
          <p:cNvPicPr/>
          <p:nvPr/>
        </p:nvPicPr>
        <p:blipFill>
          <a:blip r:embed="rId3"/>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795702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Questions of Ontology</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r>
              <a:rPr lang="en-US" dirty="0">
                <a:solidFill>
                  <a:srgbClr val="000000"/>
                </a:solidFill>
              </a:rPr>
              <a:t>Realism primarily informed by an ontological question: what exists in social reality?</a:t>
            </a:r>
          </a:p>
          <a:p>
            <a:r>
              <a:rPr lang="en-US" dirty="0">
                <a:solidFill>
                  <a:srgbClr val="000000"/>
                </a:solidFill>
              </a:rPr>
              <a:t>Switch from focus upon knowledge to a focus upon what exists</a:t>
            </a:r>
          </a:p>
          <a:p>
            <a:r>
              <a:rPr lang="en-US" dirty="0">
                <a:solidFill>
                  <a:srgbClr val="000000"/>
                </a:solidFill>
              </a:rPr>
              <a:t>Realism argues knowledge about the world has already been created – need to ask, what must the world be like?</a:t>
            </a:r>
          </a:p>
          <a:p>
            <a:pPr marL="0" indent="0">
              <a:buNone/>
            </a:pPr>
            <a:r>
              <a:rPr lang="en-US" dirty="0" smtClean="0">
                <a:solidFill>
                  <a:srgbClr val="000000"/>
                </a:solidFill>
              </a:rPr>
              <a:t>Therefore, our ethnographic stance raises both ontological and epistemological questions.</a:t>
            </a:r>
            <a:endParaRPr lang="en-US" dirty="0">
              <a:solidFill>
                <a:srgbClr val="000000"/>
              </a:solidFill>
            </a:endParaRP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425031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rPr>
              <a:t>Consider this comment from a young researcher</a:t>
            </a:r>
            <a:endParaRPr lang="en-US" b="1" dirty="0">
              <a:solidFill>
                <a:srgbClr val="00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a:solidFill>
                  <a:srgbClr val="000000"/>
                </a:solidFill>
              </a:rPr>
              <a:t>At the outset of my research study I felt a false confidence that exploration of my approach was in some way unnecessary; after all, I wanted to explore what people thought about something so this would naturally lead to certain approaches and methods. However, part of the research experience is to </a:t>
            </a:r>
            <a:r>
              <a:rPr lang="en-US" dirty="0" err="1">
                <a:solidFill>
                  <a:srgbClr val="000000"/>
                </a:solidFill>
              </a:rPr>
              <a:t>problematise</a:t>
            </a:r>
            <a:r>
              <a:rPr lang="en-US" dirty="0">
                <a:solidFill>
                  <a:srgbClr val="000000"/>
                </a:solidFill>
              </a:rPr>
              <a:t> the apparently unproblematic, so it became important to </a:t>
            </a:r>
            <a:r>
              <a:rPr lang="en-US" dirty="0" err="1">
                <a:solidFill>
                  <a:srgbClr val="000000"/>
                </a:solidFill>
              </a:rPr>
              <a:t>scrutinise</a:t>
            </a:r>
            <a:r>
              <a:rPr lang="en-US" dirty="0">
                <a:solidFill>
                  <a:srgbClr val="000000"/>
                </a:solidFill>
              </a:rPr>
              <a:t> the possible approaches to my research.</a:t>
            </a:r>
          </a:p>
          <a:p>
            <a:endParaRPr lang="en-US" dirty="0"/>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2882990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Discussion</a:t>
            </a:r>
            <a:endParaRPr lang="en-US" b="1" dirty="0">
              <a:solidFill>
                <a:srgbClr val="000000"/>
              </a:solidFill>
            </a:endParaRPr>
          </a:p>
        </p:txBody>
      </p:sp>
      <p:sp>
        <p:nvSpPr>
          <p:cNvPr id="3" name="Content Placeholder 2"/>
          <p:cNvSpPr>
            <a:spLocks noGrp="1"/>
          </p:cNvSpPr>
          <p:nvPr>
            <p:ph idx="1"/>
          </p:nvPr>
        </p:nvSpPr>
        <p:spPr/>
        <p:txBody>
          <a:bodyPr/>
          <a:lstStyle/>
          <a:p>
            <a:r>
              <a:rPr lang="en-US" dirty="0">
                <a:solidFill>
                  <a:srgbClr val="000000"/>
                </a:solidFill>
              </a:rPr>
              <a:t>What are the methodological issues in terms of using ethnography</a:t>
            </a:r>
            <a:r>
              <a:rPr lang="en-US" dirty="0" smtClean="0">
                <a:solidFill>
                  <a:srgbClr val="000000"/>
                </a:solidFill>
              </a:rPr>
              <a:t>?</a:t>
            </a:r>
          </a:p>
          <a:p>
            <a:r>
              <a:rPr lang="en-US" dirty="0" smtClean="0">
                <a:solidFill>
                  <a:srgbClr val="000000"/>
                </a:solidFill>
              </a:rPr>
              <a:t>What ontological and epistemological questions does this raise?</a:t>
            </a:r>
          </a:p>
          <a:p>
            <a:r>
              <a:rPr lang="en-US" dirty="0" smtClean="0">
                <a:solidFill>
                  <a:srgbClr val="000000"/>
                </a:solidFill>
              </a:rPr>
              <a:t>Are these questions relevant to all the PD schools?</a:t>
            </a:r>
          </a:p>
          <a:p>
            <a:r>
              <a:rPr lang="en-US" dirty="0" smtClean="0">
                <a:solidFill>
                  <a:srgbClr val="000000"/>
                </a:solidFill>
              </a:rPr>
              <a:t>How can you </a:t>
            </a:r>
            <a:r>
              <a:rPr lang="en-US" dirty="0" err="1" smtClean="0">
                <a:solidFill>
                  <a:srgbClr val="000000"/>
                </a:solidFill>
              </a:rPr>
              <a:t>problematise</a:t>
            </a:r>
            <a:r>
              <a:rPr lang="en-US" dirty="0" smtClean="0">
                <a:solidFill>
                  <a:srgbClr val="000000"/>
                </a:solidFill>
              </a:rPr>
              <a:t> what might appear unproblematic in the PD schools?</a:t>
            </a:r>
          </a:p>
        </p:txBody>
      </p:sp>
      <p:pic>
        <p:nvPicPr>
          <p:cNvPr id="4" name="Picture 3"/>
          <p:cNvPicPr/>
          <p:nvPr/>
        </p:nvPicPr>
        <p:blipFill>
          <a:blip r:embed="rId2"/>
          <a:stretch>
            <a:fillRect/>
          </a:stretch>
        </p:blipFill>
        <p:spPr>
          <a:xfrm>
            <a:off x="6172200" y="5791200"/>
            <a:ext cx="2240280" cy="527050"/>
          </a:xfrm>
          <a:prstGeom prst="rect">
            <a:avLst/>
          </a:prstGeom>
        </p:spPr>
      </p:pic>
    </p:spTree>
    <p:extLst>
      <p:ext uri="{BB962C8B-B14F-4D97-AF65-F5344CB8AC3E}">
        <p14:creationId xmlns:p14="http://schemas.microsoft.com/office/powerpoint/2010/main" val="3631089632"/>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551</TotalTime>
  <Words>2136</Words>
  <Application>Microsoft Office PowerPoint</Application>
  <PresentationFormat>On-screen Show (4:3)</PresentationFormat>
  <Paragraphs>195</Paragraphs>
  <Slides>33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Gill Sans MT</vt:lpstr>
      <vt:lpstr>Office Theme</vt:lpstr>
      <vt:lpstr>PowerPoint Presentation</vt:lpstr>
      <vt:lpstr>School and University Partnership for Peer Communities of Learners SUP4PCL     Workshop on Ethnography </vt:lpstr>
      <vt:lpstr>What kind of ethnographic study ? </vt:lpstr>
      <vt:lpstr>Research Methodologies</vt:lpstr>
      <vt:lpstr>What is meant by ontology and epistemology?</vt:lpstr>
      <vt:lpstr>Questions in relation to epistemology</vt:lpstr>
      <vt:lpstr>Questions of Ontology</vt:lpstr>
      <vt:lpstr>Consider this comment from a young researcher</vt:lpstr>
      <vt:lpstr>Discussion</vt:lpstr>
      <vt:lpstr>What skills and tools for data collection will we need? </vt:lpstr>
      <vt:lpstr>Methods of data collection in Ethnography</vt:lpstr>
      <vt:lpstr>Observations: the Researcher’s Role</vt:lpstr>
      <vt:lpstr>Recording Observations</vt:lpstr>
      <vt:lpstr>Conversations</vt:lpstr>
      <vt:lpstr>Interviews</vt:lpstr>
      <vt:lpstr>What kind of interview?</vt:lpstr>
      <vt:lpstr>Using Documents</vt:lpstr>
      <vt:lpstr>Activity </vt:lpstr>
      <vt:lpstr>How do you make sense of data?</vt:lpstr>
      <vt:lpstr>Qualitative data analysis</vt:lpstr>
      <vt:lpstr>QDA (John V. Seidel 1998)</vt:lpstr>
      <vt:lpstr>Noticing (and coding)</vt:lpstr>
      <vt:lpstr>Collecting and sorting things</vt:lpstr>
      <vt:lpstr>Thinking about data</vt:lpstr>
      <vt:lpstr>Analysis (Schneider and Conrad, 1983)</vt:lpstr>
      <vt:lpstr>Analysis  (Spradley, 1979)</vt:lpstr>
      <vt:lpstr>Selective Coding</vt:lpstr>
      <vt:lpstr>Levels of analysis</vt:lpstr>
      <vt:lpstr>Some practical issues</vt:lpstr>
      <vt:lpstr>Writing Ethnography</vt:lpstr>
      <vt:lpstr>Readings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PGCTHE supplementary session December 4th 2013</dc:title>
  <dc:creator>Scott Helen</dc:creator>
  <cp:lastModifiedBy>HP</cp:lastModifiedBy>
  <cp:revision>79</cp:revision>
  <cp:lastPrinted>2013-11-27T10:11:19Z</cp:lastPrinted>
  <dcterms:created xsi:type="dcterms:W3CDTF">2006-08-16T00:00:00Z</dcterms:created>
  <dcterms:modified xsi:type="dcterms:W3CDTF">2018-07-20T02:58:16Z</dcterms:modified>
</cp:coreProperties>
</file>