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4" r:id="rId3"/>
    <p:sldId id="257" r:id="rId4"/>
    <p:sldId id="258" r:id="rId5"/>
    <p:sldId id="259" r:id="rId6"/>
    <p:sldId id="260" r:id="rId7"/>
    <p:sldId id="261" r:id="rId8"/>
    <p:sldId id="262" r:id="rId9"/>
    <p:sldId id="267" r:id="rId10"/>
    <p:sldId id="264" r:id="rId11"/>
    <p:sldId id="269" r:id="rId12"/>
    <p:sldId id="266"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2135B-791C-4005-B81E-AF54D8D9A18C}" type="datetimeFigureOut">
              <a:rPr lang="en-IE" smtClean="0"/>
              <a:t>16/07/2018</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E5BE7-A5AB-47A0-9D47-E2B0915982F7}" type="slidenum">
              <a:rPr lang="en-IE" smtClean="0"/>
              <a:t>‹#›</a:t>
            </a:fld>
            <a:endParaRPr lang="en-IE"/>
          </a:p>
        </p:txBody>
      </p:sp>
    </p:spTree>
    <p:extLst>
      <p:ext uri="{BB962C8B-B14F-4D97-AF65-F5344CB8AC3E}">
        <p14:creationId xmlns:p14="http://schemas.microsoft.com/office/powerpoint/2010/main" val="312581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 know I am supposed</a:t>
            </a:r>
            <a:r>
              <a:rPr lang="en-IE" baseline="0" dirty="0" smtClean="0"/>
              <a:t> to talk about communities of practice, but first we need to put these into perspective -  what purposes do they serve and where do they fit into your life as a teacher. So I will start with a bit about PD or </a:t>
            </a:r>
            <a:r>
              <a:rPr lang="en-IE" baseline="0" dirty="0" err="1" smtClean="0"/>
              <a:t>continuning</a:t>
            </a:r>
            <a:r>
              <a:rPr lang="en-IE" baseline="0" dirty="0" smtClean="0"/>
              <a:t> education</a:t>
            </a:r>
            <a:endParaRPr lang="en-IE" dirty="0"/>
          </a:p>
        </p:txBody>
      </p:sp>
      <p:sp>
        <p:nvSpPr>
          <p:cNvPr id="4" name="Slide Number Placeholder 3"/>
          <p:cNvSpPr>
            <a:spLocks noGrp="1"/>
          </p:cNvSpPr>
          <p:nvPr>
            <p:ph type="sldNum" sz="quarter" idx="10"/>
          </p:nvPr>
        </p:nvSpPr>
        <p:spPr/>
        <p:txBody>
          <a:bodyPr/>
          <a:lstStyle/>
          <a:p>
            <a:fld id="{41D18F0D-7E15-4720-9E72-00D564847604}" type="slidenum">
              <a:rPr lang="en-IE" smtClean="0"/>
              <a:t>2</a:t>
            </a:fld>
            <a:endParaRPr lang="en-IE"/>
          </a:p>
        </p:txBody>
      </p:sp>
    </p:spTree>
    <p:extLst>
      <p:ext uri="{BB962C8B-B14F-4D97-AF65-F5344CB8AC3E}">
        <p14:creationId xmlns:p14="http://schemas.microsoft.com/office/powerpoint/2010/main" val="48881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a:t>
            </a:r>
            <a:r>
              <a:rPr lang="en-US" baseline="0" dirty="0" smtClean="0"/>
              <a:t> we conduct teacher education with 19</a:t>
            </a:r>
            <a:r>
              <a:rPr lang="en-US" baseline="30000" dirty="0" smtClean="0"/>
              <a:t>th</a:t>
            </a:r>
            <a:r>
              <a:rPr lang="en-US" baseline="0" dirty="0" smtClean="0"/>
              <a:t> century practices then we will continue to have 19</a:t>
            </a:r>
            <a:r>
              <a:rPr lang="en-US" baseline="30000" dirty="0" smtClean="0"/>
              <a:t>th</a:t>
            </a:r>
            <a:r>
              <a:rPr lang="en-US" baseline="0" dirty="0" smtClean="0"/>
              <a:t> century teaching going on in schools.</a:t>
            </a:r>
          </a:p>
          <a:p>
            <a:endParaRPr lang="en-US" baseline="0" dirty="0" smtClean="0"/>
          </a:p>
          <a:p>
            <a:r>
              <a:rPr lang="en-US" baseline="0" dirty="0" smtClean="0"/>
              <a:t>Would you go to a dentist who practiced?  Why should education be any different or teacher education be any different?</a:t>
            </a:r>
          </a:p>
          <a:p>
            <a:r>
              <a:rPr lang="en-US" baseline="0" dirty="0" smtClean="0"/>
              <a:t>After all you would not want to go to a dentist who was practicing using 1899 or 1931 practices. So why we would be want teachers who taught the same way as 50 years or were educated the same manner that their grandparents had been. </a:t>
            </a:r>
          </a:p>
          <a:p>
            <a:endParaRPr lang="en-US" baseline="0" dirty="0" smtClean="0"/>
          </a:p>
          <a:p>
            <a:endParaRPr lang="en-US" baseline="0" dirty="0" smtClean="0"/>
          </a:p>
          <a:p>
            <a:r>
              <a:rPr lang="en-US" baseline="0" dirty="0" smtClean="0"/>
              <a:t>Is this what we want?</a:t>
            </a:r>
            <a:endParaRPr lang="en-US" dirty="0"/>
          </a:p>
        </p:txBody>
      </p:sp>
      <p:sp>
        <p:nvSpPr>
          <p:cNvPr id="4" name="Slide Number Placeholder 3"/>
          <p:cNvSpPr>
            <a:spLocks noGrp="1"/>
          </p:cNvSpPr>
          <p:nvPr>
            <p:ph type="sldNum" sz="quarter" idx="10"/>
          </p:nvPr>
        </p:nvSpPr>
        <p:spPr/>
        <p:txBody>
          <a:bodyPr/>
          <a:lstStyle/>
          <a:p>
            <a:fld id="{6D2A0C90-DA41-4415-BA10-88B181712576}" type="slidenum">
              <a:rPr lang="en-US" smtClean="0"/>
              <a:pPr/>
              <a:t>14</a:t>
            </a:fld>
            <a:endParaRPr lang="en-US" dirty="0"/>
          </a:p>
        </p:txBody>
      </p:sp>
    </p:spTree>
    <p:extLst>
      <p:ext uri="{BB962C8B-B14F-4D97-AF65-F5344CB8AC3E}">
        <p14:creationId xmlns:p14="http://schemas.microsoft.com/office/powerpoint/2010/main" val="129835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Attention</a:t>
            </a:r>
            <a:r>
              <a:rPr lang="en-IE" baseline="0" dirty="0" smtClean="0"/>
              <a:t> needs to be paid to how the groups are designed and facilitated -  they do not happen by chance.</a:t>
            </a:r>
            <a:endParaRPr lang="en-IE" dirty="0"/>
          </a:p>
        </p:txBody>
      </p:sp>
      <p:sp>
        <p:nvSpPr>
          <p:cNvPr id="4" name="Slide Number Placeholder 3"/>
          <p:cNvSpPr>
            <a:spLocks noGrp="1"/>
          </p:cNvSpPr>
          <p:nvPr>
            <p:ph type="sldNum" sz="quarter" idx="10"/>
          </p:nvPr>
        </p:nvSpPr>
        <p:spPr/>
        <p:txBody>
          <a:bodyPr/>
          <a:lstStyle/>
          <a:p>
            <a:fld id="{7193074B-3513-4F22-ACFA-C20357FC9388}" type="slidenum">
              <a:rPr lang="en-IE" smtClean="0"/>
              <a:t>15</a:t>
            </a:fld>
            <a:endParaRPr lang="en-IE"/>
          </a:p>
        </p:txBody>
      </p:sp>
    </p:spTree>
    <p:extLst>
      <p:ext uri="{BB962C8B-B14F-4D97-AF65-F5344CB8AC3E}">
        <p14:creationId xmlns:p14="http://schemas.microsoft.com/office/powerpoint/2010/main" val="347014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After</a:t>
            </a:r>
            <a:r>
              <a:rPr lang="en-IE" baseline="0" dirty="0" smtClean="0"/>
              <a:t> all it is about them</a:t>
            </a:r>
            <a:endParaRPr lang="en-IE" dirty="0"/>
          </a:p>
        </p:txBody>
      </p:sp>
      <p:sp>
        <p:nvSpPr>
          <p:cNvPr id="4" name="Slide Number Placeholder 3"/>
          <p:cNvSpPr>
            <a:spLocks noGrp="1"/>
          </p:cNvSpPr>
          <p:nvPr>
            <p:ph type="sldNum" sz="quarter" idx="10"/>
          </p:nvPr>
        </p:nvSpPr>
        <p:spPr/>
        <p:txBody>
          <a:bodyPr/>
          <a:lstStyle/>
          <a:p>
            <a:fld id="{7193074B-3513-4F22-ACFA-C20357FC9388}" type="slidenum">
              <a:rPr lang="en-IE" smtClean="0"/>
              <a:t>16</a:t>
            </a:fld>
            <a:endParaRPr lang="en-IE"/>
          </a:p>
        </p:txBody>
      </p:sp>
    </p:spTree>
    <p:extLst>
      <p:ext uri="{BB962C8B-B14F-4D97-AF65-F5344CB8AC3E}">
        <p14:creationId xmlns:p14="http://schemas.microsoft.com/office/powerpoint/2010/main" val="3091436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7/16/2018</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7/16/2018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7/16/2018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7/16/2018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7/16/2018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7/16/2018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7/16/2018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5400" dirty="0" smtClean="0">
                <a:latin typeface="Batang" panose="02030600000101010101" pitchFamily="18" charset="-127"/>
                <a:ea typeface="Batang" panose="02030600000101010101" pitchFamily="18" charset="-127"/>
              </a:rPr>
              <a:t>Continuing professional development – what does it look like?</a:t>
            </a:r>
            <a:endParaRPr lang="en-IE" sz="5400" dirty="0">
              <a:latin typeface="Batang" panose="02030600000101010101" pitchFamily="18" charset="-127"/>
              <a:ea typeface="Batang" panose="02030600000101010101" pitchFamily="18" charset="-127"/>
            </a:endParaRPr>
          </a:p>
        </p:txBody>
      </p:sp>
      <p:sp>
        <p:nvSpPr>
          <p:cNvPr id="3" name="Subtitle 2"/>
          <p:cNvSpPr>
            <a:spLocks noGrp="1"/>
          </p:cNvSpPr>
          <p:nvPr>
            <p:ph type="subTitle" idx="1"/>
          </p:nvPr>
        </p:nvSpPr>
        <p:spPr/>
        <p:txBody>
          <a:bodyPr/>
          <a:lstStyle/>
          <a:p>
            <a:r>
              <a:rPr lang="en-IE" dirty="0" smtClean="0">
                <a:latin typeface="Batang" panose="02030600000101010101" pitchFamily="18" charset="-127"/>
                <a:ea typeface="Batang" panose="02030600000101010101" pitchFamily="18" charset="-127"/>
              </a:rPr>
              <a:t>Melissa Parker</a:t>
            </a:r>
            <a:endParaRPr lang="en-IE"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08603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latin typeface="Batang" panose="02030600000101010101" pitchFamily="18" charset="-127"/>
                <a:ea typeface="Batang" panose="02030600000101010101" pitchFamily="18" charset="-127"/>
              </a:rPr>
              <a:t>Core Feature 6: </a:t>
            </a:r>
            <a:r>
              <a:rPr lang="en-IE" sz="3600" dirty="0" smtClean="0">
                <a:latin typeface="Batang" panose="02030600000101010101" pitchFamily="18" charset="-127"/>
                <a:ea typeface="Batang" panose="02030600000101010101" pitchFamily="18" charset="-127"/>
              </a:rPr>
              <a:t>Enhances </a:t>
            </a:r>
            <a:r>
              <a:rPr lang="en-IE" sz="3600" dirty="0">
                <a:latin typeface="Batang" panose="02030600000101010101" pitchFamily="18" charset="-127"/>
                <a:ea typeface="Batang" panose="02030600000101010101" pitchFamily="18" charset="-127"/>
              </a:rPr>
              <a:t>Teachers’</a:t>
            </a:r>
            <a:br>
              <a:rPr lang="en-IE" sz="3600" dirty="0">
                <a:latin typeface="Batang" panose="02030600000101010101" pitchFamily="18" charset="-127"/>
                <a:ea typeface="Batang" panose="02030600000101010101" pitchFamily="18" charset="-127"/>
              </a:rPr>
            </a:br>
            <a:r>
              <a:rPr lang="en-IE" sz="3600" dirty="0">
                <a:latin typeface="Batang" panose="02030600000101010101" pitchFamily="18" charset="-127"/>
                <a:ea typeface="Batang" panose="02030600000101010101" pitchFamily="18" charset="-127"/>
              </a:rPr>
              <a:t>Pedagogical Skills and Content Knowledge</a:t>
            </a:r>
          </a:p>
        </p:txBody>
      </p:sp>
      <p:sp>
        <p:nvSpPr>
          <p:cNvPr id="3" name="Content Placeholder 2"/>
          <p:cNvSpPr>
            <a:spLocks noGrp="1"/>
          </p:cNvSpPr>
          <p:nvPr>
            <p:ph sz="quarter" idx="13"/>
          </p:nvPr>
        </p:nvSpPr>
        <p:spPr>
          <a:xfrm>
            <a:off x="631209" y="2179451"/>
            <a:ext cx="10394707" cy="4501129"/>
          </a:xfrm>
        </p:spPr>
        <p:txBody>
          <a:bodyPr>
            <a:normAutofit/>
          </a:bodyPr>
          <a:lstStyle/>
          <a:p>
            <a:r>
              <a:rPr lang="en-IE" sz="2200" dirty="0" smtClean="0"/>
              <a:t>Hone teaching skills; master content; evaluate performance and implement change</a:t>
            </a:r>
          </a:p>
          <a:p>
            <a:r>
              <a:rPr lang="en-IE" sz="2200" dirty="0" smtClean="0"/>
              <a:t>Concrete tasks of teaching; assessment; observation; and reflection</a:t>
            </a:r>
          </a:p>
          <a:p>
            <a:r>
              <a:rPr lang="en-IE" sz="2200" dirty="0" smtClean="0"/>
              <a:t>Content and pedagogy specific</a:t>
            </a:r>
          </a:p>
          <a:p>
            <a:endParaRPr lang="en-IE" sz="2200" dirty="0"/>
          </a:p>
          <a:p>
            <a:r>
              <a:rPr lang="en-IE" sz="2400" b="1" dirty="0">
                <a:solidFill>
                  <a:srgbClr val="C00000"/>
                </a:solidFill>
              </a:rPr>
              <a:t>Activity  </a:t>
            </a:r>
            <a:r>
              <a:rPr lang="en-IE" sz="2400" b="1" dirty="0" smtClean="0">
                <a:solidFill>
                  <a:srgbClr val="C00000"/>
                </a:solidFill>
              </a:rPr>
              <a:t>6:  </a:t>
            </a:r>
            <a:r>
              <a:rPr lang="en-IE" sz="2400" b="1" dirty="0">
                <a:solidFill>
                  <a:srgbClr val="C00000"/>
                </a:solidFill>
              </a:rPr>
              <a:t>What does this look like in your setting?</a:t>
            </a:r>
          </a:p>
          <a:p>
            <a:endParaRPr lang="en-IE" sz="2400" dirty="0"/>
          </a:p>
          <a:p>
            <a:endParaRPr lang="en-IE" sz="2200" dirty="0"/>
          </a:p>
        </p:txBody>
      </p:sp>
    </p:spTree>
    <p:extLst>
      <p:ext uri="{BB962C8B-B14F-4D97-AF65-F5344CB8AC3E}">
        <p14:creationId xmlns:p14="http://schemas.microsoft.com/office/powerpoint/2010/main" val="314257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a:latin typeface="Batang" panose="02030600000101010101" pitchFamily="18" charset="-127"/>
                <a:ea typeface="Batang" panose="02030600000101010101" pitchFamily="18" charset="-127"/>
              </a:rPr>
              <a:t>Core Feature 7: Is Facilitated With Care</a:t>
            </a:r>
            <a:endParaRPr lang="en-IE" sz="3600" dirty="0"/>
          </a:p>
        </p:txBody>
      </p:sp>
      <p:sp>
        <p:nvSpPr>
          <p:cNvPr id="3" name="Content Placeholder 2"/>
          <p:cNvSpPr>
            <a:spLocks noGrp="1"/>
          </p:cNvSpPr>
          <p:nvPr>
            <p:ph sz="quarter" idx="13"/>
          </p:nvPr>
        </p:nvSpPr>
        <p:spPr>
          <a:xfrm>
            <a:off x="547887" y="1835498"/>
            <a:ext cx="10394707" cy="4531056"/>
          </a:xfrm>
        </p:spPr>
        <p:txBody>
          <a:bodyPr>
            <a:normAutofit fontScale="92500" lnSpcReduction="10000"/>
          </a:bodyPr>
          <a:lstStyle/>
          <a:p>
            <a:endParaRPr lang="en-IE" dirty="0" smtClean="0"/>
          </a:p>
          <a:p>
            <a:r>
              <a:rPr lang="en-IE" sz="2200" dirty="0" smtClean="0"/>
              <a:t>Acknowledges how teachers’ construct new meaning based on prior knowledge</a:t>
            </a:r>
          </a:p>
          <a:p>
            <a:r>
              <a:rPr lang="en-IE" sz="2200" dirty="0" smtClean="0"/>
              <a:t>Recognises the influence of others in a non-judgemental  environment</a:t>
            </a:r>
          </a:p>
          <a:p>
            <a:r>
              <a:rPr lang="en-IE" sz="2200" dirty="0" smtClean="0"/>
              <a:t>Guides rather than directs</a:t>
            </a:r>
          </a:p>
          <a:p>
            <a:r>
              <a:rPr lang="en-IE" sz="2200" dirty="0" smtClean="0"/>
              <a:t>Listens rather than tells</a:t>
            </a:r>
          </a:p>
          <a:p>
            <a:r>
              <a:rPr lang="en-IE" sz="2200" dirty="0" smtClean="0"/>
              <a:t>Gently push and pull</a:t>
            </a:r>
          </a:p>
          <a:p>
            <a:pPr marL="0" indent="0">
              <a:lnSpc>
                <a:spcPct val="110000"/>
              </a:lnSpc>
              <a:spcBef>
                <a:spcPts val="0"/>
              </a:spcBef>
              <a:buNone/>
            </a:pPr>
            <a:endParaRPr lang="en-IE" dirty="0" smtClean="0"/>
          </a:p>
          <a:p>
            <a:pPr marL="0" indent="177800">
              <a:spcBef>
                <a:spcPts val="0"/>
              </a:spcBef>
            </a:pPr>
            <a:r>
              <a:rPr lang="en-IE" b="1" dirty="0">
                <a:solidFill>
                  <a:srgbClr val="C00000"/>
                </a:solidFill>
              </a:rPr>
              <a:t>Activity  </a:t>
            </a:r>
            <a:r>
              <a:rPr lang="en-IE" b="1" dirty="0" smtClean="0">
                <a:solidFill>
                  <a:srgbClr val="C00000"/>
                </a:solidFill>
              </a:rPr>
              <a:t>5:  </a:t>
            </a:r>
            <a:r>
              <a:rPr lang="en-IE" b="1" dirty="0">
                <a:solidFill>
                  <a:srgbClr val="C00000"/>
                </a:solidFill>
              </a:rPr>
              <a:t>What does this look like in your </a:t>
            </a:r>
            <a:endParaRPr lang="en-IE" b="1" dirty="0" smtClean="0">
              <a:solidFill>
                <a:srgbClr val="C00000"/>
              </a:solidFill>
            </a:endParaRPr>
          </a:p>
          <a:p>
            <a:pPr marL="0" indent="177800">
              <a:spcBef>
                <a:spcPts val="0"/>
              </a:spcBef>
              <a:buNone/>
            </a:pPr>
            <a:r>
              <a:rPr lang="en-IE" b="1" dirty="0" smtClean="0">
                <a:solidFill>
                  <a:srgbClr val="C00000"/>
                </a:solidFill>
              </a:rPr>
              <a:t>setting</a:t>
            </a:r>
            <a:r>
              <a:rPr lang="en-IE" b="1" dirty="0">
                <a:solidFill>
                  <a:srgbClr val="C00000"/>
                </a:solidFill>
              </a:rPr>
              <a:t>?</a:t>
            </a:r>
          </a:p>
          <a:p>
            <a:endParaRPr lang="en-IE" dirty="0"/>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0000">
            <a:off x="7782705" y="2983211"/>
            <a:ext cx="3090862"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89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latin typeface="Batang" panose="02030600000101010101" pitchFamily="18" charset="-127"/>
                <a:ea typeface="Batang" panose="02030600000101010101" pitchFamily="18" charset="-127"/>
              </a:rPr>
              <a:t>Core Feature 8: </a:t>
            </a:r>
            <a:r>
              <a:rPr lang="en-IE" sz="3600" dirty="0" smtClean="0">
                <a:latin typeface="Batang" panose="02030600000101010101" pitchFamily="18" charset="-127"/>
                <a:ea typeface="Batang" panose="02030600000101010101" pitchFamily="18" charset="-127"/>
              </a:rPr>
              <a:t>Focuses </a:t>
            </a:r>
            <a:r>
              <a:rPr lang="en-IE" sz="3600" dirty="0">
                <a:latin typeface="Batang" panose="02030600000101010101" pitchFamily="18" charset="-127"/>
                <a:ea typeface="Batang" panose="02030600000101010101" pitchFamily="18" charset="-127"/>
              </a:rPr>
              <a:t>on </a:t>
            </a:r>
            <a:r>
              <a:rPr lang="en-IE" sz="3600" dirty="0" smtClean="0">
                <a:latin typeface="Batang" panose="02030600000101010101" pitchFamily="18" charset="-127"/>
                <a:ea typeface="Batang" panose="02030600000101010101" pitchFamily="18" charset="-127"/>
              </a:rPr>
              <a:t>Improving Learning </a:t>
            </a:r>
            <a:r>
              <a:rPr lang="en-IE" sz="3600" dirty="0">
                <a:latin typeface="Batang" panose="02030600000101010101" pitchFamily="18" charset="-127"/>
                <a:ea typeface="Batang" panose="02030600000101010101" pitchFamily="18" charset="-127"/>
              </a:rPr>
              <a:t>Outcomes for Students</a:t>
            </a:r>
          </a:p>
        </p:txBody>
      </p:sp>
      <p:sp>
        <p:nvSpPr>
          <p:cNvPr id="3" name="Content Placeholder 2"/>
          <p:cNvSpPr>
            <a:spLocks noGrp="1"/>
          </p:cNvSpPr>
          <p:nvPr>
            <p:ph sz="quarter" idx="13"/>
          </p:nvPr>
        </p:nvSpPr>
        <p:spPr>
          <a:xfrm>
            <a:off x="494732" y="2224585"/>
            <a:ext cx="10394707" cy="4351003"/>
          </a:xfrm>
        </p:spPr>
        <p:txBody>
          <a:bodyPr>
            <a:normAutofit/>
          </a:bodyPr>
          <a:lstStyle/>
          <a:p>
            <a:r>
              <a:rPr lang="en-IE" sz="2400" dirty="0" smtClean="0"/>
              <a:t>Related to student achievement</a:t>
            </a:r>
          </a:p>
          <a:p>
            <a:r>
              <a:rPr lang="en-IE" sz="2400" dirty="0" smtClean="0"/>
              <a:t>Discussions of goals; what is evidence of achieving those goals; and how evidence can be gathered is must become the starting point</a:t>
            </a:r>
          </a:p>
          <a:p>
            <a:endParaRPr lang="en-IE" sz="2400" dirty="0"/>
          </a:p>
          <a:p>
            <a:r>
              <a:rPr lang="en-IE" sz="2400" b="1" dirty="0">
                <a:solidFill>
                  <a:srgbClr val="C00000"/>
                </a:solidFill>
              </a:rPr>
              <a:t>Activity  </a:t>
            </a:r>
            <a:r>
              <a:rPr lang="en-IE" sz="2400" b="1" dirty="0" smtClean="0">
                <a:solidFill>
                  <a:srgbClr val="C00000"/>
                </a:solidFill>
              </a:rPr>
              <a:t>7:  </a:t>
            </a:r>
            <a:r>
              <a:rPr lang="en-IE" sz="2400" b="1" dirty="0">
                <a:solidFill>
                  <a:srgbClr val="C00000"/>
                </a:solidFill>
              </a:rPr>
              <a:t>What does this look like in your setting?</a:t>
            </a:r>
          </a:p>
          <a:p>
            <a:endParaRPr lang="en-IE" sz="2400" dirty="0"/>
          </a:p>
          <a:p>
            <a:endParaRPr lang="en-IE" sz="2400" dirty="0"/>
          </a:p>
        </p:txBody>
      </p:sp>
    </p:spTree>
    <p:extLst>
      <p:ext uri="{BB962C8B-B14F-4D97-AF65-F5344CB8AC3E}">
        <p14:creationId xmlns:p14="http://schemas.microsoft.com/office/powerpoint/2010/main" val="340639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sz="quarter" idx="13"/>
          </p:nvPr>
        </p:nvSpPr>
        <p:spPr/>
        <p:txBody>
          <a:bodyPr>
            <a:normAutofit/>
          </a:bodyPr>
          <a:lstStyle/>
          <a:p>
            <a:r>
              <a:rPr lang="en-IE" sz="3600" dirty="0" smtClean="0">
                <a:solidFill>
                  <a:srgbClr val="C00000"/>
                </a:solidFill>
              </a:rPr>
              <a:t>What does your final picture for CPD look like?</a:t>
            </a:r>
            <a:endParaRPr lang="en-IE" sz="3600" dirty="0">
              <a:solidFill>
                <a:srgbClr val="C00000"/>
              </a:solidFill>
            </a:endParaRPr>
          </a:p>
        </p:txBody>
      </p:sp>
    </p:spTree>
    <p:extLst>
      <p:ext uri="{BB962C8B-B14F-4D97-AF65-F5344CB8AC3E}">
        <p14:creationId xmlns:p14="http://schemas.microsoft.com/office/powerpoint/2010/main" val="344351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31844" y="3657600"/>
            <a:ext cx="508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400" y="1000888"/>
            <a:ext cx="4298888" cy="26567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rot lat="0" lon="0" rev="20999999"/>
            </a:camera>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00000">
            <a:off x="6649727" y="3819366"/>
            <a:ext cx="5155984" cy="2413000"/>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60000">
            <a:off x="5756449" y="938034"/>
            <a:ext cx="5331147" cy="26522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2978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anim calcmode="lin" valueType="num">
                                      <p:cBhvr>
                                        <p:cTn id="8" dur="1750" fill="hold"/>
                                        <p:tgtEl>
                                          <p:spTgt spid="3"/>
                                        </p:tgtEl>
                                        <p:attrNameLst>
                                          <p:attrName>ppt_x</p:attrName>
                                        </p:attrNameLst>
                                      </p:cBhvr>
                                      <p:tavLst>
                                        <p:tav tm="0">
                                          <p:val>
                                            <p:strVal val="#ppt_x"/>
                                          </p:val>
                                        </p:tav>
                                        <p:tav tm="100000">
                                          <p:val>
                                            <p:strVal val="#ppt_x"/>
                                          </p:val>
                                        </p:tav>
                                      </p:tavLst>
                                    </p:anim>
                                    <p:anim calcmode="lin" valueType="num">
                                      <p:cBhvr>
                                        <p:cTn id="9" dur="1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1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Overall</a:t>
            </a:r>
            <a:endParaRPr lang="en-IE" dirty="0"/>
          </a:p>
        </p:txBody>
      </p:sp>
      <p:sp>
        <p:nvSpPr>
          <p:cNvPr id="3" name="Content Placeholder 2"/>
          <p:cNvSpPr>
            <a:spLocks noGrp="1"/>
          </p:cNvSpPr>
          <p:nvPr>
            <p:ph idx="4294967295"/>
          </p:nvPr>
        </p:nvSpPr>
        <p:spPr>
          <a:xfrm>
            <a:off x="964442" y="1654791"/>
            <a:ext cx="8875594" cy="4709160"/>
          </a:xfrm>
          <a:prstGeom prst="rect">
            <a:avLst/>
          </a:prstGeom>
        </p:spPr>
        <p:txBody>
          <a:bodyPr>
            <a:normAutofit/>
          </a:bodyPr>
          <a:lstStyle/>
          <a:p>
            <a:r>
              <a:rPr lang="en-IE" sz="3600" dirty="0" smtClean="0"/>
              <a:t>Start Small</a:t>
            </a:r>
          </a:p>
          <a:p>
            <a:r>
              <a:rPr lang="en-IE" sz="3600" dirty="0" smtClean="0"/>
              <a:t>Start Smart</a:t>
            </a:r>
          </a:p>
          <a:p>
            <a:r>
              <a:rPr lang="en-IE" sz="3600" dirty="0" smtClean="0"/>
              <a:t>Don’t Stop</a:t>
            </a:r>
            <a:endParaRPr lang="en-IE" sz="3600" dirty="0"/>
          </a:p>
        </p:txBody>
      </p:sp>
    </p:spTree>
    <p:extLst>
      <p:ext uri="{BB962C8B-B14F-4D97-AF65-F5344CB8AC3E}">
        <p14:creationId xmlns:p14="http://schemas.microsoft.com/office/powerpoint/2010/main" val="9442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balance_Daniel.JPG"/>
          <p:cNvPicPr>
            <a:picLocks noGrp="1" noChangeAspect="1"/>
          </p:cNvPicPr>
          <p:nvPr>
            <p:ph idx="4294967295"/>
          </p:nvPr>
        </p:nvPicPr>
        <p:blipFill>
          <a:blip r:embed="rId3" cstate="print"/>
          <a:stretch>
            <a:fillRect/>
          </a:stretch>
        </p:blipFill>
        <p:spPr>
          <a:xfrm>
            <a:off x="6848123" y="330958"/>
            <a:ext cx="5161908" cy="2903573"/>
          </a:xfrm>
          <a:prstGeom prst="rect">
            <a:avLst/>
          </a:prstGeom>
          <a:solidFill>
            <a:srgbClr val="FFFFFF">
              <a:shade val="85000"/>
            </a:srgbClr>
          </a:solidFill>
          <a:ln w="190500" cap="rnd">
            <a:solidFill>
              <a:schemeClr val="accent4">
                <a:lumMod val="75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descr="heart_city_with_5th_period_and_3rd_grade_and_2nd_003.jpg"/>
          <p:cNvPicPr>
            <a:picLocks noChangeAspect="1"/>
          </p:cNvPicPr>
          <p:nvPr/>
        </p:nvPicPr>
        <p:blipFill>
          <a:blip r:embed="rId4" cstate="print"/>
          <a:stretch>
            <a:fillRect/>
          </a:stretch>
        </p:blipFill>
        <p:spPr>
          <a:xfrm>
            <a:off x="6237027" y="3374736"/>
            <a:ext cx="4981433" cy="28020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IMG_0935.JPG"/>
          <p:cNvPicPr>
            <a:picLocks noChangeAspect="1"/>
          </p:cNvPicPr>
          <p:nvPr/>
        </p:nvPicPr>
        <p:blipFill>
          <a:blip r:embed="rId5" cstate="print"/>
          <a:stretch>
            <a:fillRect/>
          </a:stretch>
        </p:blipFill>
        <p:spPr>
          <a:xfrm>
            <a:off x="348015" y="109182"/>
            <a:ext cx="3916907" cy="2203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G_0964.JPG"/>
          <p:cNvPicPr>
            <a:picLocks noChangeAspect="1"/>
          </p:cNvPicPr>
          <p:nvPr/>
        </p:nvPicPr>
        <p:blipFill>
          <a:blip r:embed="rId6" cstate="print"/>
          <a:stretch>
            <a:fillRect/>
          </a:stretch>
        </p:blipFill>
        <p:spPr>
          <a:xfrm>
            <a:off x="4064000" y="624669"/>
            <a:ext cx="4552287" cy="2560661"/>
          </a:xfrm>
          <a:prstGeom prst="rect">
            <a:avLst/>
          </a:prstGeom>
          <a:ln>
            <a:noFill/>
          </a:ln>
          <a:effectLst>
            <a:softEdge rad="112500"/>
          </a:effectLst>
        </p:spPr>
      </p:pic>
      <p:pic>
        <p:nvPicPr>
          <p:cNvPr id="9" name="Picture 8" descr="Oct_7th,_2010_012.jpg"/>
          <p:cNvPicPr>
            <a:picLocks noChangeAspect="1"/>
          </p:cNvPicPr>
          <p:nvPr/>
        </p:nvPicPr>
        <p:blipFill>
          <a:blip r:embed="rId7" cstate="print"/>
          <a:stretch>
            <a:fillRect/>
          </a:stretch>
        </p:blipFill>
        <p:spPr>
          <a:xfrm>
            <a:off x="1219200" y="1905000"/>
            <a:ext cx="5689600"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IMG_0988.JPG"/>
          <p:cNvPicPr>
            <a:picLocks noChangeAspect="1"/>
          </p:cNvPicPr>
          <p:nvPr/>
        </p:nvPicPr>
        <p:blipFill>
          <a:blip r:embed="rId8" cstate="print"/>
          <a:stretch>
            <a:fillRect/>
          </a:stretch>
        </p:blipFill>
        <p:spPr>
          <a:xfrm>
            <a:off x="559557" y="4128789"/>
            <a:ext cx="3998795" cy="2136856"/>
          </a:xfrm>
          <a:prstGeom prst="snip2DiagRect">
            <a:avLst/>
          </a:prstGeom>
          <a:solidFill>
            <a:srgbClr val="FFFFFF">
              <a:shade val="85000"/>
            </a:srgbClr>
          </a:solidFill>
          <a:ln w="88900" cap="sq">
            <a:solidFill>
              <a:schemeClr val="bg1">
                <a:lumMod val="85000"/>
                <a:lumOff val="1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76530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22" presetClass="entr" presetSubtype="4"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3000"/>
                                        <p:tgtEl>
                                          <p:spTgt spid="8"/>
                                        </p:tgtEl>
                                      </p:cBhvr>
                                    </p:animEffect>
                                  </p:childTnLst>
                                </p:cTn>
                              </p:par>
                            </p:childTnLst>
                          </p:cTn>
                        </p:par>
                        <p:par>
                          <p:cTn id="12" fill="hold">
                            <p:stCondLst>
                              <p:cond delay="7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par>
                          <p:cTn id="16" fill="hold">
                            <p:stCondLst>
                              <p:cond delay="110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5000"/>
                            </p:stCondLst>
                            <p:childTnLst>
                              <p:par>
                                <p:cTn id="21" presetID="10"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868" y="4504641"/>
            <a:ext cx="8683348" cy="1143000"/>
          </a:xfrm>
        </p:spPr>
        <p:txBody>
          <a:bodyPr/>
          <a:lstStyle/>
          <a:p>
            <a:r>
              <a:rPr lang="en-IE" dirty="0" smtClean="0"/>
              <a:t>Think about this</a:t>
            </a:r>
            <a:endParaRPr lang="en-IE" dirty="0"/>
          </a:p>
        </p:txBody>
      </p:sp>
      <p:sp>
        <p:nvSpPr>
          <p:cNvPr id="3" name="Content Placeholder 2"/>
          <p:cNvSpPr>
            <a:spLocks noGrp="1"/>
          </p:cNvSpPr>
          <p:nvPr>
            <p:ph sz="quarter" idx="13"/>
          </p:nvPr>
        </p:nvSpPr>
        <p:spPr>
          <a:xfrm>
            <a:off x="694021" y="-566474"/>
            <a:ext cx="10394707" cy="3311189"/>
          </a:xfrm>
        </p:spPr>
        <p:txBody>
          <a:bodyPr/>
          <a:lstStyle/>
          <a:p>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77" y="2497880"/>
            <a:ext cx="4816769" cy="270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053" y="796465"/>
            <a:ext cx="5295979" cy="26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qual 5"/>
          <p:cNvSpPr/>
          <p:nvPr/>
        </p:nvSpPr>
        <p:spPr>
          <a:xfrm rot="-2160000">
            <a:off x="5224146" y="3015568"/>
            <a:ext cx="12192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Rectangle 6"/>
          <p:cNvSpPr/>
          <p:nvPr/>
        </p:nvSpPr>
        <p:spPr>
          <a:xfrm rot="20943872">
            <a:off x="1565709" y="566445"/>
            <a:ext cx="3810928" cy="914400"/>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latin typeface="Book Antiqua" panose="02040602050305030304" pitchFamily="18" charset="0"/>
              </a:rPr>
              <a:t>Professional Development</a:t>
            </a:r>
          </a:p>
        </p:txBody>
      </p:sp>
    </p:spTree>
    <p:extLst>
      <p:ext uri="{BB962C8B-B14F-4D97-AF65-F5344CB8AC3E}">
        <p14:creationId xmlns:p14="http://schemas.microsoft.com/office/powerpoint/2010/main" val="74577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Batang" panose="02030600000101010101" pitchFamily="18" charset="-127"/>
                <a:ea typeface="Batang" panose="02030600000101010101" pitchFamily="18" charset="-127"/>
              </a:rPr>
              <a:t>CPD - What is it?</a:t>
            </a:r>
            <a:endParaRPr lang="en-IE" dirty="0">
              <a:latin typeface="Batang" panose="02030600000101010101" pitchFamily="18" charset="-127"/>
              <a:ea typeface="Batang" panose="02030600000101010101" pitchFamily="18" charset="-127"/>
            </a:endParaRPr>
          </a:p>
        </p:txBody>
      </p:sp>
      <p:sp>
        <p:nvSpPr>
          <p:cNvPr id="3" name="Content Placeholder 2"/>
          <p:cNvSpPr>
            <a:spLocks noGrp="1"/>
          </p:cNvSpPr>
          <p:nvPr>
            <p:ph sz="quarter" idx="13"/>
          </p:nvPr>
        </p:nvSpPr>
        <p:spPr>
          <a:xfrm>
            <a:off x="685800" y="1842448"/>
            <a:ext cx="10394707" cy="3643952"/>
          </a:xfrm>
        </p:spPr>
        <p:txBody>
          <a:bodyPr>
            <a:noAutofit/>
          </a:bodyPr>
          <a:lstStyle/>
          <a:p>
            <a:r>
              <a:rPr lang="en-IE" sz="2400" dirty="0" smtClean="0">
                <a:latin typeface="Book Antiqua" panose="02040602050305030304" pitchFamily="18" charset="0"/>
                <a:ea typeface="Batang" panose="02030600000101010101" pitchFamily="18" charset="-127"/>
              </a:rPr>
              <a:t>a </a:t>
            </a:r>
            <a:r>
              <a:rPr lang="en-IE" sz="2400" dirty="0">
                <a:latin typeface="Book Antiqua" panose="02040602050305030304" pitchFamily="18" charset="0"/>
                <a:ea typeface="Batang" panose="02030600000101010101" pitchFamily="18" charset="-127"/>
              </a:rPr>
              <a:t>variety of educational experiences related to </a:t>
            </a:r>
            <a:r>
              <a:rPr lang="en-IE" sz="2400" dirty="0" smtClean="0">
                <a:latin typeface="Book Antiqua" panose="02040602050305030304" pitchFamily="18" charset="0"/>
                <a:ea typeface="Batang" panose="02030600000101010101" pitchFamily="18" charset="-127"/>
              </a:rPr>
              <a:t>an individual’s </a:t>
            </a:r>
            <a:r>
              <a:rPr lang="en-IE" sz="2400" dirty="0">
                <a:latin typeface="Book Antiqua" panose="02040602050305030304" pitchFamily="18" charset="0"/>
                <a:ea typeface="Batang" panose="02030600000101010101" pitchFamily="18" charset="-127"/>
              </a:rPr>
              <a:t>work </a:t>
            </a:r>
            <a:endParaRPr lang="en-IE" sz="2400" dirty="0" smtClean="0">
              <a:latin typeface="Book Antiqua" panose="02040602050305030304" pitchFamily="18" charset="0"/>
              <a:ea typeface="Batang" panose="02030600000101010101" pitchFamily="18" charset="-127"/>
            </a:endParaRPr>
          </a:p>
          <a:p>
            <a:r>
              <a:rPr lang="en-IE" sz="2400" dirty="0" smtClean="0">
                <a:latin typeface="Book Antiqua" panose="02040602050305030304" pitchFamily="18" charset="0"/>
                <a:ea typeface="Batang" panose="02030600000101010101" pitchFamily="18" charset="-127"/>
              </a:rPr>
              <a:t>designed </a:t>
            </a:r>
            <a:r>
              <a:rPr lang="en-IE" sz="2400" dirty="0">
                <a:latin typeface="Book Antiqua" panose="02040602050305030304" pitchFamily="18" charset="0"/>
                <a:ea typeface="Batang" panose="02030600000101010101" pitchFamily="18" charset="-127"/>
              </a:rPr>
              <a:t>to improve practice and outcomes </a:t>
            </a:r>
            <a:r>
              <a:rPr lang="en-IE" sz="1800" dirty="0">
                <a:latin typeface="Book Antiqua" panose="02040602050305030304" pitchFamily="18" charset="0"/>
                <a:ea typeface="Batang" panose="02030600000101010101" pitchFamily="18" charset="-127"/>
              </a:rPr>
              <a:t>(</a:t>
            </a:r>
            <a:r>
              <a:rPr lang="en-IE" sz="1800" dirty="0" smtClean="0">
                <a:latin typeface="Book Antiqua" panose="02040602050305030304" pitchFamily="18" charset="0"/>
                <a:ea typeface="Batang" panose="02030600000101010101" pitchFamily="18" charset="-127"/>
              </a:rPr>
              <a:t>Darling-Hammond </a:t>
            </a:r>
            <a:r>
              <a:rPr lang="en-IE" sz="1800" dirty="0">
                <a:latin typeface="Book Antiqua" panose="02040602050305030304" pitchFamily="18" charset="0"/>
                <a:ea typeface="Batang" panose="02030600000101010101" pitchFamily="18" charset="-127"/>
              </a:rPr>
              <a:t>&amp; McLaughlin, </a:t>
            </a:r>
            <a:r>
              <a:rPr lang="en-IE" sz="1800" dirty="0" smtClean="0">
                <a:latin typeface="Book Antiqua" panose="02040602050305030304" pitchFamily="18" charset="0"/>
                <a:ea typeface="Batang" panose="02030600000101010101" pitchFamily="18" charset="-127"/>
              </a:rPr>
              <a:t>2011)</a:t>
            </a:r>
          </a:p>
          <a:p>
            <a:r>
              <a:rPr lang="en-IE" sz="2400" dirty="0" smtClean="0">
                <a:latin typeface="Book Antiqua" panose="02040602050305030304" pitchFamily="18" charset="0"/>
                <a:ea typeface="Batang" panose="02030600000101010101" pitchFamily="18" charset="-127"/>
              </a:rPr>
              <a:t>voluntary </a:t>
            </a:r>
            <a:r>
              <a:rPr lang="en-IE" sz="2400" dirty="0">
                <a:latin typeface="Book Antiqua" panose="02040602050305030304" pitchFamily="18" charset="0"/>
                <a:ea typeface="Batang" panose="02030600000101010101" pitchFamily="18" charset="-127"/>
              </a:rPr>
              <a:t>or </a:t>
            </a:r>
            <a:r>
              <a:rPr lang="en-IE" sz="2400" dirty="0" smtClean="0">
                <a:latin typeface="Book Antiqua" panose="02040602050305030304" pitchFamily="18" charset="0"/>
                <a:ea typeface="Batang" panose="02030600000101010101" pitchFamily="18" charset="-127"/>
              </a:rPr>
              <a:t>mandatory</a:t>
            </a:r>
            <a:endParaRPr lang="en-IE" sz="2400" dirty="0">
              <a:latin typeface="Book Antiqua" panose="02040602050305030304" pitchFamily="18" charset="0"/>
              <a:ea typeface="Batang" panose="02030600000101010101" pitchFamily="18" charset="-127"/>
            </a:endParaRPr>
          </a:p>
          <a:p>
            <a:r>
              <a:rPr lang="en-IE" sz="2400" dirty="0">
                <a:latin typeface="Book Antiqua" panose="02040602050305030304" pitchFamily="18" charset="0"/>
                <a:ea typeface="Batang" panose="02030600000101010101" pitchFamily="18" charset="-127"/>
              </a:rPr>
              <a:t>individual or </a:t>
            </a:r>
            <a:r>
              <a:rPr lang="en-IE" sz="2400" dirty="0" smtClean="0">
                <a:latin typeface="Book Antiqua" panose="02040602050305030304" pitchFamily="18" charset="0"/>
                <a:ea typeface="Batang" panose="02030600000101010101" pitchFamily="18" charset="-127"/>
              </a:rPr>
              <a:t>collaborative</a:t>
            </a:r>
          </a:p>
          <a:p>
            <a:r>
              <a:rPr lang="en-IE" sz="2400" dirty="0" smtClean="0">
                <a:latin typeface="Book Antiqua" panose="02040602050305030304" pitchFamily="18" charset="0"/>
                <a:ea typeface="Batang" panose="02030600000101010101" pitchFamily="18" charset="-127"/>
              </a:rPr>
              <a:t>formal </a:t>
            </a:r>
            <a:r>
              <a:rPr lang="en-IE" sz="2400" dirty="0">
                <a:latin typeface="Book Antiqua" panose="02040602050305030304" pitchFamily="18" charset="0"/>
                <a:ea typeface="Batang" panose="02030600000101010101" pitchFamily="18" charset="-127"/>
              </a:rPr>
              <a:t>or informal</a:t>
            </a:r>
          </a:p>
        </p:txBody>
      </p:sp>
    </p:spTree>
    <p:extLst>
      <p:ext uri="{BB962C8B-B14F-4D97-AF65-F5344CB8AC3E}">
        <p14:creationId xmlns:p14="http://schemas.microsoft.com/office/powerpoint/2010/main" val="118099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Batang" panose="02030600000101010101" pitchFamily="18" charset="-127"/>
                <a:ea typeface="Batang" panose="02030600000101010101" pitchFamily="18" charset="-127"/>
              </a:rPr>
              <a:t>core </a:t>
            </a:r>
            <a:r>
              <a:rPr lang="en-IE" dirty="0">
                <a:latin typeface="Batang" panose="02030600000101010101" pitchFamily="18" charset="-127"/>
                <a:ea typeface="Batang" panose="02030600000101010101" pitchFamily="18" charset="-127"/>
              </a:rPr>
              <a:t>features</a:t>
            </a:r>
          </a:p>
        </p:txBody>
      </p:sp>
      <p:sp>
        <p:nvSpPr>
          <p:cNvPr id="3" name="Content Placeholder 2"/>
          <p:cNvSpPr>
            <a:spLocks noGrp="1"/>
          </p:cNvSpPr>
          <p:nvPr>
            <p:ph sz="quarter" idx="13"/>
          </p:nvPr>
        </p:nvSpPr>
        <p:spPr>
          <a:xfrm>
            <a:off x="685800" y="1978926"/>
            <a:ext cx="10394707" cy="3395660"/>
          </a:xfrm>
        </p:spPr>
        <p:txBody>
          <a:bodyPr>
            <a:normAutofit/>
          </a:bodyPr>
          <a:lstStyle/>
          <a:p>
            <a:pPr>
              <a:lnSpc>
                <a:spcPct val="110000"/>
              </a:lnSpc>
              <a:spcBef>
                <a:spcPts val="0"/>
              </a:spcBef>
            </a:pPr>
            <a:r>
              <a:rPr lang="en-IE" dirty="0"/>
              <a:t>“</a:t>
            </a:r>
            <a:r>
              <a:rPr lang="en-IE" sz="2400" dirty="0">
                <a:ea typeface="Batang" panose="02030600000101010101" pitchFamily="18" charset="-127"/>
              </a:rPr>
              <a:t>building the capacity of teachers to help students</a:t>
            </a:r>
          </a:p>
          <a:p>
            <a:pPr marL="355600" indent="0">
              <a:lnSpc>
                <a:spcPct val="110000"/>
              </a:lnSpc>
              <a:spcBef>
                <a:spcPts val="0"/>
              </a:spcBef>
              <a:buNone/>
            </a:pPr>
            <a:r>
              <a:rPr lang="en-IE" sz="2400" dirty="0">
                <a:ea typeface="Batang" panose="02030600000101010101" pitchFamily="18" charset="-127"/>
              </a:rPr>
              <a:t>learn” </a:t>
            </a:r>
            <a:r>
              <a:rPr lang="en-IE" sz="1800" dirty="0" smtClean="0">
                <a:ea typeface="Batang" panose="02030600000101010101" pitchFamily="18" charset="-127"/>
              </a:rPr>
              <a:t>(</a:t>
            </a:r>
            <a:r>
              <a:rPr lang="en-IE" sz="1800" dirty="0" err="1" smtClean="0">
                <a:ea typeface="Batang" panose="02030600000101010101" pitchFamily="18" charset="-127"/>
              </a:rPr>
              <a:t>Dipaola</a:t>
            </a:r>
            <a:r>
              <a:rPr lang="en-IE" sz="1800" dirty="0" smtClean="0">
                <a:ea typeface="Batang" panose="02030600000101010101" pitchFamily="18" charset="-127"/>
              </a:rPr>
              <a:t> &amp; Hoy, 2014; p</a:t>
            </a:r>
            <a:r>
              <a:rPr lang="en-IE" sz="1800" dirty="0">
                <a:ea typeface="Batang" panose="02030600000101010101" pitchFamily="18" charset="-127"/>
              </a:rPr>
              <a:t>. 101</a:t>
            </a:r>
            <a:r>
              <a:rPr lang="en-IE" sz="1800" dirty="0" smtClean="0">
                <a:ea typeface="Batang" panose="02030600000101010101" pitchFamily="18" charset="-127"/>
              </a:rPr>
              <a:t>) </a:t>
            </a:r>
          </a:p>
          <a:p>
            <a:r>
              <a:rPr lang="en-IE" sz="2400" dirty="0" smtClean="0">
                <a:ea typeface="Batang" panose="02030600000101010101" pitchFamily="18" charset="-127"/>
              </a:rPr>
              <a:t> can </a:t>
            </a:r>
            <a:r>
              <a:rPr lang="en-IE" sz="2400" dirty="0">
                <a:ea typeface="Batang" panose="02030600000101010101" pitchFamily="18" charset="-127"/>
              </a:rPr>
              <a:t>be </a:t>
            </a:r>
            <a:r>
              <a:rPr lang="en-IE" sz="2400" dirty="0" smtClean="0">
                <a:ea typeface="Batang" panose="02030600000101010101" pitchFamily="18" charset="-127"/>
              </a:rPr>
              <a:t>linked to:</a:t>
            </a:r>
            <a:endParaRPr lang="en-IE" sz="2400" dirty="0">
              <a:ea typeface="Batang" panose="02030600000101010101" pitchFamily="18" charset="-127"/>
            </a:endParaRPr>
          </a:p>
          <a:p>
            <a:pPr lvl="1"/>
            <a:r>
              <a:rPr lang="en-IE" sz="2200" dirty="0" smtClean="0">
                <a:ea typeface="Batang" panose="02030600000101010101" pitchFamily="18" charset="-127"/>
              </a:rPr>
              <a:t>teacher engagement</a:t>
            </a:r>
          </a:p>
          <a:p>
            <a:pPr lvl="1"/>
            <a:r>
              <a:rPr lang="en-IE" sz="2200" dirty="0" smtClean="0">
                <a:ea typeface="Batang" panose="02030600000101010101" pitchFamily="18" charset="-127"/>
              </a:rPr>
              <a:t>teaching practice, And </a:t>
            </a:r>
          </a:p>
          <a:p>
            <a:pPr lvl="1"/>
            <a:r>
              <a:rPr lang="en-IE" sz="2200" dirty="0" smtClean="0">
                <a:ea typeface="Batang" panose="02030600000101010101" pitchFamily="18" charset="-127"/>
              </a:rPr>
              <a:t>student learning</a:t>
            </a:r>
            <a:endParaRPr lang="en-IE" sz="2200" dirty="0">
              <a:ea typeface="Batang" panose="02030600000101010101" pitchFamily="18" charset="-127"/>
            </a:endParaRPr>
          </a:p>
        </p:txBody>
      </p:sp>
    </p:spTree>
    <p:extLst>
      <p:ext uri="{BB962C8B-B14F-4D97-AF65-F5344CB8AC3E}">
        <p14:creationId xmlns:p14="http://schemas.microsoft.com/office/powerpoint/2010/main" val="18848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latin typeface="Batang" panose="02030600000101010101" pitchFamily="18" charset="-127"/>
                <a:ea typeface="Batang" panose="02030600000101010101" pitchFamily="18" charset="-127"/>
              </a:rPr>
              <a:t>Core Feature 1: </a:t>
            </a:r>
            <a:r>
              <a:rPr lang="en-IE" sz="3600" dirty="0" smtClean="0">
                <a:latin typeface="Batang" panose="02030600000101010101" pitchFamily="18" charset="-127"/>
                <a:ea typeface="Batang" panose="02030600000101010101" pitchFamily="18" charset="-127"/>
              </a:rPr>
              <a:t>Based </a:t>
            </a:r>
            <a:r>
              <a:rPr lang="en-IE" sz="3600" dirty="0">
                <a:latin typeface="Batang" panose="02030600000101010101" pitchFamily="18" charset="-127"/>
                <a:ea typeface="Batang" panose="02030600000101010101" pitchFamily="18" charset="-127"/>
              </a:rPr>
              <a:t>on Teachers’ </a:t>
            </a:r>
            <a:r>
              <a:rPr lang="en-IE" sz="3600" dirty="0" smtClean="0">
                <a:latin typeface="Batang" panose="02030600000101010101" pitchFamily="18" charset="-127"/>
                <a:ea typeface="Batang" panose="02030600000101010101" pitchFamily="18" charset="-127"/>
              </a:rPr>
              <a:t>Needs and </a:t>
            </a:r>
            <a:r>
              <a:rPr lang="en-IE" sz="3600" dirty="0">
                <a:latin typeface="Batang" panose="02030600000101010101" pitchFamily="18" charset="-127"/>
                <a:ea typeface="Batang" panose="02030600000101010101" pitchFamily="18" charset="-127"/>
              </a:rPr>
              <a:t>Interests</a:t>
            </a:r>
          </a:p>
        </p:txBody>
      </p:sp>
      <p:sp>
        <p:nvSpPr>
          <p:cNvPr id="3" name="Content Placeholder 2"/>
          <p:cNvSpPr>
            <a:spLocks noGrp="1"/>
          </p:cNvSpPr>
          <p:nvPr>
            <p:ph sz="quarter" idx="13"/>
          </p:nvPr>
        </p:nvSpPr>
        <p:spPr>
          <a:xfrm>
            <a:off x="522026" y="1937982"/>
            <a:ext cx="10394707" cy="4053385"/>
          </a:xfrm>
        </p:spPr>
        <p:txBody>
          <a:bodyPr>
            <a:normAutofit/>
          </a:bodyPr>
          <a:lstStyle/>
          <a:p>
            <a:r>
              <a:rPr lang="en-IE" sz="2200" dirty="0" smtClean="0"/>
              <a:t>Participant identified needs </a:t>
            </a:r>
          </a:p>
          <a:p>
            <a:r>
              <a:rPr lang="en-IE" sz="2200" dirty="0" smtClean="0"/>
              <a:t>Teachers’ active involvement in designing learning experiences</a:t>
            </a:r>
          </a:p>
          <a:p>
            <a:r>
              <a:rPr lang="en-IE" sz="2200" dirty="0" smtClean="0"/>
              <a:t>Focus on real work in schools</a:t>
            </a:r>
          </a:p>
          <a:p>
            <a:r>
              <a:rPr lang="en-IE" sz="2200" dirty="0" smtClean="0"/>
              <a:t>Acknowledgement  of teachers’ prior knowledge and experience</a:t>
            </a:r>
          </a:p>
          <a:p>
            <a:r>
              <a:rPr lang="en-IE" sz="2200" dirty="0" smtClean="0"/>
              <a:t>Variety of formats</a:t>
            </a:r>
          </a:p>
          <a:p>
            <a:pPr marL="0" indent="0">
              <a:buNone/>
            </a:pPr>
            <a:r>
              <a:rPr lang="en-IE" b="1" dirty="0" smtClean="0">
                <a:solidFill>
                  <a:srgbClr val="C00000"/>
                </a:solidFill>
              </a:rPr>
              <a:t>WHAT this looks like</a:t>
            </a:r>
          </a:p>
          <a:p>
            <a:endParaRPr lang="en-IE" dirty="0"/>
          </a:p>
        </p:txBody>
      </p:sp>
    </p:spTree>
    <p:extLst>
      <p:ext uri="{BB962C8B-B14F-4D97-AF65-F5344CB8AC3E}">
        <p14:creationId xmlns:p14="http://schemas.microsoft.com/office/powerpoint/2010/main" val="202402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latin typeface="Batang" panose="02030600000101010101" pitchFamily="18" charset="-127"/>
                <a:ea typeface="Batang" panose="02030600000101010101" pitchFamily="18" charset="-127"/>
              </a:rPr>
              <a:t>Core Feature 2: </a:t>
            </a:r>
            <a:r>
              <a:rPr lang="en-IE" sz="3600" dirty="0" smtClean="0">
                <a:latin typeface="Batang" panose="02030600000101010101" pitchFamily="18" charset="-127"/>
                <a:ea typeface="Batang" panose="02030600000101010101" pitchFamily="18" charset="-127"/>
              </a:rPr>
              <a:t>Acknowledges </a:t>
            </a:r>
            <a:r>
              <a:rPr lang="en-IE" sz="3600" dirty="0">
                <a:latin typeface="Batang" panose="02030600000101010101" pitchFamily="18" charset="-127"/>
                <a:ea typeface="Batang" panose="02030600000101010101" pitchFamily="18" charset="-127"/>
              </a:rPr>
              <a:t>That </a:t>
            </a:r>
            <a:r>
              <a:rPr lang="en-IE" sz="3600" dirty="0" smtClean="0">
                <a:latin typeface="Batang" panose="02030600000101010101" pitchFamily="18" charset="-127"/>
                <a:ea typeface="Batang" panose="02030600000101010101" pitchFamily="18" charset="-127"/>
              </a:rPr>
              <a:t>Learning Is </a:t>
            </a:r>
            <a:r>
              <a:rPr lang="en-IE" sz="3600" dirty="0">
                <a:latin typeface="Batang" panose="02030600000101010101" pitchFamily="18" charset="-127"/>
                <a:ea typeface="Batang" panose="02030600000101010101" pitchFamily="18" charset="-127"/>
              </a:rPr>
              <a:t>a </a:t>
            </a:r>
            <a:r>
              <a:rPr lang="en-IE" sz="3600" dirty="0" smtClean="0">
                <a:latin typeface="Batang" panose="02030600000101010101" pitchFamily="18" charset="-127"/>
                <a:ea typeface="Batang" panose="02030600000101010101" pitchFamily="18" charset="-127"/>
              </a:rPr>
              <a:t>Social Process</a:t>
            </a:r>
            <a:endParaRPr lang="en-IE" sz="3600" dirty="0">
              <a:latin typeface="Batang" panose="02030600000101010101" pitchFamily="18" charset="-127"/>
              <a:ea typeface="Batang" panose="02030600000101010101" pitchFamily="18" charset="-127"/>
            </a:endParaRPr>
          </a:p>
        </p:txBody>
      </p:sp>
      <p:sp>
        <p:nvSpPr>
          <p:cNvPr id="3" name="Content Placeholder 2"/>
          <p:cNvSpPr>
            <a:spLocks noGrp="1"/>
          </p:cNvSpPr>
          <p:nvPr>
            <p:ph sz="quarter" idx="13"/>
          </p:nvPr>
        </p:nvSpPr>
        <p:spPr>
          <a:xfrm>
            <a:off x="412845" y="2156347"/>
            <a:ext cx="10394707" cy="3982514"/>
          </a:xfrm>
        </p:spPr>
        <p:txBody>
          <a:bodyPr>
            <a:normAutofit/>
          </a:bodyPr>
          <a:lstStyle/>
          <a:p>
            <a:pPr>
              <a:lnSpc>
                <a:spcPct val="100000"/>
              </a:lnSpc>
              <a:spcBef>
                <a:spcPts val="0"/>
              </a:spcBef>
            </a:pPr>
            <a:r>
              <a:rPr lang="en-IE" sz="2200" dirty="0" smtClean="0"/>
              <a:t>Builds strong relationships between teachers – </a:t>
            </a:r>
          </a:p>
          <a:p>
            <a:pPr marL="0" indent="273050">
              <a:lnSpc>
                <a:spcPct val="100000"/>
              </a:lnSpc>
              <a:spcBef>
                <a:spcPts val="0"/>
              </a:spcBef>
              <a:buNone/>
            </a:pPr>
            <a:r>
              <a:rPr lang="en-IE" sz="2200" dirty="0" smtClean="0"/>
              <a:t>trust and ability to work together</a:t>
            </a:r>
          </a:p>
          <a:p>
            <a:r>
              <a:rPr lang="en-IE" sz="2200" dirty="0" smtClean="0"/>
              <a:t>Collaborative; sharing of knowledge</a:t>
            </a:r>
          </a:p>
          <a:p>
            <a:r>
              <a:rPr lang="en-IE" sz="2200" dirty="0" smtClean="0"/>
              <a:t>Informal settings away from school</a:t>
            </a:r>
          </a:p>
          <a:p>
            <a:r>
              <a:rPr lang="en-IE" sz="2200" dirty="0" smtClean="0"/>
              <a:t>Supportive environment that allows application of learning</a:t>
            </a:r>
          </a:p>
          <a:p>
            <a:pPr marL="0" indent="0">
              <a:buNone/>
            </a:pPr>
            <a:endParaRPr lang="en-IE" sz="1100" dirty="0"/>
          </a:p>
          <a:p>
            <a:r>
              <a:rPr lang="en-IE" b="1" dirty="0">
                <a:solidFill>
                  <a:srgbClr val="C00000"/>
                </a:solidFill>
              </a:rPr>
              <a:t>Activity  1:  What does this look like in your setting?</a:t>
            </a:r>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136" y="1193398"/>
            <a:ext cx="3786188"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13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600" dirty="0">
                <a:latin typeface="Batang" panose="02030600000101010101" pitchFamily="18" charset="-127"/>
                <a:ea typeface="Batang" panose="02030600000101010101" pitchFamily="18" charset="-127"/>
              </a:rPr>
              <a:t>Core Feature 3: </a:t>
            </a:r>
            <a:r>
              <a:rPr lang="en-IE" sz="3600" dirty="0" smtClean="0">
                <a:latin typeface="Batang" panose="02030600000101010101" pitchFamily="18" charset="-127"/>
                <a:ea typeface="Batang" panose="02030600000101010101" pitchFamily="18" charset="-127"/>
              </a:rPr>
              <a:t>Includes Collaborative Opportunities </a:t>
            </a:r>
            <a:r>
              <a:rPr lang="en-IE" sz="3600" dirty="0">
                <a:latin typeface="Batang" panose="02030600000101010101" pitchFamily="18" charset="-127"/>
                <a:ea typeface="Batang" panose="02030600000101010101" pitchFamily="18" charset="-127"/>
              </a:rPr>
              <a:t>Within Learning Communities of Educators</a:t>
            </a:r>
          </a:p>
        </p:txBody>
      </p:sp>
      <p:sp>
        <p:nvSpPr>
          <p:cNvPr id="3" name="Content Placeholder 2"/>
          <p:cNvSpPr>
            <a:spLocks noGrp="1"/>
          </p:cNvSpPr>
          <p:nvPr>
            <p:ph sz="quarter" idx="13"/>
          </p:nvPr>
        </p:nvSpPr>
        <p:spPr>
          <a:xfrm>
            <a:off x="808630" y="2156346"/>
            <a:ext cx="10394707" cy="4285398"/>
          </a:xfrm>
        </p:spPr>
        <p:txBody>
          <a:bodyPr>
            <a:normAutofit/>
          </a:bodyPr>
          <a:lstStyle/>
          <a:p>
            <a:r>
              <a:rPr lang="en-IE" dirty="0" smtClean="0"/>
              <a:t>Extends beyond the school boundaries</a:t>
            </a:r>
          </a:p>
          <a:p>
            <a:r>
              <a:rPr lang="en-IE" dirty="0" smtClean="0"/>
              <a:t>Collaboratively generated  knowledge</a:t>
            </a:r>
          </a:p>
          <a:p>
            <a:r>
              <a:rPr lang="en-IE" dirty="0" smtClean="0"/>
              <a:t>Camaraderie and respect; Trust</a:t>
            </a:r>
          </a:p>
          <a:p>
            <a:r>
              <a:rPr lang="en-IE" dirty="0" smtClean="0"/>
              <a:t>Safe, supportive and challenging environment</a:t>
            </a:r>
          </a:p>
          <a:p>
            <a:r>
              <a:rPr lang="en-IE" dirty="0" smtClean="0"/>
              <a:t>Common search for meaning in work lives</a:t>
            </a:r>
          </a:p>
          <a:p>
            <a:endParaRPr lang="en-IE" dirty="0" smtClean="0"/>
          </a:p>
          <a:p>
            <a:r>
              <a:rPr lang="en-IE" b="1" dirty="0">
                <a:solidFill>
                  <a:srgbClr val="C00000"/>
                </a:solidFill>
              </a:rPr>
              <a:t>Activity  </a:t>
            </a:r>
            <a:r>
              <a:rPr lang="en-IE" b="1" dirty="0" smtClean="0">
                <a:solidFill>
                  <a:srgbClr val="C00000"/>
                </a:solidFill>
              </a:rPr>
              <a:t>2:  </a:t>
            </a:r>
            <a:r>
              <a:rPr lang="en-IE" b="1" dirty="0">
                <a:solidFill>
                  <a:srgbClr val="C00000"/>
                </a:solidFill>
              </a:rPr>
              <a:t>What does this look like in your setting?</a:t>
            </a:r>
          </a:p>
          <a:p>
            <a:endParaRPr lang="en-IE" dirty="0"/>
          </a:p>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019" y="1461211"/>
            <a:ext cx="376713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51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a:latin typeface="Batang" panose="02030600000101010101" pitchFamily="18" charset="-127"/>
                <a:ea typeface="Batang" panose="02030600000101010101" pitchFamily="18" charset="-127"/>
              </a:rPr>
              <a:t>Core Feature 4: </a:t>
            </a:r>
            <a:r>
              <a:rPr lang="en-IE" sz="3600" dirty="0" smtClean="0">
                <a:latin typeface="Batang" panose="02030600000101010101" pitchFamily="18" charset="-127"/>
                <a:ea typeface="Batang" panose="02030600000101010101" pitchFamily="18" charset="-127"/>
              </a:rPr>
              <a:t>Is </a:t>
            </a:r>
            <a:r>
              <a:rPr lang="en-IE" sz="3600" dirty="0">
                <a:latin typeface="Batang" panose="02030600000101010101" pitchFamily="18" charset="-127"/>
                <a:ea typeface="Batang" panose="02030600000101010101" pitchFamily="18" charset="-127"/>
              </a:rPr>
              <a:t>Ongoing and Sustained</a:t>
            </a:r>
          </a:p>
        </p:txBody>
      </p:sp>
      <p:sp>
        <p:nvSpPr>
          <p:cNvPr id="3" name="Content Placeholder 2"/>
          <p:cNvSpPr>
            <a:spLocks noGrp="1"/>
          </p:cNvSpPr>
          <p:nvPr>
            <p:ph sz="quarter" idx="13"/>
          </p:nvPr>
        </p:nvSpPr>
        <p:spPr>
          <a:xfrm>
            <a:off x="685800" y="2197290"/>
            <a:ext cx="10394707" cy="3575713"/>
          </a:xfrm>
        </p:spPr>
        <p:txBody>
          <a:bodyPr/>
          <a:lstStyle/>
          <a:p>
            <a:endParaRPr lang="en-IE" sz="2400" dirty="0" smtClean="0"/>
          </a:p>
          <a:p>
            <a:r>
              <a:rPr lang="en-IE" sz="2400" dirty="0" smtClean="0"/>
              <a:t>Ongoing and sustained over time</a:t>
            </a:r>
          </a:p>
          <a:p>
            <a:r>
              <a:rPr lang="en-IE" sz="2400" dirty="0" smtClean="0"/>
              <a:t>Interact on a regular basis</a:t>
            </a:r>
          </a:p>
          <a:p>
            <a:r>
              <a:rPr lang="en-IE" sz="2400" dirty="0" smtClean="0"/>
              <a:t>Critical dialogue with chances to practice change</a:t>
            </a:r>
          </a:p>
          <a:p>
            <a:endParaRPr lang="en-IE" sz="2400" dirty="0"/>
          </a:p>
          <a:p>
            <a:r>
              <a:rPr lang="en-IE" sz="2400" b="1" dirty="0">
                <a:solidFill>
                  <a:srgbClr val="C00000"/>
                </a:solidFill>
              </a:rPr>
              <a:t>Activity  </a:t>
            </a:r>
            <a:r>
              <a:rPr lang="en-IE" sz="2400" b="1" dirty="0" smtClean="0">
                <a:solidFill>
                  <a:srgbClr val="C00000"/>
                </a:solidFill>
              </a:rPr>
              <a:t>3:  </a:t>
            </a:r>
            <a:r>
              <a:rPr lang="en-IE" sz="2400" b="1" dirty="0">
                <a:solidFill>
                  <a:srgbClr val="C00000"/>
                </a:solidFill>
              </a:rPr>
              <a:t>What does this look like in your setting?</a:t>
            </a:r>
          </a:p>
          <a:p>
            <a:endParaRPr lang="en-IE" sz="2400" dirty="0"/>
          </a:p>
          <a:p>
            <a:endParaRPr lang="en-IE" sz="2400" dirty="0" smtClean="0"/>
          </a:p>
          <a:p>
            <a:pPr marL="0" indent="0">
              <a:buNone/>
            </a:pPr>
            <a:endParaRPr lang="en-IE" dirty="0"/>
          </a:p>
        </p:txBody>
      </p:sp>
    </p:spTree>
    <p:extLst>
      <p:ext uri="{BB962C8B-B14F-4D97-AF65-F5344CB8AC3E}">
        <p14:creationId xmlns:p14="http://schemas.microsoft.com/office/powerpoint/2010/main" val="35601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a:latin typeface="Batang" panose="02030600000101010101" pitchFamily="18" charset="-127"/>
                <a:ea typeface="Batang" panose="02030600000101010101" pitchFamily="18" charset="-127"/>
              </a:rPr>
              <a:t>Core Feature 5: Treats Teachers as Active Learners</a:t>
            </a:r>
            <a:endParaRPr lang="en-IE" sz="3600" dirty="0"/>
          </a:p>
        </p:txBody>
      </p:sp>
      <p:sp>
        <p:nvSpPr>
          <p:cNvPr id="3" name="Content Placeholder 2"/>
          <p:cNvSpPr>
            <a:spLocks noGrp="1"/>
          </p:cNvSpPr>
          <p:nvPr>
            <p:ph sz="quarter" idx="13"/>
          </p:nvPr>
        </p:nvSpPr>
        <p:spPr>
          <a:xfrm>
            <a:off x="549322" y="2151050"/>
            <a:ext cx="10394707" cy="3587831"/>
          </a:xfrm>
        </p:spPr>
        <p:txBody>
          <a:bodyPr>
            <a:normAutofit fontScale="32500" lnSpcReduction="20000"/>
          </a:bodyPr>
          <a:lstStyle/>
          <a:p>
            <a:r>
              <a:rPr lang="en-IE" sz="6800" dirty="0" smtClean="0"/>
              <a:t>Hands-on activity that builds knowledge of academic content &amp;  how to teach in teachers’ context</a:t>
            </a:r>
          </a:p>
          <a:p>
            <a:r>
              <a:rPr lang="en-IE" sz="6800" dirty="0" smtClean="0"/>
              <a:t>Action research --- presentations --- giving and receiving feedback</a:t>
            </a:r>
          </a:p>
          <a:p>
            <a:r>
              <a:rPr lang="en-IE" sz="6800" dirty="0" smtClean="0"/>
              <a:t>Inquiry based</a:t>
            </a:r>
          </a:p>
          <a:p>
            <a:endParaRPr lang="en-IE" sz="6800" dirty="0"/>
          </a:p>
          <a:p>
            <a:pPr>
              <a:spcBef>
                <a:spcPts val="0"/>
              </a:spcBef>
            </a:pPr>
            <a:r>
              <a:rPr lang="en-IE" sz="6800" b="1" dirty="0">
                <a:solidFill>
                  <a:srgbClr val="C00000"/>
                </a:solidFill>
              </a:rPr>
              <a:t>Activity  </a:t>
            </a:r>
            <a:r>
              <a:rPr lang="en-IE" sz="6800" b="1" dirty="0" smtClean="0">
                <a:solidFill>
                  <a:srgbClr val="C00000"/>
                </a:solidFill>
              </a:rPr>
              <a:t>4:  </a:t>
            </a:r>
            <a:r>
              <a:rPr lang="en-IE" sz="6800" b="1" dirty="0">
                <a:solidFill>
                  <a:srgbClr val="C00000"/>
                </a:solidFill>
              </a:rPr>
              <a:t>What </a:t>
            </a:r>
            <a:endParaRPr lang="en-IE" sz="6800" b="1" dirty="0" smtClean="0">
              <a:solidFill>
                <a:srgbClr val="C00000"/>
              </a:solidFill>
            </a:endParaRPr>
          </a:p>
          <a:p>
            <a:pPr marL="0" indent="0">
              <a:spcBef>
                <a:spcPts val="0"/>
              </a:spcBef>
              <a:buNone/>
            </a:pPr>
            <a:r>
              <a:rPr lang="en-IE" sz="6800" b="1" dirty="0" smtClean="0">
                <a:solidFill>
                  <a:srgbClr val="C00000"/>
                </a:solidFill>
              </a:rPr>
              <a:t>does </a:t>
            </a:r>
            <a:r>
              <a:rPr lang="en-IE" sz="6800" b="1" dirty="0">
                <a:solidFill>
                  <a:srgbClr val="C00000"/>
                </a:solidFill>
              </a:rPr>
              <a:t>this look like </a:t>
            </a:r>
            <a:endParaRPr lang="en-IE" sz="6800" b="1" dirty="0" smtClean="0">
              <a:solidFill>
                <a:srgbClr val="C00000"/>
              </a:solidFill>
            </a:endParaRPr>
          </a:p>
          <a:p>
            <a:pPr marL="0" indent="0">
              <a:spcBef>
                <a:spcPts val="0"/>
              </a:spcBef>
              <a:buNone/>
            </a:pPr>
            <a:r>
              <a:rPr lang="en-IE" sz="6800" b="1" dirty="0" smtClean="0">
                <a:solidFill>
                  <a:srgbClr val="C00000"/>
                </a:solidFill>
              </a:rPr>
              <a:t>in </a:t>
            </a:r>
            <a:r>
              <a:rPr lang="en-IE" sz="6800" b="1" dirty="0">
                <a:solidFill>
                  <a:srgbClr val="C00000"/>
                </a:solidFill>
              </a:rPr>
              <a:t>your setting?</a:t>
            </a:r>
          </a:p>
          <a:p>
            <a:endParaRPr lang="en-IE" sz="2400" dirty="0"/>
          </a:p>
          <a:p>
            <a:endParaRPr lang="en-IE"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040" y="3064157"/>
            <a:ext cx="3541712"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307" y="3407154"/>
            <a:ext cx="3913188" cy="32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418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395</TotalTime>
  <Words>669</Words>
  <Application>Microsoft Office PowerPoint</Application>
  <PresentationFormat>Widescreen</PresentationFormat>
  <Paragraphs>96</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Batang</vt:lpstr>
      <vt:lpstr>Book Antiqua</vt:lpstr>
      <vt:lpstr>Calibri</vt:lpstr>
      <vt:lpstr>Lucida Sans</vt:lpstr>
      <vt:lpstr>Main Event</vt:lpstr>
      <vt:lpstr>Continuing professional development – what does it look like?</vt:lpstr>
      <vt:lpstr>Think about this</vt:lpstr>
      <vt:lpstr>CPD - What is it?</vt:lpstr>
      <vt:lpstr>core features</vt:lpstr>
      <vt:lpstr>Core Feature 1: Based on Teachers’ Needs and Interests</vt:lpstr>
      <vt:lpstr>Core Feature 2: Acknowledges That Learning Is a Social Process</vt:lpstr>
      <vt:lpstr>Core Feature 3: Includes Collaborative Opportunities Within Learning Communities of Educators</vt:lpstr>
      <vt:lpstr>Core Feature 4: Is Ongoing and Sustained</vt:lpstr>
      <vt:lpstr>Core Feature 5: Treats Teachers as Active Learners</vt:lpstr>
      <vt:lpstr>Core Feature 6: Enhances Teachers’ Pedagogical Skills and Content Knowledge</vt:lpstr>
      <vt:lpstr>Core Feature 7: Is Facilitated With Care</vt:lpstr>
      <vt:lpstr>Core Feature 8: Focuses on Improving Learning Outcomes for Students</vt:lpstr>
      <vt:lpstr>PowerPoint Presentation</vt:lpstr>
      <vt:lpstr>PowerPoint Presentation</vt:lpstr>
      <vt:lpstr>Overall</vt:lpstr>
      <vt:lpstr>PowerPoint Presentation</vt:lpstr>
    </vt:vector>
  </TitlesOfParts>
  <Company>University of Limerick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professional development – what does it look like?</dc:title>
  <dc:creator>Missy.Parker</dc:creator>
  <cp:lastModifiedBy>HP</cp:lastModifiedBy>
  <cp:revision>23</cp:revision>
  <dcterms:created xsi:type="dcterms:W3CDTF">2017-10-12T10:53:36Z</dcterms:created>
  <dcterms:modified xsi:type="dcterms:W3CDTF">2018-07-16T07:18:01Z</dcterms:modified>
</cp:coreProperties>
</file>