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3" r:id="rId16"/>
    <p:sldId id="274" r:id="rId17"/>
    <p:sldId id="275" r:id="rId18"/>
    <p:sldId id="276" r:id="rId19"/>
    <p:sldId id="277" r:id="rId20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60274" autoAdjust="0"/>
  </p:normalViewPr>
  <p:slideViewPr>
    <p:cSldViewPr snapToGrid="0">
      <p:cViewPr>
        <p:scale>
          <a:sx n="54" d="100"/>
          <a:sy n="54" d="100"/>
        </p:scale>
        <p:origin x="-16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Relationship Id="rId4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Maintained</c:v>
                </c:pt>
                <c:pt idx="1">
                  <c:v>Academies in a MAT</c:v>
                </c:pt>
                <c:pt idx="2">
                  <c:v>Academies not in a MAT</c:v>
                </c:pt>
                <c:pt idx="3">
                  <c:v>Free Schools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77</c:v>
                </c:pt>
                <c:pt idx="1">
                  <c:v>18</c:v>
                </c:pt>
                <c:pt idx="2">
                  <c:v>4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Maintained</c:v>
                </c:pt>
                <c:pt idx="1">
                  <c:v>Academies (in MAT)</c:v>
                </c:pt>
                <c:pt idx="2">
                  <c:v>Academies (not in MAT)</c:v>
                </c:pt>
                <c:pt idx="3">
                  <c:v>Free Schools/CTC/UTC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31</c:v>
                </c:pt>
                <c:pt idx="1">
                  <c:v>36</c:v>
                </c:pt>
                <c:pt idx="2">
                  <c:v>26</c:v>
                </c:pt>
                <c:pt idx="3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E92905-F182-464A-BE9A-C9367BA387B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59E1EB9-9F72-4A2B-AF23-4E97B1F3C0D5}">
      <dgm:prSet phldrT="[Text]"/>
      <dgm:spPr/>
      <dgm:t>
        <a:bodyPr/>
        <a:lstStyle/>
        <a:p>
          <a:r>
            <a:rPr lang="en-GB" dirty="0" smtClean="0"/>
            <a:t>Central Government</a:t>
          </a:r>
          <a:endParaRPr lang="en-GB" dirty="0"/>
        </a:p>
      </dgm:t>
    </dgm:pt>
    <dgm:pt modelId="{99C20938-7F62-4187-8221-9CB1F91ADB15}" type="parTrans" cxnId="{A28E6687-E403-46C6-AED2-9A5199556289}">
      <dgm:prSet/>
      <dgm:spPr/>
      <dgm:t>
        <a:bodyPr/>
        <a:lstStyle/>
        <a:p>
          <a:endParaRPr lang="en-GB"/>
        </a:p>
      </dgm:t>
    </dgm:pt>
    <dgm:pt modelId="{7071BF13-F5B1-4825-8725-8E23EE3BE4F0}" type="sibTrans" cxnId="{A28E6687-E403-46C6-AED2-9A5199556289}">
      <dgm:prSet/>
      <dgm:spPr/>
      <dgm:t>
        <a:bodyPr/>
        <a:lstStyle/>
        <a:p>
          <a:endParaRPr lang="en-GB"/>
        </a:p>
      </dgm:t>
    </dgm:pt>
    <dgm:pt modelId="{E66D207B-C62E-4069-9566-3AB8E954086C}" type="asst">
      <dgm:prSet phldrT="[Text]"/>
      <dgm:spPr/>
      <dgm:t>
        <a:bodyPr/>
        <a:lstStyle/>
        <a:p>
          <a:r>
            <a:rPr lang="en-GB" dirty="0" smtClean="0"/>
            <a:t>Faith organisations</a:t>
          </a:r>
          <a:endParaRPr lang="en-GB" dirty="0"/>
        </a:p>
      </dgm:t>
    </dgm:pt>
    <dgm:pt modelId="{B7541625-AFEB-4D2D-ADA5-A322EF57E229}" type="parTrans" cxnId="{38BD4B36-E553-4B32-A6F3-7B074A0B72C2}">
      <dgm:prSet/>
      <dgm:spPr/>
      <dgm:t>
        <a:bodyPr/>
        <a:lstStyle/>
        <a:p>
          <a:endParaRPr lang="en-GB"/>
        </a:p>
      </dgm:t>
    </dgm:pt>
    <dgm:pt modelId="{BF6E8274-8DCA-4DBC-AC74-205785A10EA1}" type="sibTrans" cxnId="{38BD4B36-E553-4B32-A6F3-7B074A0B72C2}">
      <dgm:prSet/>
      <dgm:spPr/>
      <dgm:t>
        <a:bodyPr/>
        <a:lstStyle/>
        <a:p>
          <a:endParaRPr lang="en-GB"/>
        </a:p>
      </dgm:t>
    </dgm:pt>
    <dgm:pt modelId="{0D107A16-0222-479C-9B7B-953F70BE7887}">
      <dgm:prSet phldrT="[Text]"/>
      <dgm:spPr/>
      <dgm:t>
        <a:bodyPr/>
        <a:lstStyle/>
        <a:p>
          <a:r>
            <a:rPr lang="en-GB" dirty="0" smtClean="0"/>
            <a:t>Foundation Schools</a:t>
          </a:r>
          <a:endParaRPr lang="en-GB" dirty="0"/>
        </a:p>
      </dgm:t>
    </dgm:pt>
    <dgm:pt modelId="{3EBED3FE-65D9-4EBE-9D68-FF3C8C7091D7}" type="parTrans" cxnId="{CB96F41F-24F2-442A-A4EE-F8ACB0473C4C}">
      <dgm:prSet/>
      <dgm:spPr/>
      <dgm:t>
        <a:bodyPr/>
        <a:lstStyle/>
        <a:p>
          <a:endParaRPr lang="en-GB"/>
        </a:p>
      </dgm:t>
    </dgm:pt>
    <dgm:pt modelId="{92D3D08D-7A98-4FD4-9326-1DD4822F8E44}" type="sibTrans" cxnId="{CB96F41F-24F2-442A-A4EE-F8ACB0473C4C}">
      <dgm:prSet/>
      <dgm:spPr/>
      <dgm:t>
        <a:bodyPr/>
        <a:lstStyle/>
        <a:p>
          <a:endParaRPr lang="en-GB"/>
        </a:p>
      </dgm:t>
    </dgm:pt>
    <dgm:pt modelId="{985C4A53-E8B3-42E3-B9AA-20E6D1B12866}" type="asst">
      <dgm:prSet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GB" dirty="0" smtClean="0"/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dirty="0" smtClean="0"/>
            <a:t>Local Authorities</a:t>
          </a:r>
        </a:p>
        <a:p>
          <a:pPr lvl="0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dirty="0"/>
        </a:p>
      </dgm:t>
    </dgm:pt>
    <dgm:pt modelId="{928BC366-5F1C-431B-B2D9-625CBF908DD7}" type="parTrans" cxnId="{389060C1-16EF-4A72-92DC-26FF2854AD04}">
      <dgm:prSet/>
      <dgm:spPr/>
      <dgm:t>
        <a:bodyPr/>
        <a:lstStyle/>
        <a:p>
          <a:endParaRPr lang="en-GB"/>
        </a:p>
      </dgm:t>
    </dgm:pt>
    <dgm:pt modelId="{9953ECE1-226B-4DD5-8757-213881D9E598}" type="sibTrans" cxnId="{389060C1-16EF-4A72-92DC-26FF2854AD04}">
      <dgm:prSet/>
      <dgm:spPr/>
      <dgm:t>
        <a:bodyPr/>
        <a:lstStyle/>
        <a:p>
          <a:endParaRPr lang="en-GB"/>
        </a:p>
      </dgm:t>
    </dgm:pt>
    <dgm:pt modelId="{6771D2E7-F214-47B9-BFE5-D2E489024C46}">
      <dgm:prSet/>
      <dgm:spPr/>
      <dgm:t>
        <a:bodyPr/>
        <a:lstStyle/>
        <a:p>
          <a:r>
            <a:rPr lang="en-GB" dirty="0" smtClean="0"/>
            <a:t>Maintained schools</a:t>
          </a:r>
          <a:endParaRPr lang="en-GB" dirty="0"/>
        </a:p>
      </dgm:t>
    </dgm:pt>
    <dgm:pt modelId="{9D115566-D59B-4048-BAF7-08C452AFC73F}" type="parTrans" cxnId="{EB48A3C8-AD12-4743-A311-8876FDD1DBCB}">
      <dgm:prSet/>
      <dgm:spPr/>
      <dgm:t>
        <a:bodyPr/>
        <a:lstStyle/>
        <a:p>
          <a:endParaRPr lang="en-GB"/>
        </a:p>
      </dgm:t>
    </dgm:pt>
    <dgm:pt modelId="{917FBCB8-618B-4366-B90F-8BD415F54568}" type="sibTrans" cxnId="{EB48A3C8-AD12-4743-A311-8876FDD1DBCB}">
      <dgm:prSet/>
      <dgm:spPr/>
      <dgm:t>
        <a:bodyPr/>
        <a:lstStyle/>
        <a:p>
          <a:endParaRPr lang="en-GB"/>
        </a:p>
      </dgm:t>
    </dgm:pt>
    <dgm:pt modelId="{F1F65931-A838-43BC-B217-6467E04F6B36}" type="pres">
      <dgm:prSet presAssocID="{80E92905-F182-464A-BE9A-C9367BA387B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62A7AF60-F4CC-4865-BB15-BB68E5DC5D86}" type="pres">
      <dgm:prSet presAssocID="{C59E1EB9-9F72-4A2B-AF23-4E97B1F3C0D5}" presName="hierRoot1" presStyleCnt="0">
        <dgm:presLayoutVars>
          <dgm:hierBranch val="init"/>
        </dgm:presLayoutVars>
      </dgm:prSet>
      <dgm:spPr/>
    </dgm:pt>
    <dgm:pt modelId="{FC018BB2-282F-472D-814F-1691F915F50A}" type="pres">
      <dgm:prSet presAssocID="{C59E1EB9-9F72-4A2B-AF23-4E97B1F3C0D5}" presName="rootComposite1" presStyleCnt="0"/>
      <dgm:spPr/>
    </dgm:pt>
    <dgm:pt modelId="{C6092442-5539-4FEA-BF1E-E70195185233}" type="pres">
      <dgm:prSet presAssocID="{C59E1EB9-9F72-4A2B-AF23-4E97B1F3C0D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003CE65-A7C5-4C4A-B17C-8B85E3570D3A}" type="pres">
      <dgm:prSet presAssocID="{C59E1EB9-9F72-4A2B-AF23-4E97B1F3C0D5}" presName="rootConnector1" presStyleLbl="node1" presStyleIdx="0" presStyleCnt="0"/>
      <dgm:spPr/>
      <dgm:t>
        <a:bodyPr/>
        <a:lstStyle/>
        <a:p>
          <a:endParaRPr lang="en-GB"/>
        </a:p>
      </dgm:t>
    </dgm:pt>
    <dgm:pt modelId="{8C616886-9A14-44EA-8E5F-ABEB0F697CC3}" type="pres">
      <dgm:prSet presAssocID="{C59E1EB9-9F72-4A2B-AF23-4E97B1F3C0D5}" presName="hierChild2" presStyleCnt="0"/>
      <dgm:spPr/>
    </dgm:pt>
    <dgm:pt modelId="{F6145014-EDB2-4CA2-B4C6-4A2360AD3AE3}" type="pres">
      <dgm:prSet presAssocID="{9D115566-D59B-4048-BAF7-08C452AFC73F}" presName="Name37" presStyleLbl="parChTrans1D2" presStyleIdx="0" presStyleCnt="4"/>
      <dgm:spPr/>
      <dgm:t>
        <a:bodyPr/>
        <a:lstStyle/>
        <a:p>
          <a:endParaRPr lang="en-GB"/>
        </a:p>
      </dgm:t>
    </dgm:pt>
    <dgm:pt modelId="{73DF63E1-D34B-4A2C-9B4B-94E256B21161}" type="pres">
      <dgm:prSet presAssocID="{6771D2E7-F214-47B9-BFE5-D2E489024C46}" presName="hierRoot2" presStyleCnt="0">
        <dgm:presLayoutVars>
          <dgm:hierBranch val="init"/>
        </dgm:presLayoutVars>
      </dgm:prSet>
      <dgm:spPr/>
    </dgm:pt>
    <dgm:pt modelId="{85FC5842-02A6-4291-A0D9-9BDCE6FB0508}" type="pres">
      <dgm:prSet presAssocID="{6771D2E7-F214-47B9-BFE5-D2E489024C46}" presName="rootComposite" presStyleCnt="0"/>
      <dgm:spPr/>
    </dgm:pt>
    <dgm:pt modelId="{3DCF7B5B-6E4A-47A9-8F05-BD97C4BE8546}" type="pres">
      <dgm:prSet presAssocID="{6771D2E7-F214-47B9-BFE5-D2E489024C46}" presName="rootText" presStyleLbl="node2" presStyleIdx="0" presStyleCnt="2" custLinFactNeighborX="-12872">
        <dgm:presLayoutVars>
          <dgm:chPref val="3"/>
        </dgm:presLayoutVars>
      </dgm:prSet>
      <dgm:spPr>
        <a:prstGeom prst="ellipse">
          <a:avLst/>
        </a:prstGeom>
      </dgm:spPr>
      <dgm:t>
        <a:bodyPr/>
        <a:lstStyle/>
        <a:p>
          <a:endParaRPr lang="en-GB"/>
        </a:p>
      </dgm:t>
    </dgm:pt>
    <dgm:pt modelId="{0AF9D891-0599-49A2-AD19-5C9ABF1F88A3}" type="pres">
      <dgm:prSet presAssocID="{6771D2E7-F214-47B9-BFE5-D2E489024C46}" presName="rootConnector" presStyleLbl="node2" presStyleIdx="0" presStyleCnt="2"/>
      <dgm:spPr/>
      <dgm:t>
        <a:bodyPr/>
        <a:lstStyle/>
        <a:p>
          <a:endParaRPr lang="en-GB"/>
        </a:p>
      </dgm:t>
    </dgm:pt>
    <dgm:pt modelId="{590BF25C-6997-420C-8A45-2687F3F26D92}" type="pres">
      <dgm:prSet presAssocID="{6771D2E7-F214-47B9-BFE5-D2E489024C46}" presName="hierChild4" presStyleCnt="0"/>
      <dgm:spPr/>
    </dgm:pt>
    <dgm:pt modelId="{7A0E4018-531B-4E26-AE0E-41AC359A66E8}" type="pres">
      <dgm:prSet presAssocID="{6771D2E7-F214-47B9-BFE5-D2E489024C46}" presName="hierChild5" presStyleCnt="0"/>
      <dgm:spPr/>
    </dgm:pt>
    <dgm:pt modelId="{B1D1A6FC-6CEC-4090-A7E3-F56462622F15}" type="pres">
      <dgm:prSet presAssocID="{3EBED3FE-65D9-4EBE-9D68-FF3C8C7091D7}" presName="Name37" presStyleLbl="parChTrans1D2" presStyleIdx="1" presStyleCnt="4"/>
      <dgm:spPr/>
      <dgm:t>
        <a:bodyPr/>
        <a:lstStyle/>
        <a:p>
          <a:endParaRPr lang="en-GB"/>
        </a:p>
      </dgm:t>
    </dgm:pt>
    <dgm:pt modelId="{96C048AC-58BE-4E81-9745-5B9C9A948099}" type="pres">
      <dgm:prSet presAssocID="{0D107A16-0222-479C-9B7B-953F70BE7887}" presName="hierRoot2" presStyleCnt="0">
        <dgm:presLayoutVars>
          <dgm:hierBranch val="init"/>
        </dgm:presLayoutVars>
      </dgm:prSet>
      <dgm:spPr/>
    </dgm:pt>
    <dgm:pt modelId="{51DC7AD8-D2F5-4A60-9FB8-A6A3F7DD9EB9}" type="pres">
      <dgm:prSet presAssocID="{0D107A16-0222-479C-9B7B-953F70BE7887}" presName="rootComposite" presStyleCnt="0"/>
      <dgm:spPr/>
    </dgm:pt>
    <dgm:pt modelId="{5EFEB40A-35C6-44A6-86F8-C8746E612FA0}" type="pres">
      <dgm:prSet presAssocID="{0D107A16-0222-479C-9B7B-953F70BE7887}" presName="rootText" presStyleLbl="node2" presStyleIdx="1" presStyleCnt="2" custLinFactNeighborX="9470" custLinFactNeighborY="47">
        <dgm:presLayoutVars>
          <dgm:chPref val="3"/>
        </dgm:presLayoutVars>
      </dgm:prSet>
      <dgm:spPr>
        <a:prstGeom prst="ellipse">
          <a:avLst/>
        </a:prstGeom>
      </dgm:spPr>
      <dgm:t>
        <a:bodyPr/>
        <a:lstStyle/>
        <a:p>
          <a:endParaRPr lang="en-GB"/>
        </a:p>
      </dgm:t>
    </dgm:pt>
    <dgm:pt modelId="{F71DD501-60BC-4F9A-BFD7-DEFC7E95FD80}" type="pres">
      <dgm:prSet presAssocID="{0D107A16-0222-479C-9B7B-953F70BE7887}" presName="rootConnector" presStyleLbl="node2" presStyleIdx="1" presStyleCnt="2"/>
      <dgm:spPr/>
      <dgm:t>
        <a:bodyPr/>
        <a:lstStyle/>
        <a:p>
          <a:endParaRPr lang="en-GB"/>
        </a:p>
      </dgm:t>
    </dgm:pt>
    <dgm:pt modelId="{3A5D3D5B-575A-45A2-92AD-58F8B2B31B55}" type="pres">
      <dgm:prSet presAssocID="{0D107A16-0222-479C-9B7B-953F70BE7887}" presName="hierChild4" presStyleCnt="0"/>
      <dgm:spPr/>
    </dgm:pt>
    <dgm:pt modelId="{EB3281C7-5F06-4EAC-8C3F-A221F88C86AD}" type="pres">
      <dgm:prSet presAssocID="{0D107A16-0222-479C-9B7B-953F70BE7887}" presName="hierChild5" presStyleCnt="0"/>
      <dgm:spPr/>
    </dgm:pt>
    <dgm:pt modelId="{40CE9D9E-A201-45A3-AA84-32FE168470F0}" type="pres">
      <dgm:prSet presAssocID="{C59E1EB9-9F72-4A2B-AF23-4E97B1F3C0D5}" presName="hierChild3" presStyleCnt="0"/>
      <dgm:spPr/>
    </dgm:pt>
    <dgm:pt modelId="{27C2BB4D-8ADE-48CD-9D7B-786E4A05431F}" type="pres">
      <dgm:prSet presAssocID="{928BC366-5F1C-431B-B2D9-625CBF908DD7}" presName="Name111" presStyleLbl="parChTrans1D2" presStyleIdx="2" presStyleCnt="4"/>
      <dgm:spPr/>
      <dgm:t>
        <a:bodyPr/>
        <a:lstStyle/>
        <a:p>
          <a:endParaRPr lang="en-GB"/>
        </a:p>
      </dgm:t>
    </dgm:pt>
    <dgm:pt modelId="{7EA8112F-FAE2-4134-9220-3BB0ACB16B11}" type="pres">
      <dgm:prSet presAssocID="{985C4A53-E8B3-42E3-B9AA-20E6D1B12866}" presName="hierRoot3" presStyleCnt="0">
        <dgm:presLayoutVars>
          <dgm:hierBranch val="init"/>
        </dgm:presLayoutVars>
      </dgm:prSet>
      <dgm:spPr/>
    </dgm:pt>
    <dgm:pt modelId="{B5F66423-057A-450B-B7DC-926DD59C458B}" type="pres">
      <dgm:prSet presAssocID="{985C4A53-E8B3-42E3-B9AA-20E6D1B12866}" presName="rootComposite3" presStyleCnt="0"/>
      <dgm:spPr/>
    </dgm:pt>
    <dgm:pt modelId="{1AC7688A-15DC-41E6-A593-EB928EEADA3C}" type="pres">
      <dgm:prSet presAssocID="{985C4A53-E8B3-42E3-B9AA-20E6D1B12866}" presName="rootText3" presStyleLbl="asst1" presStyleIdx="0" presStyleCnt="2" custLinFactNeighborX="-3977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2EC9354-585F-4606-AD5D-17F9CF207D00}" type="pres">
      <dgm:prSet presAssocID="{985C4A53-E8B3-42E3-B9AA-20E6D1B12866}" presName="rootConnector3" presStyleLbl="asst1" presStyleIdx="0" presStyleCnt="2"/>
      <dgm:spPr/>
      <dgm:t>
        <a:bodyPr/>
        <a:lstStyle/>
        <a:p>
          <a:endParaRPr lang="en-GB"/>
        </a:p>
      </dgm:t>
    </dgm:pt>
    <dgm:pt modelId="{B99A40B0-3F17-4179-90A6-7606BFC01228}" type="pres">
      <dgm:prSet presAssocID="{985C4A53-E8B3-42E3-B9AA-20E6D1B12866}" presName="hierChild6" presStyleCnt="0"/>
      <dgm:spPr/>
    </dgm:pt>
    <dgm:pt modelId="{14FD4F99-1BEB-4D78-A2E1-BCE90816C1CA}" type="pres">
      <dgm:prSet presAssocID="{985C4A53-E8B3-42E3-B9AA-20E6D1B12866}" presName="hierChild7" presStyleCnt="0"/>
      <dgm:spPr/>
    </dgm:pt>
    <dgm:pt modelId="{96732B0E-82C1-4D59-A2CB-D9F1D7C3B25B}" type="pres">
      <dgm:prSet presAssocID="{B7541625-AFEB-4D2D-ADA5-A322EF57E229}" presName="Name111" presStyleLbl="parChTrans1D2" presStyleIdx="3" presStyleCnt="4"/>
      <dgm:spPr/>
      <dgm:t>
        <a:bodyPr/>
        <a:lstStyle/>
        <a:p>
          <a:endParaRPr lang="en-GB"/>
        </a:p>
      </dgm:t>
    </dgm:pt>
    <dgm:pt modelId="{25A0E934-78FC-4DD1-8710-69B09597E7E5}" type="pres">
      <dgm:prSet presAssocID="{E66D207B-C62E-4069-9566-3AB8E954086C}" presName="hierRoot3" presStyleCnt="0">
        <dgm:presLayoutVars>
          <dgm:hierBranch val="init"/>
        </dgm:presLayoutVars>
      </dgm:prSet>
      <dgm:spPr/>
    </dgm:pt>
    <dgm:pt modelId="{73C07DFD-1802-4F5C-BE6D-DC702EFDDEAD}" type="pres">
      <dgm:prSet presAssocID="{E66D207B-C62E-4069-9566-3AB8E954086C}" presName="rootComposite3" presStyleCnt="0"/>
      <dgm:spPr/>
    </dgm:pt>
    <dgm:pt modelId="{6A64EE31-C9F9-4422-B851-BF799262A9AB}" type="pres">
      <dgm:prSet presAssocID="{E66D207B-C62E-4069-9566-3AB8E954086C}" presName="rootText3" presStyleLbl="asst1" presStyleIdx="1" presStyleCnt="2" custLinFactNeighborX="4640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1002AEC-E552-45B0-ABF9-B578862F0FF0}" type="pres">
      <dgm:prSet presAssocID="{E66D207B-C62E-4069-9566-3AB8E954086C}" presName="rootConnector3" presStyleLbl="asst1" presStyleIdx="1" presStyleCnt="2"/>
      <dgm:spPr/>
      <dgm:t>
        <a:bodyPr/>
        <a:lstStyle/>
        <a:p>
          <a:endParaRPr lang="en-GB"/>
        </a:p>
      </dgm:t>
    </dgm:pt>
    <dgm:pt modelId="{E45B1C59-240D-4240-83C0-55833BEFCD26}" type="pres">
      <dgm:prSet presAssocID="{E66D207B-C62E-4069-9566-3AB8E954086C}" presName="hierChild6" presStyleCnt="0"/>
      <dgm:spPr/>
    </dgm:pt>
    <dgm:pt modelId="{A9A66A7D-DC74-4EA6-A9C2-C5F0E87B63EF}" type="pres">
      <dgm:prSet presAssocID="{E66D207B-C62E-4069-9566-3AB8E954086C}" presName="hierChild7" presStyleCnt="0"/>
      <dgm:spPr/>
    </dgm:pt>
  </dgm:ptLst>
  <dgm:cxnLst>
    <dgm:cxn modelId="{A28E6687-E403-46C6-AED2-9A5199556289}" srcId="{80E92905-F182-464A-BE9A-C9367BA387BE}" destId="{C59E1EB9-9F72-4A2B-AF23-4E97B1F3C0D5}" srcOrd="0" destOrd="0" parTransId="{99C20938-7F62-4187-8221-9CB1F91ADB15}" sibTransId="{7071BF13-F5B1-4825-8725-8E23EE3BE4F0}"/>
    <dgm:cxn modelId="{DF1FE8DA-2872-4C72-BCC8-A099ABEC7DD2}" type="presOf" srcId="{6771D2E7-F214-47B9-BFE5-D2E489024C46}" destId="{3DCF7B5B-6E4A-47A9-8F05-BD97C4BE8546}" srcOrd="0" destOrd="0" presId="urn:microsoft.com/office/officeart/2005/8/layout/orgChart1"/>
    <dgm:cxn modelId="{239A8ABF-0B05-4DE5-8311-77DB1A121719}" type="presOf" srcId="{0D107A16-0222-479C-9B7B-953F70BE7887}" destId="{F71DD501-60BC-4F9A-BFD7-DEFC7E95FD80}" srcOrd="1" destOrd="0" presId="urn:microsoft.com/office/officeart/2005/8/layout/orgChart1"/>
    <dgm:cxn modelId="{1E800C9C-09CF-4D98-8648-8F043B6173BB}" type="presOf" srcId="{B7541625-AFEB-4D2D-ADA5-A322EF57E229}" destId="{96732B0E-82C1-4D59-A2CB-D9F1D7C3B25B}" srcOrd="0" destOrd="0" presId="urn:microsoft.com/office/officeart/2005/8/layout/orgChart1"/>
    <dgm:cxn modelId="{CB96F41F-24F2-442A-A4EE-F8ACB0473C4C}" srcId="{C59E1EB9-9F72-4A2B-AF23-4E97B1F3C0D5}" destId="{0D107A16-0222-479C-9B7B-953F70BE7887}" srcOrd="3" destOrd="0" parTransId="{3EBED3FE-65D9-4EBE-9D68-FF3C8C7091D7}" sibTransId="{92D3D08D-7A98-4FD4-9326-1DD4822F8E44}"/>
    <dgm:cxn modelId="{38EF99CD-A2ED-40FD-9651-71E9CFB8EBD0}" type="presOf" srcId="{985C4A53-E8B3-42E3-B9AA-20E6D1B12866}" destId="{E2EC9354-585F-4606-AD5D-17F9CF207D00}" srcOrd="1" destOrd="0" presId="urn:microsoft.com/office/officeart/2005/8/layout/orgChart1"/>
    <dgm:cxn modelId="{7EF4A62F-A595-40AD-B8CD-951B30D2F2D2}" type="presOf" srcId="{6771D2E7-F214-47B9-BFE5-D2E489024C46}" destId="{0AF9D891-0599-49A2-AD19-5C9ABF1F88A3}" srcOrd="1" destOrd="0" presId="urn:microsoft.com/office/officeart/2005/8/layout/orgChart1"/>
    <dgm:cxn modelId="{76761AF2-F97C-4736-9EA8-059F7AACD70E}" type="presOf" srcId="{928BC366-5F1C-431B-B2D9-625CBF908DD7}" destId="{27C2BB4D-8ADE-48CD-9D7B-786E4A05431F}" srcOrd="0" destOrd="0" presId="urn:microsoft.com/office/officeart/2005/8/layout/orgChart1"/>
    <dgm:cxn modelId="{EB48A3C8-AD12-4743-A311-8876FDD1DBCB}" srcId="{C59E1EB9-9F72-4A2B-AF23-4E97B1F3C0D5}" destId="{6771D2E7-F214-47B9-BFE5-D2E489024C46}" srcOrd="2" destOrd="0" parTransId="{9D115566-D59B-4048-BAF7-08C452AFC73F}" sibTransId="{917FBCB8-618B-4366-B90F-8BD415F54568}"/>
    <dgm:cxn modelId="{B8467716-95DD-4B16-AD63-289EFE8B000F}" type="presOf" srcId="{985C4A53-E8B3-42E3-B9AA-20E6D1B12866}" destId="{1AC7688A-15DC-41E6-A593-EB928EEADA3C}" srcOrd="0" destOrd="0" presId="urn:microsoft.com/office/officeart/2005/8/layout/orgChart1"/>
    <dgm:cxn modelId="{389060C1-16EF-4A72-92DC-26FF2854AD04}" srcId="{C59E1EB9-9F72-4A2B-AF23-4E97B1F3C0D5}" destId="{985C4A53-E8B3-42E3-B9AA-20E6D1B12866}" srcOrd="0" destOrd="0" parTransId="{928BC366-5F1C-431B-B2D9-625CBF908DD7}" sibTransId="{9953ECE1-226B-4DD5-8757-213881D9E598}"/>
    <dgm:cxn modelId="{2BDB6A97-34AC-4F67-922A-C14503077A67}" type="presOf" srcId="{0D107A16-0222-479C-9B7B-953F70BE7887}" destId="{5EFEB40A-35C6-44A6-86F8-C8746E612FA0}" srcOrd="0" destOrd="0" presId="urn:microsoft.com/office/officeart/2005/8/layout/orgChart1"/>
    <dgm:cxn modelId="{CFA545CB-E1D7-4BDD-85FD-006BEB2B688D}" type="presOf" srcId="{E66D207B-C62E-4069-9566-3AB8E954086C}" destId="{6A64EE31-C9F9-4422-B851-BF799262A9AB}" srcOrd="0" destOrd="0" presId="urn:microsoft.com/office/officeart/2005/8/layout/orgChart1"/>
    <dgm:cxn modelId="{4758E3B3-DA8F-4C0E-8FEC-88E84EB98F30}" type="presOf" srcId="{3EBED3FE-65D9-4EBE-9D68-FF3C8C7091D7}" destId="{B1D1A6FC-6CEC-4090-A7E3-F56462622F15}" srcOrd="0" destOrd="0" presId="urn:microsoft.com/office/officeart/2005/8/layout/orgChart1"/>
    <dgm:cxn modelId="{764E62C0-FA37-41D4-B655-AAE0E65B0072}" type="presOf" srcId="{9D115566-D59B-4048-BAF7-08C452AFC73F}" destId="{F6145014-EDB2-4CA2-B4C6-4A2360AD3AE3}" srcOrd="0" destOrd="0" presId="urn:microsoft.com/office/officeart/2005/8/layout/orgChart1"/>
    <dgm:cxn modelId="{668B5626-8203-441F-8D39-7455D18B8279}" type="presOf" srcId="{C59E1EB9-9F72-4A2B-AF23-4E97B1F3C0D5}" destId="{3003CE65-A7C5-4C4A-B17C-8B85E3570D3A}" srcOrd="1" destOrd="0" presId="urn:microsoft.com/office/officeart/2005/8/layout/orgChart1"/>
    <dgm:cxn modelId="{29BF61B4-4E5A-4B90-81F5-EFC9B58DDC3F}" type="presOf" srcId="{C59E1EB9-9F72-4A2B-AF23-4E97B1F3C0D5}" destId="{C6092442-5539-4FEA-BF1E-E70195185233}" srcOrd="0" destOrd="0" presId="urn:microsoft.com/office/officeart/2005/8/layout/orgChart1"/>
    <dgm:cxn modelId="{344C5224-B95C-4291-BD6F-9F079DA7D177}" type="presOf" srcId="{E66D207B-C62E-4069-9566-3AB8E954086C}" destId="{E1002AEC-E552-45B0-ABF9-B578862F0FF0}" srcOrd="1" destOrd="0" presId="urn:microsoft.com/office/officeart/2005/8/layout/orgChart1"/>
    <dgm:cxn modelId="{38BD4B36-E553-4B32-A6F3-7B074A0B72C2}" srcId="{C59E1EB9-9F72-4A2B-AF23-4E97B1F3C0D5}" destId="{E66D207B-C62E-4069-9566-3AB8E954086C}" srcOrd="1" destOrd="0" parTransId="{B7541625-AFEB-4D2D-ADA5-A322EF57E229}" sibTransId="{BF6E8274-8DCA-4DBC-AC74-205785A10EA1}"/>
    <dgm:cxn modelId="{50BB28B1-B79F-4B96-89B9-3B3346E27B44}" type="presOf" srcId="{80E92905-F182-464A-BE9A-C9367BA387BE}" destId="{F1F65931-A838-43BC-B217-6467E04F6B36}" srcOrd="0" destOrd="0" presId="urn:microsoft.com/office/officeart/2005/8/layout/orgChart1"/>
    <dgm:cxn modelId="{96502F3C-E017-4E05-8BDE-7FDA4AFEF506}" type="presParOf" srcId="{F1F65931-A838-43BC-B217-6467E04F6B36}" destId="{62A7AF60-F4CC-4865-BB15-BB68E5DC5D86}" srcOrd="0" destOrd="0" presId="urn:microsoft.com/office/officeart/2005/8/layout/orgChart1"/>
    <dgm:cxn modelId="{FD35D8A3-132C-4500-A39D-ED8E03939984}" type="presParOf" srcId="{62A7AF60-F4CC-4865-BB15-BB68E5DC5D86}" destId="{FC018BB2-282F-472D-814F-1691F915F50A}" srcOrd="0" destOrd="0" presId="urn:microsoft.com/office/officeart/2005/8/layout/orgChart1"/>
    <dgm:cxn modelId="{3A69F3FC-5DD5-4188-894D-0676EBFBB015}" type="presParOf" srcId="{FC018BB2-282F-472D-814F-1691F915F50A}" destId="{C6092442-5539-4FEA-BF1E-E70195185233}" srcOrd="0" destOrd="0" presId="urn:microsoft.com/office/officeart/2005/8/layout/orgChart1"/>
    <dgm:cxn modelId="{07EA5CF5-82CD-4638-8269-A0D682811079}" type="presParOf" srcId="{FC018BB2-282F-472D-814F-1691F915F50A}" destId="{3003CE65-A7C5-4C4A-B17C-8B85E3570D3A}" srcOrd="1" destOrd="0" presId="urn:microsoft.com/office/officeart/2005/8/layout/orgChart1"/>
    <dgm:cxn modelId="{74E904E0-11AB-48D3-81C7-20C3C4B09311}" type="presParOf" srcId="{62A7AF60-F4CC-4865-BB15-BB68E5DC5D86}" destId="{8C616886-9A14-44EA-8E5F-ABEB0F697CC3}" srcOrd="1" destOrd="0" presId="urn:microsoft.com/office/officeart/2005/8/layout/orgChart1"/>
    <dgm:cxn modelId="{1E7CD5BC-373F-446C-B597-7768EB7C5E10}" type="presParOf" srcId="{8C616886-9A14-44EA-8E5F-ABEB0F697CC3}" destId="{F6145014-EDB2-4CA2-B4C6-4A2360AD3AE3}" srcOrd="0" destOrd="0" presId="urn:microsoft.com/office/officeart/2005/8/layout/orgChart1"/>
    <dgm:cxn modelId="{F2BF7C5F-F1CF-4521-B264-3CB377BA6B92}" type="presParOf" srcId="{8C616886-9A14-44EA-8E5F-ABEB0F697CC3}" destId="{73DF63E1-D34B-4A2C-9B4B-94E256B21161}" srcOrd="1" destOrd="0" presId="urn:microsoft.com/office/officeart/2005/8/layout/orgChart1"/>
    <dgm:cxn modelId="{957B6A65-9C93-4E47-BF4C-C9FAB531A51E}" type="presParOf" srcId="{73DF63E1-D34B-4A2C-9B4B-94E256B21161}" destId="{85FC5842-02A6-4291-A0D9-9BDCE6FB0508}" srcOrd="0" destOrd="0" presId="urn:microsoft.com/office/officeart/2005/8/layout/orgChart1"/>
    <dgm:cxn modelId="{ACE8FCA8-4B25-43B0-A240-54B06D56D33C}" type="presParOf" srcId="{85FC5842-02A6-4291-A0D9-9BDCE6FB0508}" destId="{3DCF7B5B-6E4A-47A9-8F05-BD97C4BE8546}" srcOrd="0" destOrd="0" presId="urn:microsoft.com/office/officeart/2005/8/layout/orgChart1"/>
    <dgm:cxn modelId="{9C299717-63E6-4742-9D67-F9683923284E}" type="presParOf" srcId="{85FC5842-02A6-4291-A0D9-9BDCE6FB0508}" destId="{0AF9D891-0599-49A2-AD19-5C9ABF1F88A3}" srcOrd="1" destOrd="0" presId="urn:microsoft.com/office/officeart/2005/8/layout/orgChart1"/>
    <dgm:cxn modelId="{81A7AF5F-DE96-46A9-A141-49193B490D97}" type="presParOf" srcId="{73DF63E1-D34B-4A2C-9B4B-94E256B21161}" destId="{590BF25C-6997-420C-8A45-2687F3F26D92}" srcOrd="1" destOrd="0" presId="urn:microsoft.com/office/officeart/2005/8/layout/orgChart1"/>
    <dgm:cxn modelId="{41C960FC-D5C8-404F-A639-B9F5F7C1CA76}" type="presParOf" srcId="{73DF63E1-D34B-4A2C-9B4B-94E256B21161}" destId="{7A0E4018-531B-4E26-AE0E-41AC359A66E8}" srcOrd="2" destOrd="0" presId="urn:microsoft.com/office/officeart/2005/8/layout/orgChart1"/>
    <dgm:cxn modelId="{00C5E73F-D743-4ABC-993B-A3254699C661}" type="presParOf" srcId="{8C616886-9A14-44EA-8E5F-ABEB0F697CC3}" destId="{B1D1A6FC-6CEC-4090-A7E3-F56462622F15}" srcOrd="2" destOrd="0" presId="urn:microsoft.com/office/officeart/2005/8/layout/orgChart1"/>
    <dgm:cxn modelId="{762A9022-C14A-4C4E-B91D-032D129A798A}" type="presParOf" srcId="{8C616886-9A14-44EA-8E5F-ABEB0F697CC3}" destId="{96C048AC-58BE-4E81-9745-5B9C9A948099}" srcOrd="3" destOrd="0" presId="urn:microsoft.com/office/officeart/2005/8/layout/orgChart1"/>
    <dgm:cxn modelId="{8B2F15BD-66BD-4D6E-9EB5-82A205E3A015}" type="presParOf" srcId="{96C048AC-58BE-4E81-9745-5B9C9A948099}" destId="{51DC7AD8-D2F5-4A60-9FB8-A6A3F7DD9EB9}" srcOrd="0" destOrd="0" presId="urn:microsoft.com/office/officeart/2005/8/layout/orgChart1"/>
    <dgm:cxn modelId="{0C4EE15B-5512-4DE8-9692-C13A7332E7E7}" type="presParOf" srcId="{51DC7AD8-D2F5-4A60-9FB8-A6A3F7DD9EB9}" destId="{5EFEB40A-35C6-44A6-86F8-C8746E612FA0}" srcOrd="0" destOrd="0" presId="urn:microsoft.com/office/officeart/2005/8/layout/orgChart1"/>
    <dgm:cxn modelId="{FBBB24F7-5209-48DE-90D4-8C10FE4FAA81}" type="presParOf" srcId="{51DC7AD8-D2F5-4A60-9FB8-A6A3F7DD9EB9}" destId="{F71DD501-60BC-4F9A-BFD7-DEFC7E95FD80}" srcOrd="1" destOrd="0" presId="urn:microsoft.com/office/officeart/2005/8/layout/orgChart1"/>
    <dgm:cxn modelId="{B7C818A1-D690-48F4-AC7B-31D590D04150}" type="presParOf" srcId="{96C048AC-58BE-4E81-9745-5B9C9A948099}" destId="{3A5D3D5B-575A-45A2-92AD-58F8B2B31B55}" srcOrd="1" destOrd="0" presId="urn:microsoft.com/office/officeart/2005/8/layout/orgChart1"/>
    <dgm:cxn modelId="{06CD7EA5-8967-4761-9DCF-A8EA79D6A7ED}" type="presParOf" srcId="{96C048AC-58BE-4E81-9745-5B9C9A948099}" destId="{EB3281C7-5F06-4EAC-8C3F-A221F88C86AD}" srcOrd="2" destOrd="0" presId="urn:microsoft.com/office/officeart/2005/8/layout/orgChart1"/>
    <dgm:cxn modelId="{B0B09D5C-1DDD-4EFB-88E7-D08A8092FF9D}" type="presParOf" srcId="{62A7AF60-F4CC-4865-BB15-BB68E5DC5D86}" destId="{40CE9D9E-A201-45A3-AA84-32FE168470F0}" srcOrd="2" destOrd="0" presId="urn:microsoft.com/office/officeart/2005/8/layout/orgChart1"/>
    <dgm:cxn modelId="{A43C5634-329A-41DF-804C-D53A111BE845}" type="presParOf" srcId="{40CE9D9E-A201-45A3-AA84-32FE168470F0}" destId="{27C2BB4D-8ADE-48CD-9D7B-786E4A05431F}" srcOrd="0" destOrd="0" presId="urn:microsoft.com/office/officeart/2005/8/layout/orgChart1"/>
    <dgm:cxn modelId="{67D2EEB1-C1BE-4DE1-A3B2-49301CAF3F0F}" type="presParOf" srcId="{40CE9D9E-A201-45A3-AA84-32FE168470F0}" destId="{7EA8112F-FAE2-4134-9220-3BB0ACB16B11}" srcOrd="1" destOrd="0" presId="urn:microsoft.com/office/officeart/2005/8/layout/orgChart1"/>
    <dgm:cxn modelId="{A8CD028A-AD96-4902-9813-718FA540DF34}" type="presParOf" srcId="{7EA8112F-FAE2-4134-9220-3BB0ACB16B11}" destId="{B5F66423-057A-450B-B7DC-926DD59C458B}" srcOrd="0" destOrd="0" presId="urn:microsoft.com/office/officeart/2005/8/layout/orgChart1"/>
    <dgm:cxn modelId="{5CB27FBE-A5AF-4535-BB34-90128C0A2C0E}" type="presParOf" srcId="{B5F66423-057A-450B-B7DC-926DD59C458B}" destId="{1AC7688A-15DC-41E6-A593-EB928EEADA3C}" srcOrd="0" destOrd="0" presId="urn:microsoft.com/office/officeart/2005/8/layout/orgChart1"/>
    <dgm:cxn modelId="{CD3AAC6F-85DA-48A3-93DC-CDB0AC838553}" type="presParOf" srcId="{B5F66423-057A-450B-B7DC-926DD59C458B}" destId="{E2EC9354-585F-4606-AD5D-17F9CF207D00}" srcOrd="1" destOrd="0" presId="urn:microsoft.com/office/officeart/2005/8/layout/orgChart1"/>
    <dgm:cxn modelId="{58DFFD20-738D-4585-ACB9-A3538C1A84C0}" type="presParOf" srcId="{7EA8112F-FAE2-4134-9220-3BB0ACB16B11}" destId="{B99A40B0-3F17-4179-90A6-7606BFC01228}" srcOrd="1" destOrd="0" presId="urn:microsoft.com/office/officeart/2005/8/layout/orgChart1"/>
    <dgm:cxn modelId="{AE842194-DAC8-411D-9632-0920B241F3C4}" type="presParOf" srcId="{7EA8112F-FAE2-4134-9220-3BB0ACB16B11}" destId="{14FD4F99-1BEB-4D78-A2E1-BCE90816C1CA}" srcOrd="2" destOrd="0" presId="urn:microsoft.com/office/officeart/2005/8/layout/orgChart1"/>
    <dgm:cxn modelId="{EBB44DA4-54B9-415B-BEDD-22ED81ECBBB6}" type="presParOf" srcId="{40CE9D9E-A201-45A3-AA84-32FE168470F0}" destId="{96732B0E-82C1-4D59-A2CB-D9F1D7C3B25B}" srcOrd="2" destOrd="0" presId="urn:microsoft.com/office/officeart/2005/8/layout/orgChart1"/>
    <dgm:cxn modelId="{B3B355B3-10CF-4811-8EB3-6DA76E9305BA}" type="presParOf" srcId="{40CE9D9E-A201-45A3-AA84-32FE168470F0}" destId="{25A0E934-78FC-4DD1-8710-69B09597E7E5}" srcOrd="3" destOrd="0" presId="urn:microsoft.com/office/officeart/2005/8/layout/orgChart1"/>
    <dgm:cxn modelId="{BA53B95A-CE92-4B4E-B814-322FAE2E6AAA}" type="presParOf" srcId="{25A0E934-78FC-4DD1-8710-69B09597E7E5}" destId="{73C07DFD-1802-4F5C-BE6D-DC702EFDDEAD}" srcOrd="0" destOrd="0" presId="urn:microsoft.com/office/officeart/2005/8/layout/orgChart1"/>
    <dgm:cxn modelId="{F5BFC1E0-0323-4113-88F6-25020860EE6B}" type="presParOf" srcId="{73C07DFD-1802-4F5C-BE6D-DC702EFDDEAD}" destId="{6A64EE31-C9F9-4422-B851-BF799262A9AB}" srcOrd="0" destOrd="0" presId="urn:microsoft.com/office/officeart/2005/8/layout/orgChart1"/>
    <dgm:cxn modelId="{E0998E3C-C8D6-49F7-9128-8A6A555DB33C}" type="presParOf" srcId="{73C07DFD-1802-4F5C-BE6D-DC702EFDDEAD}" destId="{E1002AEC-E552-45B0-ABF9-B578862F0FF0}" srcOrd="1" destOrd="0" presId="urn:microsoft.com/office/officeart/2005/8/layout/orgChart1"/>
    <dgm:cxn modelId="{B0FE541A-28BB-4BAB-B222-3109CB9555F7}" type="presParOf" srcId="{25A0E934-78FC-4DD1-8710-69B09597E7E5}" destId="{E45B1C59-240D-4240-83C0-55833BEFCD26}" srcOrd="1" destOrd="0" presId="urn:microsoft.com/office/officeart/2005/8/layout/orgChart1"/>
    <dgm:cxn modelId="{5288656D-1541-4BA2-AD99-893E21B4110A}" type="presParOf" srcId="{25A0E934-78FC-4DD1-8710-69B09597E7E5}" destId="{A9A66A7D-DC74-4EA6-A9C2-C5F0E87B63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1DA22F-2FB8-4DB3-8F73-66F494FA4728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33C0DE4-225B-4E60-83F5-17C1E7FA244F}">
      <dgm:prSet phldrT="[Text]"/>
      <dgm:spPr/>
      <dgm:t>
        <a:bodyPr/>
        <a:lstStyle/>
        <a:p>
          <a:r>
            <a:rPr lang="en-GB" dirty="0" smtClean="0"/>
            <a:t>Teaching School Alliances</a:t>
          </a:r>
          <a:endParaRPr lang="en-GB" dirty="0"/>
        </a:p>
      </dgm:t>
    </dgm:pt>
    <dgm:pt modelId="{605A5D6E-40E6-4AA4-AA53-30EE18AAA31C}" type="parTrans" cxnId="{B84E864A-C08D-47FD-86EE-6D6CB1213021}">
      <dgm:prSet/>
      <dgm:spPr/>
      <dgm:t>
        <a:bodyPr/>
        <a:lstStyle/>
        <a:p>
          <a:endParaRPr lang="en-GB"/>
        </a:p>
      </dgm:t>
    </dgm:pt>
    <dgm:pt modelId="{4129B11C-25E2-4551-AE11-F60665246010}" type="sibTrans" cxnId="{B84E864A-C08D-47FD-86EE-6D6CB1213021}">
      <dgm:prSet/>
      <dgm:spPr/>
      <dgm:t>
        <a:bodyPr/>
        <a:lstStyle/>
        <a:p>
          <a:endParaRPr lang="en-GB"/>
        </a:p>
      </dgm:t>
    </dgm:pt>
    <dgm:pt modelId="{397F8271-4965-40F6-B755-A39A9D15EB8E}">
      <dgm:prSet phldrT="[Text]"/>
      <dgm:spPr/>
      <dgm:t>
        <a:bodyPr/>
        <a:lstStyle/>
        <a:p>
          <a:r>
            <a:rPr lang="en-GB" dirty="0" smtClean="0"/>
            <a:t>National Support Schools</a:t>
          </a:r>
          <a:endParaRPr lang="en-GB" dirty="0"/>
        </a:p>
      </dgm:t>
    </dgm:pt>
    <dgm:pt modelId="{E9CDB5DB-9CBD-4D6C-9DA4-927E39BFD27B}" type="parTrans" cxnId="{5B317565-CF39-4D27-9C7D-0A94E28CC21F}">
      <dgm:prSet/>
      <dgm:spPr/>
      <dgm:t>
        <a:bodyPr/>
        <a:lstStyle/>
        <a:p>
          <a:endParaRPr lang="en-GB"/>
        </a:p>
      </dgm:t>
    </dgm:pt>
    <dgm:pt modelId="{E4EC0111-529D-4A39-9A15-04EFF63469FB}" type="sibTrans" cxnId="{5B317565-CF39-4D27-9C7D-0A94E28CC21F}">
      <dgm:prSet/>
      <dgm:spPr/>
      <dgm:t>
        <a:bodyPr/>
        <a:lstStyle/>
        <a:p>
          <a:endParaRPr lang="en-GB"/>
        </a:p>
      </dgm:t>
    </dgm:pt>
    <dgm:pt modelId="{93327240-5868-43B8-9D64-EE6037F083C2}">
      <dgm:prSet phldrT="[Text]"/>
      <dgm:spPr/>
      <dgm:t>
        <a:bodyPr/>
        <a:lstStyle/>
        <a:p>
          <a:r>
            <a:rPr lang="en-GB" smtClean="0"/>
            <a:t>Specialist Leaders </a:t>
          </a:r>
          <a:r>
            <a:rPr lang="en-GB" dirty="0" smtClean="0"/>
            <a:t>of Education</a:t>
          </a:r>
          <a:endParaRPr lang="en-GB" dirty="0"/>
        </a:p>
      </dgm:t>
    </dgm:pt>
    <dgm:pt modelId="{63D99889-3B31-4013-84A5-0EDD35F6FD40}" type="parTrans" cxnId="{601FD048-5906-4ABD-A829-60A927F4BF4D}">
      <dgm:prSet/>
      <dgm:spPr/>
      <dgm:t>
        <a:bodyPr/>
        <a:lstStyle/>
        <a:p>
          <a:endParaRPr lang="en-GB"/>
        </a:p>
      </dgm:t>
    </dgm:pt>
    <dgm:pt modelId="{A805D9FA-8A54-4DFB-BA6D-07BACD3F02B0}" type="sibTrans" cxnId="{601FD048-5906-4ABD-A829-60A927F4BF4D}">
      <dgm:prSet/>
      <dgm:spPr/>
      <dgm:t>
        <a:bodyPr/>
        <a:lstStyle/>
        <a:p>
          <a:endParaRPr lang="en-GB"/>
        </a:p>
      </dgm:t>
    </dgm:pt>
    <dgm:pt modelId="{79CD2774-610B-4733-8834-5B7C05068D70}">
      <dgm:prSet phldrT="[Text]" custScaleX="119277" custScaleY="111703" custLinFactNeighborX="-17460" custLinFactNeighborY="21825"/>
      <dgm:spPr/>
      <dgm:t>
        <a:bodyPr/>
        <a:lstStyle/>
        <a:p>
          <a:endParaRPr lang="en-GB"/>
        </a:p>
      </dgm:t>
    </dgm:pt>
    <dgm:pt modelId="{004CD30A-F415-43E4-B172-F8A6DEF26407}" type="parTrans" cxnId="{25A2DD6B-B942-491E-8B54-A283B98CCF6F}">
      <dgm:prSet/>
      <dgm:spPr/>
      <dgm:t>
        <a:bodyPr/>
        <a:lstStyle/>
        <a:p>
          <a:endParaRPr lang="en-GB"/>
        </a:p>
      </dgm:t>
    </dgm:pt>
    <dgm:pt modelId="{1B479E49-22FA-4DD8-A088-7106FB84D2E8}" type="sibTrans" cxnId="{25A2DD6B-B942-491E-8B54-A283B98CCF6F}">
      <dgm:prSet/>
      <dgm:spPr/>
      <dgm:t>
        <a:bodyPr/>
        <a:lstStyle/>
        <a:p>
          <a:endParaRPr lang="en-GB"/>
        </a:p>
      </dgm:t>
    </dgm:pt>
    <dgm:pt modelId="{6ECE6BCB-D02A-46B0-A137-BF1B182CBCF3}" type="pres">
      <dgm:prSet presAssocID="{6F1DA22F-2FB8-4DB3-8F73-66F494FA4728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61F0E18-B5B0-4E02-BD21-A4A12164C4BA}" type="pres">
      <dgm:prSet presAssocID="{833C0DE4-225B-4E60-83F5-17C1E7FA244F}" presName="gear1" presStyleLbl="node1" presStyleIdx="0" presStyleCnt="3" custScaleX="89723" custScaleY="84681" custLinFactNeighborX="-825" custLinFactNeighborY="-4890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166C3D-F30E-46AD-BE6B-A4C8D79A90D0}" type="pres">
      <dgm:prSet presAssocID="{833C0DE4-225B-4E60-83F5-17C1E7FA244F}" presName="gear1srcNode" presStyleLbl="node1" presStyleIdx="0" presStyleCnt="3"/>
      <dgm:spPr/>
      <dgm:t>
        <a:bodyPr/>
        <a:lstStyle/>
        <a:p>
          <a:endParaRPr lang="en-GB"/>
        </a:p>
      </dgm:t>
    </dgm:pt>
    <dgm:pt modelId="{EDD40376-2057-441E-AFDB-76F70D32E198}" type="pres">
      <dgm:prSet presAssocID="{833C0DE4-225B-4E60-83F5-17C1E7FA244F}" presName="gear1dstNode" presStyleLbl="node1" presStyleIdx="0" presStyleCnt="3"/>
      <dgm:spPr/>
      <dgm:t>
        <a:bodyPr/>
        <a:lstStyle/>
        <a:p>
          <a:endParaRPr lang="en-GB"/>
        </a:p>
      </dgm:t>
    </dgm:pt>
    <dgm:pt modelId="{1C816ADF-8FC2-4F66-90DD-832C6456E933}" type="pres">
      <dgm:prSet presAssocID="{397F8271-4965-40F6-B755-A39A9D15EB8E}" presName="gear2" presStyleLbl="node1" presStyleIdx="1" presStyleCnt="3" custScaleX="119277" custScaleY="111703" custLinFactNeighborX="-18962" custLinFactNeighborY="23327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88B15DC-82BE-4E27-90B1-ABD624034D3A}" type="pres">
      <dgm:prSet presAssocID="{397F8271-4965-40F6-B755-A39A9D15EB8E}" presName="gear2srcNode" presStyleLbl="node1" presStyleIdx="1" presStyleCnt="3"/>
      <dgm:spPr/>
      <dgm:t>
        <a:bodyPr/>
        <a:lstStyle/>
        <a:p>
          <a:endParaRPr lang="en-GB"/>
        </a:p>
      </dgm:t>
    </dgm:pt>
    <dgm:pt modelId="{6AF32291-EDB8-4ED4-A19A-60798FE9E776}" type="pres">
      <dgm:prSet presAssocID="{397F8271-4965-40F6-B755-A39A9D15EB8E}" presName="gear2dstNode" presStyleLbl="node1" presStyleIdx="1" presStyleCnt="3"/>
      <dgm:spPr/>
      <dgm:t>
        <a:bodyPr/>
        <a:lstStyle/>
        <a:p>
          <a:endParaRPr lang="en-GB"/>
        </a:p>
      </dgm:t>
    </dgm:pt>
    <dgm:pt modelId="{C5F67FF8-8A35-4D25-B870-53818574A6E9}" type="pres">
      <dgm:prSet presAssocID="{93327240-5868-43B8-9D64-EE6037F083C2}" presName="gear3" presStyleLbl="node1" presStyleIdx="2" presStyleCnt="3" custScaleX="126218" custScaleY="116711" custLinFactNeighborX="5194" custLinFactNeighborY="-7508"/>
      <dgm:spPr/>
      <dgm:t>
        <a:bodyPr/>
        <a:lstStyle/>
        <a:p>
          <a:endParaRPr lang="en-GB"/>
        </a:p>
      </dgm:t>
    </dgm:pt>
    <dgm:pt modelId="{1368EE32-EAAF-4F46-9155-24C87E217083}" type="pres">
      <dgm:prSet presAssocID="{93327240-5868-43B8-9D64-EE6037F083C2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027EBAF-478D-4E9E-B9BC-43359A123F7C}" type="pres">
      <dgm:prSet presAssocID="{93327240-5868-43B8-9D64-EE6037F083C2}" presName="gear3srcNode" presStyleLbl="node1" presStyleIdx="2" presStyleCnt="3"/>
      <dgm:spPr/>
      <dgm:t>
        <a:bodyPr/>
        <a:lstStyle/>
        <a:p>
          <a:endParaRPr lang="en-GB"/>
        </a:p>
      </dgm:t>
    </dgm:pt>
    <dgm:pt modelId="{ACA24669-FEDC-41DB-BDC1-9341DB18CFC9}" type="pres">
      <dgm:prSet presAssocID="{93327240-5868-43B8-9D64-EE6037F083C2}" presName="gear3dstNode" presStyleLbl="node1" presStyleIdx="2" presStyleCnt="3"/>
      <dgm:spPr/>
      <dgm:t>
        <a:bodyPr/>
        <a:lstStyle/>
        <a:p>
          <a:endParaRPr lang="en-GB"/>
        </a:p>
      </dgm:t>
    </dgm:pt>
    <dgm:pt modelId="{E2F0A8B6-6BC1-44FB-9999-E2B7C902459C}" type="pres">
      <dgm:prSet presAssocID="{4129B11C-25E2-4551-AE11-F60665246010}" presName="connector1" presStyleLbl="sibTrans2D1" presStyleIdx="0" presStyleCnt="3"/>
      <dgm:spPr/>
      <dgm:t>
        <a:bodyPr/>
        <a:lstStyle/>
        <a:p>
          <a:endParaRPr lang="en-GB"/>
        </a:p>
      </dgm:t>
    </dgm:pt>
    <dgm:pt modelId="{1E1DDBA0-D793-4376-A099-5FAF026D5F0A}" type="pres">
      <dgm:prSet presAssocID="{E4EC0111-529D-4A39-9A15-04EFF63469FB}" presName="connector2" presStyleLbl="sibTrans2D1" presStyleIdx="1" presStyleCnt="3" custLinFactNeighborX="-23907"/>
      <dgm:spPr/>
      <dgm:t>
        <a:bodyPr/>
        <a:lstStyle/>
        <a:p>
          <a:endParaRPr lang="en-GB"/>
        </a:p>
      </dgm:t>
    </dgm:pt>
    <dgm:pt modelId="{FB780F99-6141-432F-AF00-BDA7F4D77424}" type="pres">
      <dgm:prSet presAssocID="{A805D9FA-8A54-4DFB-BA6D-07BACD3F02B0}" presName="connector3" presStyleLbl="sibTrans2D1" presStyleIdx="2" presStyleCnt="3"/>
      <dgm:spPr/>
      <dgm:t>
        <a:bodyPr/>
        <a:lstStyle/>
        <a:p>
          <a:endParaRPr lang="en-GB"/>
        </a:p>
      </dgm:t>
    </dgm:pt>
  </dgm:ptLst>
  <dgm:cxnLst>
    <dgm:cxn modelId="{601FD048-5906-4ABD-A829-60A927F4BF4D}" srcId="{6F1DA22F-2FB8-4DB3-8F73-66F494FA4728}" destId="{93327240-5868-43B8-9D64-EE6037F083C2}" srcOrd="2" destOrd="0" parTransId="{63D99889-3B31-4013-84A5-0EDD35F6FD40}" sibTransId="{A805D9FA-8A54-4DFB-BA6D-07BACD3F02B0}"/>
    <dgm:cxn modelId="{FC504BAB-7D6E-4F27-B8EA-B70D35ED09FC}" type="presOf" srcId="{93327240-5868-43B8-9D64-EE6037F083C2}" destId="{B027EBAF-478D-4E9E-B9BC-43359A123F7C}" srcOrd="2" destOrd="0" presId="urn:microsoft.com/office/officeart/2005/8/layout/gear1"/>
    <dgm:cxn modelId="{A1ABF2E9-221A-475D-B502-BF76B696E3F0}" type="presOf" srcId="{833C0DE4-225B-4E60-83F5-17C1E7FA244F}" destId="{F61F0E18-B5B0-4E02-BD21-A4A12164C4BA}" srcOrd="0" destOrd="0" presId="urn:microsoft.com/office/officeart/2005/8/layout/gear1"/>
    <dgm:cxn modelId="{AA55ADD3-F6E2-41F0-80D6-D0703E6BA12E}" type="presOf" srcId="{4129B11C-25E2-4551-AE11-F60665246010}" destId="{E2F0A8B6-6BC1-44FB-9999-E2B7C902459C}" srcOrd="0" destOrd="0" presId="urn:microsoft.com/office/officeart/2005/8/layout/gear1"/>
    <dgm:cxn modelId="{BDB11E8F-9076-42A2-A0F0-1407D24D60D4}" type="presOf" srcId="{833C0DE4-225B-4E60-83F5-17C1E7FA244F}" destId="{EDD40376-2057-441E-AFDB-76F70D32E198}" srcOrd="2" destOrd="0" presId="urn:microsoft.com/office/officeart/2005/8/layout/gear1"/>
    <dgm:cxn modelId="{B8C02B9C-9B73-40CE-B502-74473F161ADF}" type="presOf" srcId="{397F8271-4965-40F6-B755-A39A9D15EB8E}" destId="{1C816ADF-8FC2-4F66-90DD-832C6456E933}" srcOrd="0" destOrd="0" presId="urn:microsoft.com/office/officeart/2005/8/layout/gear1"/>
    <dgm:cxn modelId="{0ABFF97F-8A65-4DBF-BEF1-0B3C391907C4}" type="presOf" srcId="{E4EC0111-529D-4A39-9A15-04EFF63469FB}" destId="{1E1DDBA0-D793-4376-A099-5FAF026D5F0A}" srcOrd="0" destOrd="0" presId="urn:microsoft.com/office/officeart/2005/8/layout/gear1"/>
    <dgm:cxn modelId="{8844AD65-A5B3-47AE-8E8D-D93F3D04D156}" type="presOf" srcId="{833C0DE4-225B-4E60-83F5-17C1E7FA244F}" destId="{D5166C3D-F30E-46AD-BE6B-A4C8D79A90D0}" srcOrd="1" destOrd="0" presId="urn:microsoft.com/office/officeart/2005/8/layout/gear1"/>
    <dgm:cxn modelId="{2057B9F9-CF42-459F-B43A-24B1E8428692}" type="presOf" srcId="{397F8271-4965-40F6-B755-A39A9D15EB8E}" destId="{788B15DC-82BE-4E27-90B1-ABD624034D3A}" srcOrd="1" destOrd="0" presId="urn:microsoft.com/office/officeart/2005/8/layout/gear1"/>
    <dgm:cxn modelId="{109F2A6B-61A5-4419-B085-3DF4BE37C26E}" type="presOf" srcId="{A805D9FA-8A54-4DFB-BA6D-07BACD3F02B0}" destId="{FB780F99-6141-432F-AF00-BDA7F4D77424}" srcOrd="0" destOrd="0" presId="urn:microsoft.com/office/officeart/2005/8/layout/gear1"/>
    <dgm:cxn modelId="{E2A87EF4-1B57-48E4-B14B-903900A07045}" type="presOf" srcId="{6F1DA22F-2FB8-4DB3-8F73-66F494FA4728}" destId="{6ECE6BCB-D02A-46B0-A137-BF1B182CBCF3}" srcOrd="0" destOrd="0" presId="urn:microsoft.com/office/officeart/2005/8/layout/gear1"/>
    <dgm:cxn modelId="{25A2DD6B-B942-491E-8B54-A283B98CCF6F}" srcId="{6F1DA22F-2FB8-4DB3-8F73-66F494FA4728}" destId="{79CD2774-610B-4733-8834-5B7C05068D70}" srcOrd="3" destOrd="0" parTransId="{004CD30A-F415-43E4-B172-F8A6DEF26407}" sibTransId="{1B479E49-22FA-4DD8-A088-7106FB84D2E8}"/>
    <dgm:cxn modelId="{181347EB-E2A0-4227-8C33-7D04ECD8ECE2}" type="presOf" srcId="{93327240-5868-43B8-9D64-EE6037F083C2}" destId="{ACA24669-FEDC-41DB-BDC1-9341DB18CFC9}" srcOrd="3" destOrd="0" presId="urn:microsoft.com/office/officeart/2005/8/layout/gear1"/>
    <dgm:cxn modelId="{B84E864A-C08D-47FD-86EE-6D6CB1213021}" srcId="{6F1DA22F-2FB8-4DB3-8F73-66F494FA4728}" destId="{833C0DE4-225B-4E60-83F5-17C1E7FA244F}" srcOrd="0" destOrd="0" parTransId="{605A5D6E-40E6-4AA4-AA53-30EE18AAA31C}" sibTransId="{4129B11C-25E2-4551-AE11-F60665246010}"/>
    <dgm:cxn modelId="{5B317565-CF39-4D27-9C7D-0A94E28CC21F}" srcId="{6F1DA22F-2FB8-4DB3-8F73-66F494FA4728}" destId="{397F8271-4965-40F6-B755-A39A9D15EB8E}" srcOrd="1" destOrd="0" parTransId="{E9CDB5DB-9CBD-4D6C-9DA4-927E39BFD27B}" sibTransId="{E4EC0111-529D-4A39-9A15-04EFF63469FB}"/>
    <dgm:cxn modelId="{51EE02CD-7952-48EA-B91E-7FDD2AAA003E}" type="presOf" srcId="{397F8271-4965-40F6-B755-A39A9D15EB8E}" destId="{6AF32291-EDB8-4ED4-A19A-60798FE9E776}" srcOrd="2" destOrd="0" presId="urn:microsoft.com/office/officeart/2005/8/layout/gear1"/>
    <dgm:cxn modelId="{29D3EB9E-668E-4E2E-8AA1-83E0ECC2105E}" type="presOf" srcId="{93327240-5868-43B8-9D64-EE6037F083C2}" destId="{1368EE32-EAAF-4F46-9155-24C87E217083}" srcOrd="1" destOrd="0" presId="urn:microsoft.com/office/officeart/2005/8/layout/gear1"/>
    <dgm:cxn modelId="{65E5DAEE-F5A6-4D27-B14E-18001C8B26E1}" type="presOf" srcId="{93327240-5868-43B8-9D64-EE6037F083C2}" destId="{C5F67FF8-8A35-4D25-B870-53818574A6E9}" srcOrd="0" destOrd="0" presId="urn:microsoft.com/office/officeart/2005/8/layout/gear1"/>
    <dgm:cxn modelId="{C085C07C-FAFA-44A3-AC5E-DD91D20670F8}" type="presParOf" srcId="{6ECE6BCB-D02A-46B0-A137-BF1B182CBCF3}" destId="{F61F0E18-B5B0-4E02-BD21-A4A12164C4BA}" srcOrd="0" destOrd="0" presId="urn:microsoft.com/office/officeart/2005/8/layout/gear1"/>
    <dgm:cxn modelId="{482C2410-8E48-44D0-A709-AF85EBC8EEDB}" type="presParOf" srcId="{6ECE6BCB-D02A-46B0-A137-BF1B182CBCF3}" destId="{D5166C3D-F30E-46AD-BE6B-A4C8D79A90D0}" srcOrd="1" destOrd="0" presId="urn:microsoft.com/office/officeart/2005/8/layout/gear1"/>
    <dgm:cxn modelId="{E568FBB7-7819-4294-9FF7-129DD6A99685}" type="presParOf" srcId="{6ECE6BCB-D02A-46B0-A137-BF1B182CBCF3}" destId="{EDD40376-2057-441E-AFDB-76F70D32E198}" srcOrd="2" destOrd="0" presId="urn:microsoft.com/office/officeart/2005/8/layout/gear1"/>
    <dgm:cxn modelId="{56E437CC-D049-4AC5-AC03-634B9E5B53C8}" type="presParOf" srcId="{6ECE6BCB-D02A-46B0-A137-BF1B182CBCF3}" destId="{1C816ADF-8FC2-4F66-90DD-832C6456E933}" srcOrd="3" destOrd="0" presId="urn:microsoft.com/office/officeart/2005/8/layout/gear1"/>
    <dgm:cxn modelId="{97DF08CC-8AE2-4AD3-8A92-338E2C4DA7C6}" type="presParOf" srcId="{6ECE6BCB-D02A-46B0-A137-BF1B182CBCF3}" destId="{788B15DC-82BE-4E27-90B1-ABD624034D3A}" srcOrd="4" destOrd="0" presId="urn:microsoft.com/office/officeart/2005/8/layout/gear1"/>
    <dgm:cxn modelId="{AE7327EE-6E10-4BC4-B4A9-7A6013C82418}" type="presParOf" srcId="{6ECE6BCB-D02A-46B0-A137-BF1B182CBCF3}" destId="{6AF32291-EDB8-4ED4-A19A-60798FE9E776}" srcOrd="5" destOrd="0" presId="urn:microsoft.com/office/officeart/2005/8/layout/gear1"/>
    <dgm:cxn modelId="{0EDB6A53-49F4-499C-83DC-AFEA71B7A1CD}" type="presParOf" srcId="{6ECE6BCB-D02A-46B0-A137-BF1B182CBCF3}" destId="{C5F67FF8-8A35-4D25-B870-53818574A6E9}" srcOrd="6" destOrd="0" presId="urn:microsoft.com/office/officeart/2005/8/layout/gear1"/>
    <dgm:cxn modelId="{070DBF9F-C064-49DC-8719-305CBA199FBD}" type="presParOf" srcId="{6ECE6BCB-D02A-46B0-A137-BF1B182CBCF3}" destId="{1368EE32-EAAF-4F46-9155-24C87E217083}" srcOrd="7" destOrd="0" presId="urn:microsoft.com/office/officeart/2005/8/layout/gear1"/>
    <dgm:cxn modelId="{0F144E06-6543-4302-BD7C-2D51C42B8B4F}" type="presParOf" srcId="{6ECE6BCB-D02A-46B0-A137-BF1B182CBCF3}" destId="{B027EBAF-478D-4E9E-B9BC-43359A123F7C}" srcOrd="8" destOrd="0" presId="urn:microsoft.com/office/officeart/2005/8/layout/gear1"/>
    <dgm:cxn modelId="{5C0B42A4-B089-4650-AFEC-129DD2AD7C29}" type="presParOf" srcId="{6ECE6BCB-D02A-46B0-A137-BF1B182CBCF3}" destId="{ACA24669-FEDC-41DB-BDC1-9341DB18CFC9}" srcOrd="9" destOrd="0" presId="urn:microsoft.com/office/officeart/2005/8/layout/gear1"/>
    <dgm:cxn modelId="{BF05CC9F-48A8-4107-A689-15C99723FD15}" type="presParOf" srcId="{6ECE6BCB-D02A-46B0-A137-BF1B182CBCF3}" destId="{E2F0A8B6-6BC1-44FB-9999-E2B7C902459C}" srcOrd="10" destOrd="0" presId="urn:microsoft.com/office/officeart/2005/8/layout/gear1"/>
    <dgm:cxn modelId="{746EC02C-669F-4677-8C88-EFBC022CB79D}" type="presParOf" srcId="{6ECE6BCB-D02A-46B0-A137-BF1B182CBCF3}" destId="{1E1DDBA0-D793-4376-A099-5FAF026D5F0A}" srcOrd="11" destOrd="0" presId="urn:microsoft.com/office/officeart/2005/8/layout/gear1"/>
    <dgm:cxn modelId="{4236D97F-5E52-43CD-90BA-0746154A6A04}" type="presParOf" srcId="{6ECE6BCB-D02A-46B0-A137-BF1B182CBCF3}" destId="{FB780F99-6141-432F-AF00-BDA7F4D77424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1027511-EABD-4240-8594-DB019A03D57A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9E69747-B754-419F-8506-ED8307ACBA9B}">
      <dgm:prSet phldrT="[Text]"/>
      <dgm:spPr/>
      <dgm:t>
        <a:bodyPr/>
        <a:lstStyle/>
        <a:p>
          <a:r>
            <a:rPr lang="en-GB" dirty="0" smtClean="0"/>
            <a:t>Local Education Authorities</a:t>
          </a:r>
          <a:endParaRPr lang="en-GB" dirty="0"/>
        </a:p>
      </dgm:t>
    </dgm:pt>
    <dgm:pt modelId="{0D7B6C3A-0E58-45F4-B4D3-65603ADD31F5}" type="parTrans" cxnId="{6E747FBA-4C30-4606-A973-F687D2FBF900}">
      <dgm:prSet/>
      <dgm:spPr/>
      <dgm:t>
        <a:bodyPr/>
        <a:lstStyle/>
        <a:p>
          <a:endParaRPr lang="en-GB"/>
        </a:p>
      </dgm:t>
    </dgm:pt>
    <dgm:pt modelId="{896800BC-45F3-4D47-94F4-ABB9D54E2B48}" type="sibTrans" cxnId="{6E747FBA-4C30-4606-A973-F687D2FBF900}">
      <dgm:prSet/>
      <dgm:spPr/>
      <dgm:t>
        <a:bodyPr/>
        <a:lstStyle/>
        <a:p>
          <a:endParaRPr lang="en-GB"/>
        </a:p>
      </dgm:t>
    </dgm:pt>
    <dgm:pt modelId="{1B7ED9A9-B560-4054-B45C-3EE9427DDE38}" type="pres">
      <dgm:prSet presAssocID="{11027511-EABD-4240-8594-DB019A03D57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A644FCB2-F2C7-48CB-973B-1FD7A5E7C543}" type="pres">
      <dgm:prSet presAssocID="{19E69747-B754-419F-8506-ED8307ACBA9B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E747FBA-4C30-4606-A973-F687D2FBF900}" srcId="{11027511-EABD-4240-8594-DB019A03D57A}" destId="{19E69747-B754-419F-8506-ED8307ACBA9B}" srcOrd="0" destOrd="0" parTransId="{0D7B6C3A-0E58-45F4-B4D3-65603ADD31F5}" sibTransId="{896800BC-45F3-4D47-94F4-ABB9D54E2B48}"/>
    <dgm:cxn modelId="{A6F48531-F814-49D5-A7C4-A36042A2CC59}" type="presOf" srcId="{19E69747-B754-419F-8506-ED8307ACBA9B}" destId="{A644FCB2-F2C7-48CB-973B-1FD7A5E7C543}" srcOrd="0" destOrd="0" presId="urn:microsoft.com/office/officeart/2005/8/layout/cycle2"/>
    <dgm:cxn modelId="{463F6450-F49D-423B-A171-EAF23739EAAC}" type="presOf" srcId="{11027511-EABD-4240-8594-DB019A03D57A}" destId="{1B7ED9A9-B560-4054-B45C-3EE9427DDE38}" srcOrd="0" destOrd="0" presId="urn:microsoft.com/office/officeart/2005/8/layout/cycle2"/>
    <dgm:cxn modelId="{3B7EAA9B-ABFD-4AC7-85A7-DEAC75021C7D}" type="presParOf" srcId="{1B7ED9A9-B560-4054-B45C-3EE9427DDE38}" destId="{A644FCB2-F2C7-48CB-973B-1FD7A5E7C543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732B0E-82C1-4D59-A2CB-D9F1D7C3B25B}">
      <dsp:nvSpPr>
        <dsp:cNvPr id="0" name=""/>
        <dsp:cNvSpPr/>
      </dsp:nvSpPr>
      <dsp:spPr>
        <a:xfrm>
          <a:off x="5276850" y="947337"/>
          <a:ext cx="1077624" cy="8711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1144"/>
              </a:lnTo>
              <a:lnTo>
                <a:pt x="1077624" y="871144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C2BB4D-8ADE-48CD-9D7B-786E4A05431F}">
      <dsp:nvSpPr>
        <dsp:cNvPr id="0" name=""/>
        <dsp:cNvSpPr/>
      </dsp:nvSpPr>
      <dsp:spPr>
        <a:xfrm>
          <a:off x="4324765" y="947337"/>
          <a:ext cx="952084" cy="871144"/>
        </a:xfrm>
        <a:custGeom>
          <a:avLst/>
          <a:gdLst/>
          <a:ahLst/>
          <a:cxnLst/>
          <a:rect l="0" t="0" r="0" b="0"/>
          <a:pathLst>
            <a:path>
              <a:moveTo>
                <a:pt x="952084" y="0"/>
              </a:moveTo>
              <a:lnTo>
                <a:pt x="952084" y="871144"/>
              </a:lnTo>
              <a:lnTo>
                <a:pt x="0" y="871144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D1A6FC-6CEC-4090-A7E3-F56462622F15}">
      <dsp:nvSpPr>
        <dsp:cNvPr id="0" name=""/>
        <dsp:cNvSpPr/>
      </dsp:nvSpPr>
      <dsp:spPr>
        <a:xfrm>
          <a:off x="5276850" y="947337"/>
          <a:ext cx="1325085" cy="17427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3881"/>
              </a:lnTo>
              <a:lnTo>
                <a:pt x="1325085" y="1543881"/>
              </a:lnTo>
              <a:lnTo>
                <a:pt x="1325085" y="174272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145014-EDB2-4CA2-B4C6-4A2360AD3AE3}">
      <dsp:nvSpPr>
        <dsp:cNvPr id="0" name=""/>
        <dsp:cNvSpPr/>
      </dsp:nvSpPr>
      <dsp:spPr>
        <a:xfrm>
          <a:off x="3887337" y="947337"/>
          <a:ext cx="1389512" cy="1742288"/>
        </a:xfrm>
        <a:custGeom>
          <a:avLst/>
          <a:gdLst/>
          <a:ahLst/>
          <a:cxnLst/>
          <a:rect l="0" t="0" r="0" b="0"/>
          <a:pathLst>
            <a:path>
              <a:moveTo>
                <a:pt x="1389512" y="0"/>
              </a:moveTo>
              <a:lnTo>
                <a:pt x="1389512" y="1543439"/>
              </a:lnTo>
              <a:lnTo>
                <a:pt x="0" y="1543439"/>
              </a:lnTo>
              <a:lnTo>
                <a:pt x="0" y="1742288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092442-5539-4FEA-BF1E-E70195185233}">
      <dsp:nvSpPr>
        <dsp:cNvPr id="0" name=""/>
        <dsp:cNvSpPr/>
      </dsp:nvSpPr>
      <dsp:spPr>
        <a:xfrm>
          <a:off x="4329954" y="441"/>
          <a:ext cx="1893791" cy="9468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Central Government</a:t>
          </a:r>
          <a:endParaRPr lang="en-GB" sz="1800" kern="1200" dirty="0"/>
        </a:p>
      </dsp:txBody>
      <dsp:txXfrm>
        <a:off x="4329954" y="441"/>
        <a:ext cx="1893791" cy="946895"/>
      </dsp:txXfrm>
    </dsp:sp>
    <dsp:sp modelId="{3DCF7B5B-6E4A-47A9-8F05-BD97C4BE8546}">
      <dsp:nvSpPr>
        <dsp:cNvPr id="0" name=""/>
        <dsp:cNvSpPr/>
      </dsp:nvSpPr>
      <dsp:spPr>
        <a:xfrm>
          <a:off x="2940441" y="2689625"/>
          <a:ext cx="1893791" cy="9468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Maintained schools</a:t>
          </a:r>
          <a:endParaRPr lang="en-GB" sz="1800" kern="1200" dirty="0"/>
        </a:p>
      </dsp:txBody>
      <dsp:txXfrm>
        <a:off x="3217780" y="2828295"/>
        <a:ext cx="1339113" cy="669555"/>
      </dsp:txXfrm>
    </dsp:sp>
    <dsp:sp modelId="{5EFEB40A-35C6-44A6-86F8-C8746E612FA0}">
      <dsp:nvSpPr>
        <dsp:cNvPr id="0" name=""/>
        <dsp:cNvSpPr/>
      </dsp:nvSpPr>
      <dsp:spPr>
        <a:xfrm>
          <a:off x="5655040" y="2690067"/>
          <a:ext cx="1893791" cy="9468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Foundation Schools</a:t>
          </a:r>
          <a:endParaRPr lang="en-GB" sz="1800" kern="1200" dirty="0"/>
        </a:p>
      </dsp:txBody>
      <dsp:txXfrm>
        <a:off x="5932379" y="2828737"/>
        <a:ext cx="1339113" cy="669555"/>
      </dsp:txXfrm>
    </dsp:sp>
    <dsp:sp modelId="{1AC7688A-15DC-41E6-A593-EB928EEADA3C}">
      <dsp:nvSpPr>
        <dsp:cNvPr id="0" name=""/>
        <dsp:cNvSpPr/>
      </dsp:nvSpPr>
      <dsp:spPr>
        <a:xfrm>
          <a:off x="2430973" y="1345033"/>
          <a:ext cx="1893791" cy="9468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GB" sz="1800" kern="1200" dirty="0" smtClean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1800" kern="1200" dirty="0" smtClean="0"/>
            <a:t>Local Authorities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kern="1200" dirty="0"/>
        </a:p>
      </dsp:txBody>
      <dsp:txXfrm>
        <a:off x="2430973" y="1345033"/>
        <a:ext cx="1893791" cy="946895"/>
      </dsp:txXfrm>
    </dsp:sp>
    <dsp:sp modelId="{6A64EE31-C9F9-4422-B851-BF799262A9AB}">
      <dsp:nvSpPr>
        <dsp:cNvPr id="0" name=""/>
        <dsp:cNvSpPr/>
      </dsp:nvSpPr>
      <dsp:spPr>
        <a:xfrm>
          <a:off x="6354474" y="1345033"/>
          <a:ext cx="1893791" cy="9468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Faith organisations</a:t>
          </a:r>
          <a:endParaRPr lang="en-GB" sz="1800" kern="1200" dirty="0"/>
        </a:p>
      </dsp:txBody>
      <dsp:txXfrm>
        <a:off x="6354474" y="1345033"/>
        <a:ext cx="1893791" cy="9468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0.48952</cdr:x>
      <cdr:y>0.54913</cdr:y>
    </cdr:from>
    <cdr:to>
      <cdr:x>0.82444</cdr:x>
      <cdr:y>0.7018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60286" y="2973517"/>
          <a:ext cx="2093785" cy="8267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GB" sz="1100" dirty="0" smtClean="0"/>
            <a:t>Maintained</a:t>
          </a:r>
          <a:endParaRPr lang="en-GB" sz="1100" dirty="0"/>
        </a:p>
      </cdr:txBody>
    </cdr:sp>
  </cdr:relSizeAnchor>
  <cdr:relSizeAnchor xmlns:cdr="http://schemas.openxmlformats.org/drawingml/2006/chartDrawing">
    <cdr:from>
      <cdr:x>0.19699</cdr:x>
      <cdr:y>0.29887</cdr:y>
    </cdr:from>
    <cdr:to>
      <cdr:x>0.38734</cdr:x>
      <cdr:y>0.46774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231486" y="1618396"/>
          <a:ext cx="1189973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GB" sz="1100" dirty="0" smtClean="0"/>
            <a:t>Academies (in MAT)</a:t>
          </a:r>
          <a:endParaRPr lang="en-GB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0.5857</cdr:x>
      <cdr:y>0.29887</cdr:y>
    </cdr:from>
    <cdr:to>
      <cdr:x>0.73197</cdr:x>
      <cdr:y>0.46774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61536" y="161839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GB" sz="1100" dirty="0" smtClean="0"/>
            <a:t>Maintained</a:t>
          </a:r>
          <a:endParaRPr lang="en-GB" sz="1100" dirty="0"/>
        </a:p>
      </cdr:txBody>
    </cdr:sp>
  </cdr:relSizeAnchor>
  <cdr:relSizeAnchor xmlns:cdr="http://schemas.openxmlformats.org/drawingml/2006/chartDrawing">
    <cdr:from>
      <cdr:x>0.4234</cdr:x>
      <cdr:y>0.60233</cdr:y>
    </cdr:from>
    <cdr:to>
      <cdr:x>0.56967</cdr:x>
      <cdr:y>0.83828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646927" y="3261616"/>
          <a:ext cx="914400" cy="12776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GB" sz="1100" dirty="0" smtClean="0"/>
            <a:t>Academies (in MAT)</a:t>
          </a:r>
          <a:endParaRPr lang="en-GB" sz="1100" dirty="0"/>
        </a:p>
      </cdr:txBody>
    </cdr:sp>
  </cdr:relSizeAnchor>
  <cdr:relSizeAnchor xmlns:cdr="http://schemas.openxmlformats.org/drawingml/2006/chartDrawing">
    <cdr:from>
      <cdr:x>0.17495</cdr:x>
      <cdr:y>0.3687</cdr:y>
    </cdr:from>
    <cdr:to>
      <cdr:x>0.41138</cdr:x>
      <cdr:y>0.5792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093700" y="1996487"/>
          <a:ext cx="1478071" cy="11398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GB" sz="1100" dirty="0" smtClean="0"/>
            <a:t>Academies (not in MAT)</a:t>
          </a:r>
          <a:endParaRPr lang="en-GB" sz="1100" dirty="0"/>
        </a:p>
      </cdr:txBody>
    </cdr:sp>
  </cdr:relSizeAnchor>
  <cdr:relSizeAnchor xmlns:cdr="http://schemas.openxmlformats.org/drawingml/2006/chartDrawing">
    <cdr:from>
      <cdr:x>0.38333</cdr:x>
      <cdr:y>0.10036</cdr:y>
    </cdr:from>
    <cdr:to>
      <cdr:x>0.58169</cdr:x>
      <cdr:y>0.29699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396407" y="543468"/>
          <a:ext cx="1240077" cy="10647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GB" dirty="0" smtClean="0"/>
            <a:t>Other</a:t>
          </a:r>
          <a:endParaRPr lang="en-GB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9F8A87-59F7-4AA4-91D2-E9457B03DDC8}" type="datetimeFigureOut">
              <a:rPr lang="en-GB" smtClean="0"/>
              <a:t>22/10/2017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C79C0-6071-425C-8781-76DA19080B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27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C50D56-BDFB-4D9C-AA1C-9CEA72CF4480}" type="datetimeFigureOut">
              <a:rPr lang="en-GB" smtClean="0"/>
              <a:t>22/10/2017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A2D0C-FB61-4658-A331-BDFECE0CA2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239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7ECE6-B930-40D8-832B-25D435E25AC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590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376F2-6826-4BE8-AFAA-8261BB4FDCE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109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376F2-6826-4BE8-AFAA-8261BB4FDCE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243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7ECE6-B930-40D8-832B-25D435E25AC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9356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7ECE6-B930-40D8-832B-25D435E25AC6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6787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376F2-6826-4BE8-AFAA-8261BB4FDCE5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6842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376F2-6826-4BE8-AFAA-8261BB4FDCE5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4907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376F2-6826-4BE8-AFAA-8261BB4FDCE5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8539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7ECE6-B930-40D8-832B-25D435E25AC6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485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10/22/2017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10/22/2017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10/22/2017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10/22/2017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10/22/2017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10/22/2017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10/22/2017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10/22/2017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10/22/2017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10/22/2017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13" Type="http://schemas.openxmlformats.org/officeDocument/2006/relationships/image" Target="../media/image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Introduction to the English education system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Professor Chris Wilkins</a:t>
            </a:r>
            <a:endParaRPr lang="en-GB" dirty="0"/>
          </a:p>
        </p:txBody>
      </p:sp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21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GB" sz="2800" dirty="0" smtClean="0"/>
              <a:t>Secondary schools in England (2017)</a:t>
            </a:r>
            <a:endParaRPr lang="en-GB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 anchor="t" anchorCtr="0">
            <a:normAutofit/>
          </a:bodyPr>
          <a:lstStyle/>
          <a:p>
            <a:endParaRPr lang="en-GB" sz="1800" dirty="0" smtClean="0"/>
          </a:p>
          <a:p>
            <a:r>
              <a:rPr lang="en-GB" sz="1800" dirty="0" smtClean="0"/>
              <a:t>Maintained 31%</a:t>
            </a:r>
          </a:p>
          <a:p>
            <a:endParaRPr lang="en-GB" sz="1800" dirty="0" smtClean="0"/>
          </a:p>
          <a:p>
            <a:r>
              <a:rPr lang="en-GB" sz="1800" dirty="0" smtClean="0"/>
              <a:t>Academies (in MAT) 36%</a:t>
            </a:r>
          </a:p>
          <a:p>
            <a:endParaRPr lang="en-GB" sz="1800" dirty="0" smtClean="0"/>
          </a:p>
          <a:p>
            <a:r>
              <a:rPr lang="en-GB" sz="1800" dirty="0" smtClean="0"/>
              <a:t>Academies (not in MAT) 26%</a:t>
            </a:r>
          </a:p>
          <a:p>
            <a:endParaRPr lang="en-GB" sz="1800" dirty="0" smtClean="0"/>
          </a:p>
          <a:p>
            <a:r>
              <a:rPr lang="en-GB" sz="1800" dirty="0" smtClean="0"/>
              <a:t>Free Schools/CTCs/UTCs (7%)</a:t>
            </a:r>
            <a:endParaRPr lang="en-GB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/>
          </p:nvPr>
        </p:nvGraphicFramePr>
        <p:xfrm>
          <a:off x="4856163" y="446088"/>
          <a:ext cx="6251575" cy="5414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779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Maintained schools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 anchorCtr="0">
            <a:noAutofit/>
          </a:bodyPr>
          <a:lstStyle/>
          <a:p>
            <a:r>
              <a:rPr lang="en-GB" sz="2800" dirty="0" smtClean="0"/>
              <a:t>Community schools</a:t>
            </a:r>
          </a:p>
          <a:p>
            <a:pPr lvl="1"/>
            <a:r>
              <a:rPr lang="en-GB" sz="2000" i="1" dirty="0" smtClean="0"/>
              <a:t>Funding via Local Authority and admissions fully controlled by Local Authorities</a:t>
            </a:r>
            <a:endParaRPr lang="en-GB" sz="2000" i="1" dirty="0"/>
          </a:p>
          <a:p>
            <a:pPr marL="0" indent="0">
              <a:buNone/>
            </a:pPr>
            <a:endParaRPr lang="en-GB" sz="2800" dirty="0" smtClean="0"/>
          </a:p>
          <a:p>
            <a:r>
              <a:rPr lang="en-GB" sz="2800" dirty="0" smtClean="0"/>
              <a:t>Foundation schools (voluntary-aided or voluntary-controlled)</a:t>
            </a:r>
          </a:p>
          <a:p>
            <a:pPr lvl="1"/>
            <a:r>
              <a:rPr lang="en-GB" sz="2000" i="1" dirty="0" smtClean="0"/>
              <a:t>LA-funded but more autonomy over admissions and staffing </a:t>
            </a:r>
          </a:p>
          <a:p>
            <a:pPr lvl="1"/>
            <a:r>
              <a:rPr lang="en-GB" sz="2000" i="1" dirty="0" smtClean="0"/>
              <a:t>Usually governed by faith-based organisations </a:t>
            </a:r>
            <a:endParaRPr lang="en-GB" sz="2000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8925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Sponsored Academies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 anchorCtr="0"/>
          <a:lstStyle/>
          <a:p>
            <a:r>
              <a:rPr lang="en-GB" dirty="0" smtClean="0"/>
              <a:t>Around 1800 schools</a:t>
            </a:r>
          </a:p>
          <a:p>
            <a:r>
              <a:rPr lang="en-GB" dirty="0"/>
              <a:t>Funded </a:t>
            </a:r>
            <a:r>
              <a:rPr lang="en-GB" dirty="0" smtClean="0"/>
              <a:t>directly by central government</a:t>
            </a:r>
          </a:p>
          <a:p>
            <a:r>
              <a:rPr lang="en-GB" dirty="0" smtClean="0"/>
              <a:t>Sponsored by businesses, universities, other schools, faith groups</a:t>
            </a:r>
          </a:p>
          <a:p>
            <a:r>
              <a:rPr lang="en-GB" dirty="0" smtClean="0"/>
              <a:t>Mostly ‘forced’ academisation due to ‘underperformance’</a:t>
            </a:r>
          </a:p>
          <a:p>
            <a:r>
              <a:rPr lang="en-GB" dirty="0" smtClean="0"/>
              <a:t>Greater freedom than maintained schools</a:t>
            </a:r>
          </a:p>
          <a:p>
            <a:pPr lvl="1"/>
            <a:r>
              <a:rPr lang="en-GB" dirty="0" smtClean="0"/>
              <a:t>Curriculum</a:t>
            </a:r>
          </a:p>
          <a:p>
            <a:pPr lvl="1"/>
            <a:r>
              <a:rPr lang="en-GB" dirty="0" smtClean="0"/>
              <a:t>Admissions</a:t>
            </a:r>
          </a:p>
          <a:p>
            <a:pPr lvl="1"/>
            <a:r>
              <a:rPr lang="en-GB" dirty="0" smtClean="0"/>
              <a:t>School calendar</a:t>
            </a:r>
          </a:p>
          <a:p>
            <a:endParaRPr lang="en-GB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51404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0562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‘Converter’ Academies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 fontScale="70000" lnSpcReduction="20000"/>
          </a:bodyPr>
          <a:lstStyle/>
          <a:p>
            <a:r>
              <a:rPr lang="en-GB" sz="3200" dirty="0" smtClean="0"/>
              <a:t>Around 4300 schools</a:t>
            </a:r>
          </a:p>
          <a:p>
            <a:r>
              <a:rPr lang="en-GB" sz="3200" dirty="0"/>
              <a:t>Funded </a:t>
            </a:r>
            <a:r>
              <a:rPr lang="en-GB" sz="3200" dirty="0" smtClean="0"/>
              <a:t>directly by central government</a:t>
            </a:r>
          </a:p>
          <a:p>
            <a:r>
              <a:rPr lang="en-GB" sz="3200" dirty="0" smtClean="0"/>
              <a:t>No sponsorship</a:t>
            </a:r>
          </a:p>
          <a:p>
            <a:r>
              <a:rPr lang="en-GB" sz="3200" dirty="0" smtClean="0"/>
              <a:t>Initially converters were ‘high performing’ schools opting for greater independence</a:t>
            </a:r>
          </a:p>
          <a:p>
            <a:pPr lvl="1"/>
            <a:r>
              <a:rPr lang="en-GB" sz="3000" dirty="0" smtClean="0"/>
              <a:t>Now includes ‘forced’ conversion for ‘underperforming’ schools</a:t>
            </a:r>
          </a:p>
          <a:p>
            <a:r>
              <a:rPr lang="en-GB" sz="3200" dirty="0" smtClean="0"/>
              <a:t>As with sponsored Academies, greater freedom than maintained schools</a:t>
            </a:r>
          </a:p>
          <a:p>
            <a:r>
              <a:rPr lang="en-GB" sz="3200" dirty="0" smtClean="0"/>
              <a:t>Increasingly members of Multi-Academy Trusts</a:t>
            </a:r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51404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370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Multi-Academy Trusts (MATs)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 anchorCtr="0"/>
          <a:lstStyle/>
          <a:p>
            <a:pPr marL="0" indent="0">
              <a:buNone/>
            </a:pPr>
            <a:r>
              <a:rPr lang="en-GB" b="1" dirty="0" smtClean="0"/>
              <a:t>A consortium of converter academies </a:t>
            </a:r>
            <a:r>
              <a:rPr lang="en-GB" b="1" i="1" u="sng" dirty="0" smtClean="0"/>
              <a:t>with strategic collaboration focused on school improvement across MAT</a:t>
            </a:r>
          </a:p>
          <a:p>
            <a:r>
              <a:rPr lang="en-GB" dirty="0"/>
              <a:t>S</a:t>
            </a:r>
            <a:r>
              <a:rPr lang="en-GB" dirty="0" smtClean="0"/>
              <a:t>hared </a:t>
            </a:r>
            <a:r>
              <a:rPr lang="en-GB" dirty="0"/>
              <a:t>governance through Board of </a:t>
            </a:r>
            <a:r>
              <a:rPr lang="en-GB" dirty="0" smtClean="0"/>
              <a:t>Trustees/Board of Members</a:t>
            </a:r>
          </a:p>
          <a:p>
            <a:r>
              <a:rPr lang="en-GB" dirty="0" smtClean="0"/>
              <a:t>Individual schools pay proportion of income to MAT</a:t>
            </a:r>
          </a:p>
          <a:p>
            <a:r>
              <a:rPr lang="en-GB" dirty="0"/>
              <a:t>A</a:t>
            </a:r>
            <a:r>
              <a:rPr lang="en-GB" dirty="0" smtClean="0"/>
              <a:t>ll staff employed by MAT not school</a:t>
            </a:r>
          </a:p>
          <a:p>
            <a:r>
              <a:rPr lang="en-GB" dirty="0" smtClean="0"/>
              <a:t>Shared costs and non-teaching staff</a:t>
            </a:r>
          </a:p>
          <a:p>
            <a:r>
              <a:rPr lang="en-GB" dirty="0" smtClean="0"/>
              <a:t>Often employing a Chief Executive (Executive Principal/Head teacher)</a:t>
            </a:r>
          </a:p>
          <a:p>
            <a:r>
              <a:rPr lang="en-GB" dirty="0" smtClean="0"/>
              <a:t>Range of governance models</a:t>
            </a:r>
          </a:p>
          <a:p>
            <a:r>
              <a:rPr lang="en-GB" dirty="0" smtClean="0"/>
              <a:t>Variable size (from 3-5 schools up to 40+)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9542139" y="6151404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8530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systems for ‘school to school’ support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040834" y="2213114"/>
          <a:ext cx="9332015" cy="4238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6"/>
          <p:cNvGraphicFramePr/>
          <p:nvPr/>
        </p:nvGraphicFramePr>
        <p:xfrm>
          <a:off x="-145778" y="4774378"/>
          <a:ext cx="2650438" cy="17890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flipV="1">
            <a:off x="2146852" y="5037410"/>
            <a:ext cx="2716696" cy="453128"/>
          </a:xfrm>
          <a:prstGeom prst="straightConnector1">
            <a:avLst/>
          </a:prstGeom>
          <a:ln w="76200">
            <a:solidFill>
              <a:srgbClr val="FF0000"/>
            </a:solidFill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146852" y="5964443"/>
            <a:ext cx="4791902" cy="197817"/>
          </a:xfrm>
          <a:prstGeom prst="straightConnector1">
            <a:avLst/>
          </a:prstGeom>
          <a:ln w="76200">
            <a:solidFill>
              <a:srgbClr val="FF0000"/>
            </a:solidFill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1550504" y="3065812"/>
            <a:ext cx="4244007" cy="1708566"/>
          </a:xfrm>
          <a:prstGeom prst="straightConnector1">
            <a:avLst/>
          </a:prstGeom>
          <a:ln w="76200">
            <a:solidFill>
              <a:srgbClr val="FF0000"/>
            </a:solidFill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32"/>
          <p:cNvPicPr/>
          <p:nvPr/>
        </p:nvPicPr>
        <p:blipFill>
          <a:blip r:embed="rId13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5966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712" y="0"/>
            <a:ext cx="10369241" cy="1936375"/>
          </a:xfrm>
        </p:spPr>
        <p:txBody>
          <a:bodyPr/>
          <a:lstStyle/>
          <a:p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/>
              <a:t/>
            </a:r>
            <a:br>
              <a:rPr lang="en-GB" sz="2800" dirty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/>
              <a:t/>
            </a:r>
            <a:br>
              <a:rPr lang="en-GB" sz="2800" dirty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/>
              <a:t/>
            </a:r>
            <a:br>
              <a:rPr lang="en-GB" sz="2800" dirty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/>
              <a:t/>
            </a:r>
            <a:br>
              <a:rPr lang="en-GB" sz="2800" dirty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Accountability and Inspection</a:t>
            </a:r>
            <a:br>
              <a:rPr lang="en-GB" sz="2800" dirty="0" smtClean="0"/>
            </a:br>
            <a:r>
              <a:rPr lang="en-GB" sz="2800" i="1" dirty="0" smtClean="0"/>
              <a:t>Office </a:t>
            </a:r>
            <a:r>
              <a:rPr lang="en-GB" sz="2800" i="1" dirty="0"/>
              <a:t>for Standards in Education, Children’s Services and Skills (Ofsted)</a:t>
            </a:r>
            <a:r>
              <a:rPr lang="en-GB" sz="2800" dirty="0"/>
              <a:t/>
            </a:r>
            <a:br>
              <a:rPr lang="en-GB" sz="2800" dirty="0"/>
            </a:b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1" y="1936375"/>
            <a:ext cx="10461907" cy="3778987"/>
          </a:xfrm>
        </p:spPr>
        <p:txBody>
          <a:bodyPr anchor="t" anchorCtr="0">
            <a:noAutofit/>
          </a:bodyPr>
          <a:lstStyle/>
          <a:p>
            <a:r>
              <a:rPr lang="en-GB" sz="2400" dirty="0" smtClean="0"/>
              <a:t>Inspections judge schools on ‘Overall Effectiveness)</a:t>
            </a:r>
          </a:p>
          <a:p>
            <a:pPr lvl="1"/>
            <a:r>
              <a:rPr lang="en-GB" sz="2200" i="1" dirty="0" smtClean="0"/>
              <a:t>Achievement </a:t>
            </a:r>
            <a:r>
              <a:rPr lang="en-GB" sz="2200" i="1" dirty="0"/>
              <a:t>of pupils 		</a:t>
            </a:r>
            <a:endParaRPr lang="en-GB" sz="2200" i="1" dirty="0" smtClean="0"/>
          </a:p>
          <a:p>
            <a:pPr lvl="1"/>
            <a:r>
              <a:rPr lang="en-GB" sz="2200" i="1" dirty="0" smtClean="0"/>
              <a:t>Quality </a:t>
            </a:r>
            <a:r>
              <a:rPr lang="en-GB" sz="2200" i="1" dirty="0"/>
              <a:t>of teaching </a:t>
            </a:r>
            <a:endParaRPr lang="en-GB" sz="2200" i="1" dirty="0" smtClean="0"/>
          </a:p>
          <a:p>
            <a:pPr lvl="1"/>
            <a:r>
              <a:rPr lang="en-GB" sz="2200" i="1" dirty="0" smtClean="0"/>
              <a:t>Behaviour </a:t>
            </a:r>
            <a:r>
              <a:rPr lang="en-GB" sz="2200" i="1" dirty="0"/>
              <a:t>and safety of pupils 	</a:t>
            </a:r>
            <a:r>
              <a:rPr lang="en-GB" sz="2200" i="1" dirty="0" smtClean="0"/>
              <a:t> </a:t>
            </a:r>
            <a:r>
              <a:rPr lang="en-GB" sz="2200" i="1" dirty="0"/>
              <a:t>	</a:t>
            </a:r>
            <a:endParaRPr lang="en-GB" sz="2200" i="1" dirty="0" smtClean="0"/>
          </a:p>
          <a:p>
            <a:pPr lvl="1"/>
            <a:r>
              <a:rPr lang="en-GB" sz="2200" i="1" dirty="0" smtClean="0"/>
              <a:t>Leadership </a:t>
            </a:r>
            <a:r>
              <a:rPr lang="en-GB" sz="2200" i="1" dirty="0"/>
              <a:t>and management 	</a:t>
            </a:r>
          </a:p>
          <a:p>
            <a:r>
              <a:rPr lang="en-GB" sz="2400" dirty="0" smtClean="0"/>
              <a:t>Outcomes can determine future of school</a:t>
            </a:r>
            <a:endParaRPr lang="en-GB" sz="2400" dirty="0"/>
          </a:p>
          <a:p>
            <a:pPr lvl="1"/>
            <a:r>
              <a:rPr lang="en-GB" sz="2200" i="1" dirty="0" smtClean="0"/>
              <a:t>Grade 1 (Outstanding)</a:t>
            </a:r>
          </a:p>
          <a:p>
            <a:pPr lvl="1"/>
            <a:r>
              <a:rPr lang="en-GB" sz="2200" i="1" dirty="0" smtClean="0"/>
              <a:t>Grade 2 (Good)</a:t>
            </a:r>
          </a:p>
          <a:p>
            <a:pPr lvl="1"/>
            <a:r>
              <a:rPr lang="en-GB" sz="2200" i="1" dirty="0" smtClean="0"/>
              <a:t>Grade 3 (Requires Improvement)</a:t>
            </a:r>
          </a:p>
          <a:p>
            <a:pPr lvl="1"/>
            <a:r>
              <a:rPr lang="en-GB" sz="2200" i="1" dirty="0" smtClean="0"/>
              <a:t>Grade 4 (Inadequate)</a:t>
            </a:r>
          </a:p>
        </p:txBody>
      </p:sp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8934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Initial Teacher Education: schools and universities in partnership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Mostly postgraduate</a:t>
            </a:r>
          </a:p>
          <a:p>
            <a:pPr lvl="1"/>
            <a:r>
              <a:rPr lang="en-GB" i="1" dirty="0" smtClean="0"/>
              <a:t>PGCE usually equates to one-third of a Masters</a:t>
            </a:r>
          </a:p>
          <a:p>
            <a:r>
              <a:rPr lang="en-GB" dirty="0" smtClean="0"/>
              <a:t>Strong university-schools partnership</a:t>
            </a:r>
            <a:endParaRPr lang="en-GB" dirty="0"/>
          </a:p>
          <a:p>
            <a:pPr lvl="1"/>
            <a:r>
              <a:rPr lang="en-GB" i="1" dirty="0" smtClean="0"/>
              <a:t>60-70% of PGCE year spent in school</a:t>
            </a:r>
          </a:p>
          <a:p>
            <a:r>
              <a:rPr lang="en-GB" dirty="0" smtClean="0"/>
              <a:t>Closely regulated by central government</a:t>
            </a:r>
          </a:p>
          <a:p>
            <a:pPr lvl="1"/>
            <a:r>
              <a:rPr lang="en-GB" i="1" dirty="0" smtClean="0"/>
              <a:t>Statutory ITT criteria </a:t>
            </a:r>
            <a:endParaRPr lang="en-GB" i="1" dirty="0"/>
          </a:p>
          <a:p>
            <a:pPr lvl="1"/>
            <a:r>
              <a:rPr lang="en-GB" i="1" dirty="0"/>
              <a:t>Professional Standards for Qualified Teacher Status (QTS)</a:t>
            </a:r>
          </a:p>
          <a:p>
            <a:pPr lvl="1"/>
            <a:r>
              <a:rPr lang="en-GB" i="1" dirty="0" smtClean="0"/>
              <a:t>strict funding/allocation</a:t>
            </a:r>
          </a:p>
          <a:p>
            <a:pPr lvl="1"/>
            <a:r>
              <a:rPr lang="en-GB" i="1" dirty="0" smtClean="0"/>
              <a:t>Inspection by Ofsted</a:t>
            </a:r>
            <a:endParaRPr lang="en-GB" i="1" dirty="0"/>
          </a:p>
        </p:txBody>
      </p:sp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1898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Initial Teacher Education: schools and universities in partnership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SUP4PCL University of Leicester 10-11 October 2017</a:t>
            </a:r>
            <a:endParaRPr lang="en-US" dirty="0"/>
          </a:p>
        </p:txBody>
      </p:sp>
      <p:sp>
        <p:nvSpPr>
          <p:cNvPr id="10" name="Flowchart: Alternate Process 9"/>
          <p:cNvSpPr/>
          <p:nvPr/>
        </p:nvSpPr>
        <p:spPr>
          <a:xfrm>
            <a:off x="2886642" y="2380148"/>
            <a:ext cx="2097741" cy="118334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/>
              <a:t>Universities</a:t>
            </a:r>
            <a:endParaRPr lang="en-GB" sz="2400" b="1" dirty="0"/>
          </a:p>
        </p:txBody>
      </p:sp>
      <p:sp>
        <p:nvSpPr>
          <p:cNvPr id="11" name="Flowchart: Alternate Process 10"/>
          <p:cNvSpPr/>
          <p:nvPr/>
        </p:nvSpPr>
        <p:spPr>
          <a:xfrm>
            <a:off x="6822138" y="2375656"/>
            <a:ext cx="2097741" cy="118334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/>
              <a:t>Schools</a:t>
            </a:r>
            <a:endParaRPr lang="en-GB" sz="2400" b="1" dirty="0"/>
          </a:p>
        </p:txBody>
      </p:sp>
      <p:sp>
        <p:nvSpPr>
          <p:cNvPr id="13" name="Flowchart: Alternate Process 12"/>
          <p:cNvSpPr/>
          <p:nvPr/>
        </p:nvSpPr>
        <p:spPr>
          <a:xfrm>
            <a:off x="349616" y="3899649"/>
            <a:ext cx="1721230" cy="71717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/>
              <a:t>Primary undergraduate</a:t>
            </a:r>
            <a:endParaRPr lang="en-GB" sz="1400" b="1" dirty="0"/>
          </a:p>
        </p:txBody>
      </p:sp>
      <p:sp>
        <p:nvSpPr>
          <p:cNvPr id="15" name="Flowchart: Alternate Process 14"/>
          <p:cNvSpPr/>
          <p:nvPr/>
        </p:nvSpPr>
        <p:spPr>
          <a:xfrm>
            <a:off x="2214283" y="4993342"/>
            <a:ext cx="1721230" cy="71717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/>
              <a:t>‘Core’ (HEI)</a:t>
            </a:r>
            <a:endParaRPr lang="en-GB" sz="1400" b="1" dirty="0"/>
          </a:p>
        </p:txBody>
      </p:sp>
      <p:sp>
        <p:nvSpPr>
          <p:cNvPr id="22" name="Flowchart: Alternate Process 21"/>
          <p:cNvSpPr/>
          <p:nvPr/>
        </p:nvSpPr>
        <p:spPr>
          <a:xfrm>
            <a:off x="4769214" y="5629835"/>
            <a:ext cx="1721230" cy="71717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/>
              <a:t>School Direct (Fee-funded)</a:t>
            </a:r>
            <a:endParaRPr lang="en-GB" sz="1400" b="1" dirty="0"/>
          </a:p>
        </p:txBody>
      </p:sp>
      <p:sp>
        <p:nvSpPr>
          <p:cNvPr id="23" name="Flowchart: Alternate Process 22"/>
          <p:cNvSpPr/>
          <p:nvPr/>
        </p:nvSpPr>
        <p:spPr>
          <a:xfrm>
            <a:off x="7879967" y="4939557"/>
            <a:ext cx="1721230" cy="71717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/>
              <a:t>School Direct (Salaried)</a:t>
            </a:r>
            <a:endParaRPr lang="en-GB" sz="1400" b="1" dirty="0"/>
          </a:p>
        </p:txBody>
      </p:sp>
      <p:sp>
        <p:nvSpPr>
          <p:cNvPr id="24" name="Flowchart: Alternate Process 23"/>
          <p:cNvSpPr/>
          <p:nvPr/>
        </p:nvSpPr>
        <p:spPr>
          <a:xfrm>
            <a:off x="9628079" y="3998260"/>
            <a:ext cx="1721230" cy="717173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/>
              <a:t>School-Centred (SCITT</a:t>
            </a:r>
            <a:r>
              <a:rPr lang="en-GB" sz="1400" dirty="0" smtClean="0"/>
              <a:t>)</a:t>
            </a:r>
            <a:endParaRPr lang="en-GB" sz="1400" dirty="0"/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2151531" y="3581400"/>
            <a:ext cx="874054" cy="569262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3204879" y="3558997"/>
            <a:ext cx="389966" cy="1380560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3801035" y="3585892"/>
            <a:ext cx="1362636" cy="1918437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8843671" y="3473012"/>
            <a:ext cx="847174" cy="49387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23" idx="0"/>
          </p:cNvCxnSpPr>
          <p:nvPr/>
        </p:nvCxnSpPr>
        <p:spPr>
          <a:xfrm>
            <a:off x="8606118" y="3585892"/>
            <a:ext cx="134464" cy="135366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4616813" y="3581400"/>
            <a:ext cx="3254195" cy="1402137"/>
          </a:xfrm>
          <a:prstGeom prst="straightConnector1">
            <a:avLst/>
          </a:prstGeom>
          <a:ln w="38100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984383" y="3478741"/>
            <a:ext cx="4616814" cy="617289"/>
          </a:xfrm>
          <a:prstGeom prst="straightConnector1">
            <a:avLst/>
          </a:prstGeom>
          <a:ln w="38100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3935512" y="3478741"/>
            <a:ext cx="2886626" cy="1514601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2182911" y="3308338"/>
            <a:ext cx="4567512" cy="1003058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>
            <a:off x="6095999" y="3581400"/>
            <a:ext cx="1398495" cy="1922929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8" name="Picture 57"/>
          <p:cNvPicPr/>
          <p:nvPr/>
        </p:nvPicPr>
        <p:blipFill>
          <a:blip r:embed="rId3"/>
          <a:stretch>
            <a:fillRect/>
          </a:stretch>
        </p:blipFill>
        <p:spPr>
          <a:xfrm>
            <a:off x="9542139" y="6151404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4227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points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 anchorCtr="0">
            <a:noAutofit/>
          </a:bodyPr>
          <a:lstStyle/>
          <a:p>
            <a:r>
              <a:rPr lang="en-GB" sz="2000" b="1" dirty="0" smtClean="0"/>
              <a:t>Shift from </a:t>
            </a:r>
            <a:r>
              <a:rPr lang="en-GB" sz="2000" b="1" i="1" u="sng" dirty="0" smtClean="0"/>
              <a:t>hierarchical</a:t>
            </a:r>
            <a:r>
              <a:rPr lang="en-GB" sz="2000" b="1" dirty="0" smtClean="0"/>
              <a:t> (centralised, top-down) governance </a:t>
            </a:r>
          </a:p>
          <a:p>
            <a:pPr marL="0" indent="0">
              <a:buNone/>
            </a:pPr>
            <a:r>
              <a:rPr lang="en-GB" sz="2000" b="1" dirty="0" smtClean="0"/>
              <a:t>                                                      </a:t>
            </a:r>
            <a:r>
              <a:rPr lang="en-GB" sz="2000" b="1" i="1" dirty="0" smtClean="0"/>
              <a:t>to</a:t>
            </a:r>
          </a:p>
          <a:p>
            <a:pPr marL="0" indent="0">
              <a:buNone/>
            </a:pPr>
            <a:r>
              <a:rPr lang="en-GB" sz="2000" b="1" dirty="0" smtClean="0"/>
              <a:t>        </a:t>
            </a:r>
            <a:r>
              <a:rPr lang="en-GB" sz="2000" b="1" i="1" u="sng" dirty="0"/>
              <a:t>h</a:t>
            </a:r>
            <a:r>
              <a:rPr lang="en-GB" sz="2000" b="1" i="1" u="sng" dirty="0" smtClean="0"/>
              <a:t>eterarchical</a:t>
            </a:r>
            <a:r>
              <a:rPr lang="en-GB" sz="2000" b="1" dirty="0" smtClean="0"/>
              <a:t> (dispersed, multi-layered) governance</a:t>
            </a:r>
          </a:p>
          <a:p>
            <a:endParaRPr lang="en-GB" sz="2000" b="1" dirty="0"/>
          </a:p>
          <a:p>
            <a:r>
              <a:rPr lang="en-GB" sz="2000" b="1" dirty="0" smtClean="0"/>
              <a:t>Emphasis on self-improving schools, leading to self-improving system</a:t>
            </a:r>
          </a:p>
          <a:p>
            <a:endParaRPr lang="en-GB" sz="2000" b="1" dirty="0" smtClean="0"/>
          </a:p>
          <a:p>
            <a:r>
              <a:rPr lang="en-GB" sz="2000" b="1" dirty="0" smtClean="0"/>
              <a:t>Accountability through data-driven audits and inspection of leadership quality</a:t>
            </a:r>
          </a:p>
          <a:p>
            <a:endParaRPr lang="en-GB" sz="2000" b="1" dirty="0"/>
          </a:p>
          <a:p>
            <a:r>
              <a:rPr lang="en-GB" sz="2000" b="1" dirty="0" smtClean="0"/>
              <a:t>Use of market levers to drive improvement</a:t>
            </a:r>
          </a:p>
        </p:txBody>
      </p:sp>
    </p:spTree>
    <p:extLst>
      <p:ext uri="{BB962C8B-B14F-4D97-AF65-F5344CB8AC3E}">
        <p14:creationId xmlns:p14="http://schemas.microsoft.com/office/powerpoint/2010/main" val="4165888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Brief background to public education in England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1870 Elementary Education Act (partially state-funded elementary schools (5-10)</a:t>
            </a:r>
          </a:p>
          <a:p>
            <a:pPr marL="0" indent="0">
              <a:buNone/>
            </a:pPr>
            <a:r>
              <a:rPr lang="en-GB" dirty="0" smtClean="0"/>
              <a:t>1880 Elementary Education Act (schooling compulsory from 5-10)</a:t>
            </a:r>
          </a:p>
          <a:p>
            <a:pPr marL="0" indent="0">
              <a:buNone/>
            </a:pPr>
            <a:r>
              <a:rPr lang="en-GB" dirty="0" smtClean="0"/>
              <a:t>1902 Education Act (extension of EEA to secondary schools)</a:t>
            </a:r>
          </a:p>
          <a:p>
            <a:pPr marL="0" indent="0">
              <a:buNone/>
            </a:pPr>
            <a:r>
              <a:rPr lang="en-GB" dirty="0" smtClean="0"/>
              <a:t>1918 Education Act (abolishing fees, extending compulsory schooling to 5-14)</a:t>
            </a:r>
          </a:p>
          <a:p>
            <a:pPr marL="0" indent="0">
              <a:buNone/>
            </a:pPr>
            <a:r>
              <a:rPr lang="en-GB" dirty="0" smtClean="0"/>
              <a:t>1944 Education Act (Tripartite system with selection (age 11) based on academic testing; Grammar, Secondary Modern and Technical)</a:t>
            </a:r>
          </a:p>
          <a:p>
            <a:pPr marL="0" indent="0">
              <a:buNone/>
            </a:pPr>
            <a:r>
              <a:rPr lang="en-GB" dirty="0" smtClean="0"/>
              <a:t>1965 Circular 10/65 (Introduction of Comprehensive system, ending selection)</a:t>
            </a:r>
          </a:p>
          <a:p>
            <a:pPr marL="0" indent="0">
              <a:buNone/>
            </a:pPr>
            <a:r>
              <a:rPr lang="en-GB" dirty="0" smtClean="0"/>
              <a:t>1988 Education Act (National Curriculum, Standardised Assessment Tests (SATs), parental choice)</a:t>
            </a:r>
          </a:p>
          <a:p>
            <a:pPr marL="0" indent="0">
              <a:buNone/>
            </a:pPr>
            <a:r>
              <a:rPr lang="en-GB" dirty="0" smtClean="0"/>
              <a:t>2000 Learning and Skills Act (‘Sponsored’ Academies)</a:t>
            </a:r>
          </a:p>
          <a:p>
            <a:pPr marL="0" indent="0">
              <a:buNone/>
            </a:pPr>
            <a:r>
              <a:rPr lang="en-GB" dirty="0" smtClean="0"/>
              <a:t>2010 Academies Act (‘Converter’ Academies, Free Schools)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70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 stages and </a:t>
            </a:r>
            <a:r>
              <a:rPr lang="en-GB" dirty="0"/>
              <a:t>s</a:t>
            </a:r>
            <a:r>
              <a:rPr lang="en-GB" dirty="0" smtClean="0"/>
              <a:t>chool phases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 anchor="t" anchorCtr="0">
            <a:normAutofit fontScale="55000" lnSpcReduction="20000"/>
          </a:bodyPr>
          <a:lstStyle/>
          <a:p>
            <a:r>
              <a:rPr lang="en-GB" sz="3800" dirty="0" smtClean="0"/>
              <a:t>Early Years Foundation Stage (ages 3-5)</a:t>
            </a:r>
          </a:p>
          <a:p>
            <a:r>
              <a:rPr lang="en-GB" sz="3800" dirty="0" smtClean="0"/>
              <a:t>Key Stage 1 (ages 5-7)</a:t>
            </a:r>
          </a:p>
          <a:p>
            <a:r>
              <a:rPr lang="en-GB" sz="3800" dirty="0" smtClean="0"/>
              <a:t>Key Stage 2 (ages 7-11)</a:t>
            </a:r>
          </a:p>
          <a:p>
            <a:r>
              <a:rPr lang="en-GB" sz="3800" dirty="0" smtClean="0"/>
              <a:t>Key Stage 3 (ages 11-14)</a:t>
            </a:r>
          </a:p>
          <a:p>
            <a:r>
              <a:rPr lang="en-GB" sz="3800" dirty="0" smtClean="0"/>
              <a:t>Key Stage 4 (ages 14-16)</a:t>
            </a:r>
          </a:p>
          <a:p>
            <a:r>
              <a:rPr lang="en-GB" sz="3800" dirty="0" smtClean="0"/>
              <a:t>Key Stage 5 (16-18)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 anchor="t" anchorCtr="0">
            <a:normAutofit fontScale="55000" lnSpcReduction="20000"/>
          </a:bodyPr>
          <a:lstStyle/>
          <a:p>
            <a:r>
              <a:rPr lang="en-GB" sz="3800" dirty="0" smtClean="0"/>
              <a:t>Primary (5-11 or 3-11)</a:t>
            </a:r>
          </a:p>
          <a:p>
            <a:r>
              <a:rPr lang="en-GB" sz="3800" dirty="0" smtClean="0"/>
              <a:t>Secondary (11-16 or 11-18)</a:t>
            </a:r>
          </a:p>
          <a:p>
            <a:r>
              <a:rPr lang="en-GB" sz="3800" dirty="0" smtClean="0"/>
              <a:t>6</a:t>
            </a:r>
            <a:r>
              <a:rPr lang="en-GB" sz="3800" baseline="30000" dirty="0" smtClean="0"/>
              <a:t>th</a:t>
            </a:r>
            <a:r>
              <a:rPr lang="en-GB" sz="3800" dirty="0" smtClean="0"/>
              <a:t> </a:t>
            </a:r>
            <a:r>
              <a:rPr lang="en-GB" sz="3800" dirty="0"/>
              <a:t>Form </a:t>
            </a:r>
            <a:r>
              <a:rPr lang="en-GB" sz="3800" dirty="0" smtClean="0"/>
              <a:t>College (16-18)</a:t>
            </a:r>
          </a:p>
          <a:p>
            <a:r>
              <a:rPr lang="en-GB" sz="3800" dirty="0" smtClean="0"/>
              <a:t>Further Education College (16-18+)</a:t>
            </a:r>
          </a:p>
          <a:p>
            <a:r>
              <a:rPr lang="en-GB" sz="2400" dirty="0" smtClean="0"/>
              <a:t>Nursery (3-5)</a:t>
            </a:r>
          </a:p>
          <a:p>
            <a:r>
              <a:rPr lang="en-GB" sz="2400" dirty="0" smtClean="0"/>
              <a:t>Infant (3-7)</a:t>
            </a:r>
          </a:p>
          <a:p>
            <a:r>
              <a:rPr lang="en-GB" sz="2400" dirty="0" smtClean="0"/>
              <a:t>Primary (7-11)</a:t>
            </a:r>
          </a:p>
          <a:p>
            <a:r>
              <a:rPr lang="en-GB" sz="2400" dirty="0" smtClean="0"/>
              <a:t>Middle (7-14)</a:t>
            </a:r>
          </a:p>
          <a:p>
            <a:r>
              <a:rPr lang="en-GB" sz="2400" dirty="0" smtClean="0"/>
              <a:t>City Technical College (11-16/18)</a:t>
            </a:r>
          </a:p>
          <a:p>
            <a:r>
              <a:rPr lang="en-GB" sz="2400" dirty="0" smtClean="0"/>
              <a:t>University Technical College (14-19)</a:t>
            </a:r>
          </a:p>
          <a:p>
            <a:r>
              <a:rPr lang="en-GB" sz="2400" dirty="0" smtClean="0"/>
              <a:t>Studio School (14-19)</a:t>
            </a:r>
            <a:endParaRPr lang="en-GB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pic>
        <p:nvPicPr>
          <p:cNvPr id="10" name="Picture 9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084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Testing and Examinations structure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 fontScale="77500" lnSpcReduction="20000"/>
          </a:bodyPr>
          <a:lstStyle/>
          <a:p>
            <a:r>
              <a:rPr lang="en-GB" dirty="0" smtClean="0"/>
              <a:t>End of KS1 (age 7): Standardised Assessment Tests in English and Mathematics </a:t>
            </a:r>
            <a:r>
              <a:rPr lang="en-GB" i="1" dirty="0" smtClean="0"/>
              <a:t>(non-compulsory from 2023)  </a:t>
            </a:r>
          </a:p>
          <a:p>
            <a:r>
              <a:rPr lang="en-GB" dirty="0" smtClean="0"/>
              <a:t>Assessed by teachers, moderated at Local Authority level</a:t>
            </a:r>
          </a:p>
          <a:p>
            <a:r>
              <a:rPr lang="en-GB" dirty="0" smtClean="0"/>
              <a:t>End of KS2 (age 11): </a:t>
            </a:r>
            <a:r>
              <a:rPr lang="en-GB" dirty="0"/>
              <a:t>Standardised Assessment Tests in </a:t>
            </a:r>
            <a:r>
              <a:rPr lang="en-GB" dirty="0" smtClean="0"/>
              <a:t>English, Mathematics and Science</a:t>
            </a:r>
          </a:p>
          <a:p>
            <a:r>
              <a:rPr lang="en-GB" dirty="0" smtClean="0"/>
              <a:t>English and Maths externally assessed, Science by teacher assessment</a:t>
            </a:r>
          </a:p>
          <a:p>
            <a:r>
              <a:rPr lang="en-GB" dirty="0" smtClean="0"/>
              <a:t>End of KS4 (age 16): GCSEs </a:t>
            </a:r>
          </a:p>
          <a:p>
            <a:r>
              <a:rPr lang="en-GB" dirty="0" smtClean="0"/>
              <a:t>Compulsory: English, Mathematics, Science </a:t>
            </a:r>
          </a:p>
          <a:p>
            <a:r>
              <a:rPr lang="en-GB" dirty="0" smtClean="0"/>
              <a:t>Students must be offered at least one subject from these areas</a:t>
            </a:r>
          </a:p>
          <a:p>
            <a:r>
              <a:rPr lang="en-GB" dirty="0" smtClean="0"/>
              <a:t>Arts</a:t>
            </a:r>
            <a:endParaRPr lang="en-GB" dirty="0"/>
          </a:p>
          <a:p>
            <a:r>
              <a:rPr lang="en-GB" dirty="0"/>
              <a:t>Design and Technology</a:t>
            </a:r>
          </a:p>
          <a:p>
            <a:r>
              <a:rPr lang="en-GB" dirty="0"/>
              <a:t>Humanities</a:t>
            </a:r>
          </a:p>
          <a:p>
            <a:r>
              <a:rPr lang="en-GB" dirty="0"/>
              <a:t>Modern Foreign </a:t>
            </a:r>
            <a:r>
              <a:rPr lang="en-GB" dirty="0" smtClean="0"/>
              <a:t>Languages</a:t>
            </a:r>
          </a:p>
          <a:p>
            <a:r>
              <a:rPr lang="en-GB" dirty="0" smtClean="0"/>
              <a:t>End of KS5 (age 18): GCE Advanced (‘A Levels’) Usually three subjects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905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English, Mathematics, Science</a:t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38202" y="2034610"/>
          <a:ext cx="11373634" cy="4053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0390"/>
                <a:gridCol w="876822"/>
                <a:gridCol w="3908120"/>
                <a:gridCol w="5198302"/>
              </a:tblGrid>
              <a:tr h="348906">
                <a:tc>
                  <a:txBody>
                    <a:bodyPr/>
                    <a:lstStyle/>
                    <a:p>
                      <a:pPr algn="ctr"/>
                      <a:r>
                        <a:rPr lang="en-GB" sz="1600" baseline="0" dirty="0" smtClean="0"/>
                        <a:t>Key Stage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Age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Subjects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How assessed</a:t>
                      </a:r>
                      <a:endParaRPr lang="en-GB" sz="1600" dirty="0"/>
                    </a:p>
                  </a:txBody>
                  <a:tcPr/>
                </a:tc>
              </a:tr>
              <a:tr h="348906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1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7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English,</a:t>
                      </a:r>
                      <a:r>
                        <a:rPr lang="en-GB" sz="1600" baseline="0" dirty="0" smtClean="0"/>
                        <a:t> Mathematics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Teacher Assessment,</a:t>
                      </a:r>
                      <a:r>
                        <a:rPr lang="en-GB" sz="1600" baseline="0" dirty="0" smtClean="0"/>
                        <a:t> moderated at LA level</a:t>
                      </a:r>
                      <a:endParaRPr lang="en-GB" sz="1600" dirty="0"/>
                    </a:p>
                  </a:txBody>
                  <a:tcPr/>
                </a:tc>
              </a:tr>
              <a:tr h="602221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2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11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English, Mathematics,</a:t>
                      </a:r>
                      <a:r>
                        <a:rPr lang="en-GB" sz="1600" baseline="0" dirty="0" smtClean="0"/>
                        <a:t> Science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Externally assessed</a:t>
                      </a:r>
                      <a:r>
                        <a:rPr lang="en-GB" sz="1600" baseline="0" dirty="0" smtClean="0"/>
                        <a:t> for English/Maths, teacher assessment for Science</a:t>
                      </a:r>
                      <a:endParaRPr lang="en-GB" sz="1600" dirty="0"/>
                    </a:p>
                  </a:txBody>
                  <a:tcPr/>
                </a:tc>
              </a:tr>
              <a:tr h="215078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4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16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/>
                        <a:t>English, Mathematics,</a:t>
                      </a:r>
                      <a:r>
                        <a:rPr lang="en-GB" sz="1600" baseline="0" dirty="0" smtClean="0"/>
                        <a:t> Science (compulsory)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aseline="0" dirty="0" smtClean="0"/>
                        <a:t>+ at least one from four areas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baseline="0" dirty="0" smtClean="0"/>
                        <a:t>Arts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baseline="0" dirty="0" smtClean="0"/>
                        <a:t>Humanities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baseline="0" dirty="0" smtClean="0"/>
                        <a:t>Modern Foreign Languages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baseline="0" dirty="0" smtClean="0"/>
                        <a:t>Design/technology</a:t>
                      </a:r>
                      <a:endParaRPr lang="en-GB" sz="1600" dirty="0" smtClean="0"/>
                    </a:p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Externally assessed</a:t>
                      </a:r>
                      <a:r>
                        <a:rPr lang="en-GB" sz="1600" baseline="0" dirty="0" smtClean="0"/>
                        <a:t> (range of different examination boards)</a:t>
                      </a:r>
                      <a:endParaRPr lang="en-GB" sz="1600" dirty="0"/>
                    </a:p>
                  </a:txBody>
                  <a:tcPr/>
                </a:tc>
              </a:tr>
              <a:tr h="602221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5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/>
                        <a:t>18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At least three subjects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/>
                        <a:t>English, Mathematics,</a:t>
                      </a:r>
                      <a:r>
                        <a:rPr lang="en-GB" sz="1600" baseline="0" dirty="0" smtClean="0"/>
                        <a:t> Science</a:t>
                      </a:r>
                      <a:endParaRPr lang="en-GB" sz="1600" dirty="0" smtClean="0"/>
                    </a:p>
                    <a:p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468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Educational governance in England (pre-1990s): a hierarchical model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819150" y="2222500"/>
          <a:ext cx="10553700" cy="363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" name="Picture 8"/>
          <p:cNvPicPr/>
          <p:nvPr/>
        </p:nvPicPr>
        <p:blipFill>
          <a:blip r:embed="rId8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82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Educational governance in England (present): a ‘heterarchical’ model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14" name="Oval 13"/>
          <p:cNvSpPr/>
          <p:nvPr/>
        </p:nvSpPr>
        <p:spPr>
          <a:xfrm>
            <a:off x="8857121" y="3496227"/>
            <a:ext cx="1506077" cy="717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/>
              <a:t>Maintained schools</a:t>
            </a:r>
            <a:endParaRPr lang="en-GB" sz="1200" b="1" dirty="0"/>
          </a:p>
        </p:txBody>
      </p:sp>
      <p:sp>
        <p:nvSpPr>
          <p:cNvPr id="17" name="Flowchart: Alternate Process 16"/>
          <p:cNvSpPr/>
          <p:nvPr/>
        </p:nvSpPr>
        <p:spPr>
          <a:xfrm>
            <a:off x="8910915" y="2635624"/>
            <a:ext cx="1625529" cy="609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Local </a:t>
            </a:r>
            <a:r>
              <a:rPr lang="en-GB" sz="1200" b="1" dirty="0" smtClean="0"/>
              <a:t>Authority</a:t>
            </a:r>
            <a:endParaRPr lang="en-GB" sz="1200" dirty="0"/>
          </a:p>
        </p:txBody>
      </p:sp>
      <p:sp>
        <p:nvSpPr>
          <p:cNvPr id="19" name="Oval 18"/>
          <p:cNvSpPr/>
          <p:nvPr/>
        </p:nvSpPr>
        <p:spPr>
          <a:xfrm>
            <a:off x="6176673" y="4769946"/>
            <a:ext cx="1550903" cy="7343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/>
              <a:t>Foundation schools</a:t>
            </a:r>
            <a:endParaRPr lang="en-GB" sz="1200" b="1" dirty="0"/>
          </a:p>
        </p:txBody>
      </p:sp>
      <p:sp>
        <p:nvSpPr>
          <p:cNvPr id="20" name="Oval 19"/>
          <p:cNvSpPr/>
          <p:nvPr/>
        </p:nvSpPr>
        <p:spPr>
          <a:xfrm>
            <a:off x="824750" y="2689408"/>
            <a:ext cx="1706213" cy="8247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/>
              <a:t>Sponsored academies</a:t>
            </a:r>
            <a:endParaRPr lang="en-GB" sz="1200" b="1" dirty="0"/>
          </a:p>
        </p:txBody>
      </p:sp>
      <p:sp>
        <p:nvSpPr>
          <p:cNvPr id="21" name="Oval 20"/>
          <p:cNvSpPr/>
          <p:nvPr/>
        </p:nvSpPr>
        <p:spPr>
          <a:xfrm>
            <a:off x="3263144" y="4401659"/>
            <a:ext cx="1616572" cy="8068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/>
              <a:t>Converter</a:t>
            </a:r>
          </a:p>
          <a:p>
            <a:pPr algn="ctr"/>
            <a:r>
              <a:rPr lang="en-GB" sz="1200" b="1" dirty="0" smtClean="0"/>
              <a:t>academies</a:t>
            </a:r>
            <a:endParaRPr lang="en-GB" sz="1200" b="1" dirty="0"/>
          </a:p>
        </p:txBody>
      </p:sp>
      <p:sp>
        <p:nvSpPr>
          <p:cNvPr id="23" name="Flowchart: Alternate Process 22"/>
          <p:cNvSpPr/>
          <p:nvPr/>
        </p:nvSpPr>
        <p:spPr>
          <a:xfrm>
            <a:off x="6606990" y="2680446"/>
            <a:ext cx="1473129" cy="79785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/>
              <a:t>Government</a:t>
            </a:r>
            <a:endParaRPr lang="en-GB" sz="1200" b="1" dirty="0"/>
          </a:p>
        </p:txBody>
      </p:sp>
      <p:sp>
        <p:nvSpPr>
          <p:cNvPr id="25" name="Flowchart: Alternate Process 24"/>
          <p:cNvSpPr/>
          <p:nvPr/>
        </p:nvSpPr>
        <p:spPr>
          <a:xfrm>
            <a:off x="3944478" y="2976280"/>
            <a:ext cx="1201264" cy="62073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/>
              <a:t>MATs</a:t>
            </a:r>
            <a:endParaRPr lang="en-GB" sz="1200" b="1" dirty="0"/>
          </a:p>
        </p:txBody>
      </p:sp>
      <p:sp>
        <p:nvSpPr>
          <p:cNvPr id="27" name="Flowchart: Alternate Process 26"/>
          <p:cNvSpPr/>
          <p:nvPr/>
        </p:nvSpPr>
        <p:spPr>
          <a:xfrm>
            <a:off x="1299891" y="4545103"/>
            <a:ext cx="1281942" cy="63721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/>
              <a:t>Academy chains</a:t>
            </a:r>
            <a:endParaRPr lang="en-GB" sz="1200" b="1" dirty="0"/>
          </a:p>
        </p:txBody>
      </p:sp>
      <p:sp>
        <p:nvSpPr>
          <p:cNvPr id="28" name="Flowchart: Alternate Process 27"/>
          <p:cNvSpPr/>
          <p:nvPr/>
        </p:nvSpPr>
        <p:spPr>
          <a:xfrm>
            <a:off x="4796124" y="3720349"/>
            <a:ext cx="1279040" cy="68130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/>
              <a:t>Faith organisations</a:t>
            </a:r>
            <a:endParaRPr lang="en-GB" sz="1200" b="1" dirty="0"/>
          </a:p>
        </p:txBody>
      </p:sp>
      <p:sp>
        <p:nvSpPr>
          <p:cNvPr id="29" name="Oval 28"/>
          <p:cNvSpPr/>
          <p:nvPr/>
        </p:nvSpPr>
        <p:spPr>
          <a:xfrm>
            <a:off x="10685922" y="5380979"/>
            <a:ext cx="1506077" cy="717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/>
              <a:t>Free Schools</a:t>
            </a:r>
            <a:endParaRPr lang="en-GB" sz="1200" b="1" dirty="0"/>
          </a:p>
        </p:txBody>
      </p:sp>
      <p:sp>
        <p:nvSpPr>
          <p:cNvPr id="31" name="Oval 30"/>
          <p:cNvSpPr/>
          <p:nvPr/>
        </p:nvSpPr>
        <p:spPr>
          <a:xfrm>
            <a:off x="8722652" y="5190553"/>
            <a:ext cx="1506077" cy="717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/>
              <a:t>UTCs</a:t>
            </a:r>
            <a:endParaRPr lang="en-GB" sz="1200" b="1" dirty="0"/>
          </a:p>
        </p:txBody>
      </p:sp>
      <p:sp>
        <p:nvSpPr>
          <p:cNvPr id="33" name="Oval 32"/>
          <p:cNvSpPr/>
          <p:nvPr/>
        </p:nvSpPr>
        <p:spPr>
          <a:xfrm>
            <a:off x="7315197" y="6113918"/>
            <a:ext cx="1506077" cy="717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/>
              <a:t>CTCs</a:t>
            </a:r>
            <a:endParaRPr lang="en-GB" sz="1200" b="1" dirty="0"/>
          </a:p>
        </p:txBody>
      </p:sp>
      <p:sp>
        <p:nvSpPr>
          <p:cNvPr id="34" name="Oval 33"/>
          <p:cNvSpPr/>
          <p:nvPr/>
        </p:nvSpPr>
        <p:spPr>
          <a:xfrm>
            <a:off x="4025153" y="5943592"/>
            <a:ext cx="1506077" cy="717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/>
              <a:t>Studio Schools</a:t>
            </a:r>
            <a:endParaRPr lang="en-GB" sz="1200" b="1" dirty="0"/>
          </a:p>
        </p:txBody>
      </p:sp>
      <p:sp>
        <p:nvSpPr>
          <p:cNvPr id="35" name="Oval 34"/>
          <p:cNvSpPr/>
          <p:nvPr/>
        </p:nvSpPr>
        <p:spPr>
          <a:xfrm>
            <a:off x="10416977" y="1864654"/>
            <a:ext cx="1506077" cy="717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/>
              <a:t>Special Schools</a:t>
            </a:r>
            <a:endParaRPr lang="en-GB" sz="1200" b="1" dirty="0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8080119" y="3478303"/>
            <a:ext cx="777002" cy="304196"/>
          </a:xfrm>
          <a:prstGeom prst="straightConnector1">
            <a:avLst/>
          </a:prstGeom>
          <a:ln w="762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7712560" y="3504598"/>
            <a:ext cx="1323862" cy="1839921"/>
          </a:xfrm>
          <a:prstGeom prst="straightConnector1">
            <a:avLst/>
          </a:prstGeom>
          <a:ln w="762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8177273" y="2940424"/>
            <a:ext cx="733642" cy="44832"/>
          </a:xfrm>
          <a:prstGeom prst="straightConnector1">
            <a:avLst/>
          </a:prstGeom>
          <a:ln w="762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8068235" y="2376250"/>
            <a:ext cx="2365948" cy="304196"/>
          </a:xfrm>
          <a:prstGeom prst="straightConnector1">
            <a:avLst/>
          </a:prstGeom>
          <a:ln w="762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7333013" y="3478303"/>
            <a:ext cx="1037098" cy="2619862"/>
          </a:xfrm>
          <a:prstGeom prst="straightConnector1">
            <a:avLst/>
          </a:prstGeom>
          <a:ln w="762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7148521" y="3478303"/>
            <a:ext cx="62022" cy="1309931"/>
          </a:xfrm>
          <a:prstGeom prst="straightConnector1">
            <a:avLst/>
          </a:prstGeom>
          <a:ln w="762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9" idx="1"/>
            <a:endCxn id="28" idx="2"/>
          </p:cNvCxnSpPr>
          <p:nvPr/>
        </p:nvCxnSpPr>
        <p:spPr>
          <a:xfrm flipH="1" flipV="1">
            <a:off x="5435644" y="4401658"/>
            <a:ext cx="968153" cy="475835"/>
          </a:xfrm>
          <a:prstGeom prst="straightConnector1">
            <a:avLst/>
          </a:prstGeom>
          <a:ln w="762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5345877" y="3504598"/>
            <a:ext cx="1450103" cy="2519668"/>
          </a:xfrm>
          <a:prstGeom prst="straightConnector1">
            <a:avLst/>
          </a:prstGeom>
          <a:ln w="762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5215536" y="2962840"/>
            <a:ext cx="1391454" cy="282384"/>
          </a:xfrm>
          <a:prstGeom prst="straightConnector1">
            <a:avLst/>
          </a:prstGeom>
          <a:ln w="762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 flipV="1">
            <a:off x="1677856" y="3630401"/>
            <a:ext cx="200322" cy="865762"/>
          </a:xfrm>
          <a:prstGeom prst="straightConnector1">
            <a:avLst/>
          </a:prstGeom>
          <a:ln w="762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4267097" y="3630401"/>
            <a:ext cx="116519" cy="677507"/>
          </a:xfrm>
          <a:prstGeom prst="straightConnector1">
            <a:avLst/>
          </a:prstGeom>
          <a:ln w="762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urved Connector 67"/>
          <p:cNvCxnSpPr/>
          <p:nvPr/>
        </p:nvCxnSpPr>
        <p:spPr>
          <a:xfrm>
            <a:off x="8018878" y="3542985"/>
            <a:ext cx="2683459" cy="2041049"/>
          </a:xfrm>
          <a:prstGeom prst="curvedConnector3">
            <a:avLst>
              <a:gd name="adj1" fmla="val 27283"/>
            </a:avLst>
          </a:prstGeom>
          <a:ln w="5715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urved Connector 73"/>
          <p:cNvCxnSpPr/>
          <p:nvPr/>
        </p:nvCxnSpPr>
        <p:spPr>
          <a:xfrm rot="10800000" flipV="1">
            <a:off x="5411179" y="3245794"/>
            <a:ext cx="1268304" cy="373621"/>
          </a:xfrm>
          <a:prstGeom prst="curvedConnector3">
            <a:avLst/>
          </a:prstGeom>
          <a:ln w="57150">
            <a:solidFill>
              <a:srgbClr val="FF0000"/>
            </a:solidFill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urved Connector 77"/>
          <p:cNvCxnSpPr/>
          <p:nvPr/>
        </p:nvCxnSpPr>
        <p:spPr>
          <a:xfrm rot="10800000" flipV="1">
            <a:off x="2203756" y="2724900"/>
            <a:ext cx="4403235" cy="16831"/>
          </a:xfrm>
          <a:prstGeom prst="curvedConnector3">
            <a:avLst>
              <a:gd name="adj1" fmla="val 51629"/>
            </a:avLst>
          </a:prstGeom>
          <a:ln w="57150">
            <a:solidFill>
              <a:srgbClr val="FF0000"/>
            </a:solidFill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Flowchart: Alternate Process 82"/>
          <p:cNvSpPr/>
          <p:nvPr/>
        </p:nvSpPr>
        <p:spPr>
          <a:xfrm>
            <a:off x="1452291" y="6042211"/>
            <a:ext cx="1281942" cy="63721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 smtClean="0"/>
              <a:t>Teaching School Alliances</a:t>
            </a:r>
            <a:endParaRPr lang="en-GB" sz="1200" b="1" dirty="0"/>
          </a:p>
        </p:txBody>
      </p:sp>
      <p:cxnSp>
        <p:nvCxnSpPr>
          <p:cNvPr id="85" name="Curved Connector 84"/>
          <p:cNvCxnSpPr/>
          <p:nvPr/>
        </p:nvCxnSpPr>
        <p:spPr>
          <a:xfrm rot="10800000" flipV="1">
            <a:off x="2837281" y="3492821"/>
            <a:ext cx="3780967" cy="2787903"/>
          </a:xfrm>
          <a:prstGeom prst="curvedConnector3">
            <a:avLst>
              <a:gd name="adj1" fmla="val 43835"/>
            </a:avLst>
          </a:prstGeom>
          <a:ln w="57150">
            <a:solidFill>
              <a:srgbClr val="FF0000"/>
            </a:solidFill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urved Connector 90"/>
          <p:cNvCxnSpPr>
            <a:endCxn id="35" idx="2"/>
          </p:cNvCxnSpPr>
          <p:nvPr/>
        </p:nvCxnSpPr>
        <p:spPr>
          <a:xfrm flipV="1">
            <a:off x="4545110" y="2223247"/>
            <a:ext cx="5871867" cy="679928"/>
          </a:xfrm>
          <a:prstGeom prst="curvedConnector3">
            <a:avLst>
              <a:gd name="adj1" fmla="val 24656"/>
            </a:avLst>
          </a:prstGeom>
          <a:ln w="57150">
            <a:solidFill>
              <a:srgbClr val="FF0000"/>
            </a:solidFill>
            <a:prstDash val="sys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6" name="Picture 95"/>
          <p:cNvPicPr/>
          <p:nvPr/>
        </p:nvPicPr>
        <p:blipFill>
          <a:blip r:embed="rId3"/>
          <a:stretch>
            <a:fillRect/>
          </a:stretch>
        </p:blipFill>
        <p:spPr>
          <a:xfrm>
            <a:off x="9542139" y="6174736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60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Categories of state-funded schools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01567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3600" dirty="0" smtClean="0"/>
              <a:t>1. Maintained</a:t>
            </a:r>
          </a:p>
          <a:p>
            <a:pPr lvl="1"/>
            <a:r>
              <a:rPr lang="en-GB" sz="2600" i="1" dirty="0" smtClean="0"/>
              <a:t>Community</a:t>
            </a:r>
          </a:p>
          <a:p>
            <a:pPr lvl="1"/>
            <a:r>
              <a:rPr lang="en-GB" sz="2600" i="1" dirty="0" smtClean="0"/>
              <a:t>Foundation</a:t>
            </a:r>
          </a:p>
          <a:p>
            <a:pPr marL="0" indent="0">
              <a:buNone/>
            </a:pPr>
            <a:r>
              <a:rPr lang="en-GB" sz="2600" dirty="0" smtClean="0"/>
              <a:t>2. </a:t>
            </a:r>
            <a:r>
              <a:rPr lang="en-GB" sz="3600" dirty="0" smtClean="0"/>
              <a:t>Academy</a:t>
            </a:r>
          </a:p>
          <a:p>
            <a:pPr lvl="1"/>
            <a:r>
              <a:rPr lang="en-GB" sz="2600" i="1" dirty="0" smtClean="0"/>
              <a:t>‘Sponsored’</a:t>
            </a:r>
          </a:p>
          <a:p>
            <a:pPr lvl="1"/>
            <a:r>
              <a:rPr lang="en-GB" sz="2600" i="1" dirty="0" smtClean="0"/>
              <a:t>‘Converter’</a:t>
            </a:r>
          </a:p>
          <a:p>
            <a:pPr marL="0" indent="0">
              <a:buNone/>
            </a:pPr>
            <a:r>
              <a:rPr lang="en-GB" sz="2600" dirty="0" smtClean="0"/>
              <a:t>3.  </a:t>
            </a:r>
            <a:r>
              <a:rPr lang="en-GB" sz="3200" dirty="0" smtClean="0"/>
              <a:t>Free Schools</a:t>
            </a:r>
          </a:p>
          <a:p>
            <a:pPr marL="0" indent="0">
              <a:buNone/>
            </a:pPr>
            <a:r>
              <a:rPr lang="en-GB" sz="3200" dirty="0" smtClean="0"/>
              <a:t>4. City Technical Colleges</a:t>
            </a:r>
          </a:p>
          <a:p>
            <a:pPr marL="0" indent="0">
              <a:buNone/>
            </a:pPr>
            <a:r>
              <a:rPr lang="en-GB" sz="3200" dirty="0" smtClean="0"/>
              <a:t>5. University Technical Colleges</a:t>
            </a:r>
          </a:p>
          <a:p>
            <a:pPr marL="0" indent="0">
              <a:buNone/>
            </a:pPr>
            <a:r>
              <a:rPr lang="en-GB" sz="3200" dirty="0" smtClean="0"/>
              <a:t>6. Studio Schools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1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GB" sz="2800" dirty="0" smtClean="0"/>
              <a:t>Primary schools in England (2017)</a:t>
            </a:r>
            <a:endParaRPr lang="en-GB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 anchor="t" anchorCtr="0">
            <a:normAutofit/>
          </a:bodyPr>
          <a:lstStyle/>
          <a:p>
            <a:endParaRPr lang="en-GB" sz="1800" dirty="0" smtClean="0"/>
          </a:p>
          <a:p>
            <a:r>
              <a:rPr lang="en-GB" sz="1800" dirty="0" smtClean="0"/>
              <a:t>Maintained 77 %</a:t>
            </a:r>
          </a:p>
          <a:p>
            <a:endParaRPr lang="en-GB" sz="1800" dirty="0" smtClean="0"/>
          </a:p>
          <a:p>
            <a:r>
              <a:rPr lang="en-GB" sz="1800" dirty="0" smtClean="0"/>
              <a:t>Academies (in MAT)18%</a:t>
            </a:r>
          </a:p>
          <a:p>
            <a:endParaRPr lang="en-GB" sz="1800" dirty="0" smtClean="0"/>
          </a:p>
          <a:p>
            <a:r>
              <a:rPr lang="en-GB" sz="1800" dirty="0" smtClean="0"/>
              <a:t>Academies (not in MAT) 4%</a:t>
            </a:r>
          </a:p>
          <a:p>
            <a:endParaRPr lang="en-GB" sz="1800" dirty="0" smtClean="0"/>
          </a:p>
          <a:p>
            <a:r>
              <a:rPr lang="en-GB" sz="1800" dirty="0" smtClean="0"/>
              <a:t>Free Schools (1%)</a:t>
            </a:r>
            <a:endParaRPr lang="en-GB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SUP4PCL University of Leicester 10-11 October 2017</a:t>
            </a:r>
            <a:endParaRPr lang="en-US" dirty="0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  <p:extLst/>
          </p:nvPr>
        </p:nvGraphicFramePr>
        <p:xfrm>
          <a:off x="4856163" y="446088"/>
          <a:ext cx="6251575" cy="5414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9542139" y="6138878"/>
            <a:ext cx="2240280" cy="52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2750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7</TotalTime>
  <Words>1063</Words>
  <Application>Microsoft Office PowerPoint</Application>
  <PresentationFormat>Custom</PresentationFormat>
  <Paragraphs>228</Paragraphs>
  <Slides>19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Quotable</vt:lpstr>
      <vt:lpstr>Introduction to the English education system</vt:lpstr>
      <vt:lpstr>Brief background to public education in England</vt:lpstr>
      <vt:lpstr>Age stages and school phases</vt:lpstr>
      <vt:lpstr>Testing and Examinations structure</vt:lpstr>
      <vt:lpstr>English, Mathematics, Science </vt:lpstr>
      <vt:lpstr>Educational governance in England (pre-1990s): a hierarchical model</vt:lpstr>
      <vt:lpstr>Educational governance in England (present): a ‘heterarchical’ model</vt:lpstr>
      <vt:lpstr>Categories of state-funded schools</vt:lpstr>
      <vt:lpstr>Primary schools in England (2017)</vt:lpstr>
      <vt:lpstr>Secondary schools in England (2017)</vt:lpstr>
      <vt:lpstr>Maintained schools</vt:lpstr>
      <vt:lpstr>Sponsored Academies</vt:lpstr>
      <vt:lpstr>‘Converter’ Academies</vt:lpstr>
      <vt:lpstr>Multi-Academy Trusts (MATs)</vt:lpstr>
      <vt:lpstr>Other systems for ‘school to school’ support</vt:lpstr>
      <vt:lpstr>           Accountability and Inspection Office for Standards in Education, Children’s Services and Skills (Ofsted) </vt:lpstr>
      <vt:lpstr>Initial Teacher Education: schools and universities in partnership</vt:lpstr>
      <vt:lpstr>Initial Teacher Education: schools and universities in partnership</vt:lpstr>
      <vt:lpstr>Key points</vt:lpstr>
    </vt:vector>
  </TitlesOfParts>
  <Company>University of Leicester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Wilkins, Christopher (Prof.)</dc:creator>
  <cp:lastModifiedBy>AUC</cp:lastModifiedBy>
  <cp:revision>5</cp:revision>
  <cp:lastPrinted>2017-10-09T19:15:15Z</cp:lastPrinted>
  <dcterms:created xsi:type="dcterms:W3CDTF">2017-10-09T12:11:18Z</dcterms:created>
  <dcterms:modified xsi:type="dcterms:W3CDTF">2017-10-22T12:27:40Z</dcterms:modified>
</cp:coreProperties>
</file>