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4" r:id="rId3"/>
    <p:sldId id="267" r:id="rId4"/>
    <p:sldId id="265" r:id="rId5"/>
    <p:sldId id="266" r:id="rId6"/>
    <p:sldId id="268" r:id="rId7"/>
    <p:sldId id="274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>
        <p:scale>
          <a:sx n="90" d="100"/>
          <a:sy n="90" d="100"/>
        </p:scale>
        <p:origin x="-462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5A2F9-1A3D-7242-A41F-C3ECD2981E66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C050A-7491-3148-AE12-D886C9985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83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3750F-345D-F742-BFB6-CB241E7BA5BD}" type="datetimeFigureOut">
              <a:rPr lang="en-US" smtClean="0"/>
              <a:t>10/22/2017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472D8-61B1-8948-911E-E8510794CF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562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B35B9-8117-2B41-BAB2-2D4D1141532E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95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55E7-3FFD-BF42-8365-810F9DDF61EA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7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CC8F-8914-CF41-A1D4-956779539C02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2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B0B35-5342-E94D-BA7D-61A73E060199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15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515-CE31-804E-93BC-8EBCFA51FB32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6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9E93-D60D-934E-AB3F-900701599065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2B13-2B98-3A4A-B3A9-FF380FF883DA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2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3344-CA53-6546-893A-405441D16E6A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89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FFB0A-F5DB-FB4E-9C6C-6039A57DEEA4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41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FC13-1736-7240-B929-D325674BB9FC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7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4C6C-ABC0-5749-83BD-D845E4663F6E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0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690B5-FC01-954F-89D5-5928F3488E8D}" type="datetime1">
              <a:rPr lang="en-GB" smtClean="0"/>
              <a:t>22/10/2017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19CF4-9668-F04C-80F5-DF55BA227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65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215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English approaches to school-led professional learning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400" dirty="0" smtClean="0"/>
              <a:t>Professor Hilary Burgess</a:t>
            </a:r>
            <a:endParaRPr lang="en-US" sz="4400" dirty="0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School and University Partnership for Peer Communities of Learners (SUP4PCL)  </a:t>
            </a:r>
          </a:p>
          <a:p>
            <a:endParaRPr lang="en-GB" dirty="0"/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5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537" y="365125"/>
            <a:ext cx="105156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Professional Learning Think-piece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Select one of the three think-pieces to read and discuss in your group. Allow yourself 6-7 minutes to read the piece of your group’s choice.</a:t>
            </a:r>
          </a:p>
          <a:p>
            <a:r>
              <a:rPr lang="en-US" dirty="0" smtClean="0"/>
              <a:t>Discuss the ‘think back – think forward’ questions.</a:t>
            </a:r>
          </a:p>
          <a:p>
            <a:r>
              <a:rPr lang="en-US" dirty="0" smtClean="0"/>
              <a:t>What other reflections do you have on the think-piece?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64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537" y="365125"/>
            <a:ext cx="105156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1800" dirty="0" smtClean="0"/>
              <a:t>Bell, M., Cordingley, P., Isham, C., &amp; Davis, R. (2010). Report of professional practitioner use of research review: Practitioner engagement in and/or with research. Coventry: CUREE, GTCE, LSIS and NTRP.</a:t>
            </a:r>
          </a:p>
          <a:p>
            <a:pPr marL="0" indent="0">
              <a:buNone/>
            </a:pPr>
            <a:r>
              <a:rPr lang="en-US" sz="1800" dirty="0" smtClean="0"/>
              <a:t>Cordingley, P. (2015) The contribution of research to teachers’ professional learning and development. Oxford Review of Education, 41:2, 234-252</a:t>
            </a:r>
          </a:p>
          <a:p>
            <a:pPr marL="0" indent="0">
              <a:buNone/>
            </a:pPr>
            <a:r>
              <a:rPr lang="en-US" sz="1800" dirty="0" smtClean="0"/>
              <a:t>DfE (2016) Standard for teachers’ professional development. Implementation guidance for school leaders, teachers and organisations that offer professional development for teachers. July 2016.</a:t>
            </a: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Lofthouse, R (20216) Teacher Coaching: a collection of think-pieces about professional development &amp; leadership through coaching. Research Centre for Learning and Teaching. Newcastle University UK</a:t>
            </a:r>
          </a:p>
          <a:p>
            <a:pPr marL="0" indent="0">
              <a:buNone/>
            </a:pPr>
            <a:r>
              <a:rPr lang="en-US" sz="1800" dirty="0" smtClean="0"/>
              <a:t>Robinson, V., Hohepa, M., &amp; Lloyd, C. (2009) School leadership and student outcomes: Identifying what works and why. Best evidence synthesis iteration (BES). Wellington: Ministry of Education.</a:t>
            </a:r>
          </a:p>
          <a:p>
            <a:pPr marL="0" indent="0">
              <a:buNone/>
            </a:pPr>
            <a:r>
              <a:rPr lang="en-US" sz="1800" dirty="0" smtClean="0"/>
              <a:t>Timperley, H., Wilson, A., Barrar, H., and Fung, I. (2007) Teacher professional learning and development: Best Evidence synthesis Iteration (BES). Wellington: Ministry of Education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64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Background to CPD in English Schools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1972 – The </a:t>
            </a:r>
            <a:r>
              <a:rPr lang="en-US" dirty="0"/>
              <a:t>J</a:t>
            </a:r>
            <a:r>
              <a:rPr lang="en-US" dirty="0" smtClean="0"/>
              <a:t>ames Report made ‘official’ the requirements of in-service education for teachers (INSET) in order to develop their knowledge and skills.</a:t>
            </a:r>
          </a:p>
          <a:p>
            <a:r>
              <a:rPr lang="en-US" dirty="0" smtClean="0"/>
              <a:t>Local Education Authorities (LEA) were strong and provided most INSET for teachers through Teachers’ Centres.</a:t>
            </a:r>
          </a:p>
          <a:p>
            <a:r>
              <a:rPr lang="en-US" dirty="0" smtClean="0"/>
              <a:t>Phase and subject specialist Advisory staff were appointed by LEA’s to support teachers and provide/lead INSET training.</a:t>
            </a:r>
          </a:p>
          <a:p>
            <a:r>
              <a:rPr lang="en-US" dirty="0" smtClean="0"/>
              <a:t>Opportunities for practising teachers to be involved in INSET</a:t>
            </a:r>
          </a:p>
          <a:p>
            <a:r>
              <a:rPr lang="en-US" dirty="0" smtClean="0"/>
              <a:t>Controlled by and for teachers</a:t>
            </a:r>
          </a:p>
          <a:p>
            <a:r>
              <a:rPr lang="en-US" dirty="0" smtClean="0"/>
              <a:t>INSET often perceived as being ‘done to’/transmission mode CPD 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6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Devolution of funding to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1990’s funding devolved to schools – led to a sharper focus on LEA’s to provide training</a:t>
            </a:r>
          </a:p>
          <a:p>
            <a:r>
              <a:rPr lang="en-US" dirty="0" smtClean="0"/>
              <a:t>Shift in emphasis from teachers to school and system: Teacher related in-service training (TRIST); Grant related in-service training (GRIST); Grants for Educational Support and Training (GEST)</a:t>
            </a:r>
          </a:p>
          <a:p>
            <a:r>
              <a:rPr lang="en-US" dirty="0" smtClean="0"/>
              <a:t>1991 </a:t>
            </a:r>
            <a:r>
              <a:rPr lang="en-US" dirty="0"/>
              <a:t>A</a:t>
            </a:r>
            <a:r>
              <a:rPr lang="en-US" dirty="0" smtClean="0"/>
              <a:t>ppraisal Scheme attempted to interrelate teachers’ professional needs with schools’ requirements</a:t>
            </a:r>
          </a:p>
          <a:p>
            <a:r>
              <a:rPr lang="en-US" dirty="0" smtClean="0"/>
              <a:t>5 INSET days gave schools funding to buy in training and consultancy for CPD</a:t>
            </a:r>
          </a:p>
          <a:p>
            <a:r>
              <a:rPr lang="en-US" dirty="0" smtClean="0"/>
              <a:t>Pressure on LEA’s to provide training alongside an increase in private training schemes and self-employed consultants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08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Strategies for Professional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1998 Teaching and Higher Education Act passed and led to 2001 –DfEE (now DfE) Learning and Teaching: a strategy for professional development.</a:t>
            </a:r>
          </a:p>
          <a:p>
            <a:r>
              <a:rPr lang="en-US" dirty="0" smtClean="0"/>
              <a:t>The strategy was devised in consultation with the General Teaching Council (GTC 2000-2012). Push towards seeing teaching as a profession.</a:t>
            </a:r>
          </a:p>
          <a:p>
            <a:r>
              <a:rPr lang="en-US" dirty="0" smtClean="0"/>
              <a:t>Strategy designed to ensure teachers’ received relevant, focused, effective professional development and that professional development is at heart of school improvement.</a:t>
            </a:r>
          </a:p>
          <a:p>
            <a:r>
              <a:rPr lang="en-US" dirty="0" smtClean="0"/>
              <a:t>The strategy encouraged research and evaluation – missing in earlier INSET training and CPD</a:t>
            </a:r>
            <a:endParaRPr lang="en-US" dirty="0"/>
          </a:p>
          <a:p>
            <a:r>
              <a:rPr lang="en-US" dirty="0" smtClean="0"/>
              <a:t>In 2012 the GTC abolished and eventually transformed into the National College for Teaching and Leadership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3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CPD Policy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Early 2000s CPD predominately a school based activity – central government direction highly influential</a:t>
            </a:r>
          </a:p>
          <a:p>
            <a:r>
              <a:rPr lang="en-US" dirty="0" smtClean="0"/>
              <a:t>In a context of standards based reform CPD changed from focus on personal professional development of individual teachers to a system to support schools in achieving their improvement priorities</a:t>
            </a:r>
          </a:p>
          <a:p>
            <a:r>
              <a:rPr lang="en-US" dirty="0" smtClean="0"/>
              <a:t>Priorities were targeted at policy implementation and effective management</a:t>
            </a:r>
          </a:p>
          <a:p>
            <a:r>
              <a:rPr lang="en-US" dirty="0" smtClean="0"/>
              <a:t>CPD a vital mechanism for implementing the National Strategies for Literacy, Numeracy and Key Stage 3. </a:t>
            </a:r>
          </a:p>
          <a:p>
            <a:r>
              <a:rPr lang="en-US" dirty="0" smtClean="0"/>
              <a:t>Extended government control over content and processes of teaching and learning – training scripted and disseminated to LEA consultants – cascaded to schools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48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537" y="365125"/>
            <a:ext cx="105156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Integration of teacher needs and systems of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Teacher Development Agency (TDA) </a:t>
            </a:r>
            <a:r>
              <a:rPr lang="en-US" i="1" dirty="0" smtClean="0"/>
              <a:t>Professional Standards for Teaching Framework </a:t>
            </a:r>
            <a:r>
              <a:rPr lang="en-US" dirty="0" smtClean="0"/>
              <a:t>(2007) set out expectations, competences and standards for teachers at different stages throughout their career: QTS; main and upper pay scales; excellent teachers and Advanced Skills Teachers (ASTs)</a:t>
            </a:r>
          </a:p>
          <a:p>
            <a:r>
              <a:rPr lang="en-US" dirty="0" smtClean="0"/>
              <a:t>Systems of performance management aimed to optimise student performance on national tests and school improvement.</a:t>
            </a:r>
          </a:p>
          <a:p>
            <a:r>
              <a:rPr lang="en-US" dirty="0" smtClean="0"/>
              <a:t>The so-called ‘New Professionalism’ for teachers was in place – HEI’s marginalised in initial teacher education (ITE) and CPD</a:t>
            </a:r>
          </a:p>
          <a:p>
            <a:r>
              <a:rPr lang="en-US" dirty="0" smtClean="0"/>
              <a:t>Enforced compliance to government controlled agendas – undermined professional independence and self esteem of teachers.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605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537" y="365125"/>
            <a:ext cx="105156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Moves forward and backwards in CPD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By 2008 most CPD in schools reflected government policy and focused upon teaching skills and subject knowledge, led by internal staff</a:t>
            </a:r>
          </a:p>
          <a:p>
            <a:r>
              <a:rPr lang="en-US" dirty="0" smtClean="0"/>
              <a:t>School centred CPD encouraged teachers to be involved in a range of formal and informal mentoring and coaching arrangements</a:t>
            </a:r>
          </a:p>
          <a:p>
            <a:r>
              <a:rPr lang="en-US" dirty="0" smtClean="0"/>
              <a:t>In 2009-10 a Masters in Teaching and Learning (MTL) introduced and some HEI’s awarded funding to develop an MTL programme</a:t>
            </a:r>
          </a:p>
          <a:p>
            <a:r>
              <a:rPr lang="en-US" dirty="0" smtClean="0"/>
              <a:t>The MTL was school based with teachers being supported by a colleague who acted as coach alongside a university tutor</a:t>
            </a:r>
          </a:p>
          <a:p>
            <a:r>
              <a:rPr lang="en-US" dirty="0" smtClean="0"/>
              <a:t>In 2011 funding for the MTL abruptly removed and programmes closed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41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537" y="365125"/>
            <a:ext cx="105156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and Professional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Radical and fast moving changes in policy such as School Direct and Teaching Schools can promote localism and increase fragmentation of the educational landscape</a:t>
            </a:r>
          </a:p>
          <a:p>
            <a:r>
              <a:rPr lang="en-US" dirty="0" smtClean="0"/>
              <a:t>Need to identify approaches to professional learning that make the most difference (Cordingley 2012)</a:t>
            </a:r>
          </a:p>
          <a:p>
            <a:r>
              <a:rPr lang="en-US" dirty="0" smtClean="0"/>
              <a:t>Evidence from funded projects supports evidence base for role of research in highly effective professional learning that benefits both teachers and pupils e.g. Timperley et al 2007; Robinson et al 2009; Bell et al 2010.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64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537" y="365125"/>
            <a:ext cx="10515600" cy="1325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Standard for teachers’ professional development (DfE 2016)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standard:</a:t>
            </a:r>
          </a:p>
          <a:p>
            <a:r>
              <a:rPr lang="en-US" dirty="0" smtClean="0"/>
              <a:t>Professional development should have a focus on improving and evaluating pupil outcomes</a:t>
            </a:r>
          </a:p>
          <a:p>
            <a:r>
              <a:rPr lang="en-US" dirty="0" smtClean="0"/>
              <a:t>Professional development should be underpinned by robust evidence and expertise</a:t>
            </a:r>
          </a:p>
          <a:p>
            <a:r>
              <a:rPr lang="en-US" dirty="0" smtClean="0"/>
              <a:t>Professional development should include collaboration and expert challenge</a:t>
            </a:r>
          </a:p>
          <a:p>
            <a:r>
              <a:rPr lang="en-US" dirty="0" smtClean="0"/>
              <a:t>Professional development programmes should be sustained over time</a:t>
            </a:r>
          </a:p>
          <a:p>
            <a:r>
              <a:rPr lang="en-US" b="1" dirty="0" smtClean="0"/>
              <a:t>Professional development must be prioritised by school leadership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and University Partnership for Peer Communities of Learners (SUP4PCL)  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6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1156</Words>
  <Application>Microsoft Office PowerPoint</Application>
  <PresentationFormat>Custom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English approaches to school-led professional learning  Professor Hilary Burgess</vt:lpstr>
      <vt:lpstr>Background to CPD in English Schools</vt:lpstr>
      <vt:lpstr>Devolution of funding to schools</vt:lpstr>
      <vt:lpstr>Strategies for Professional Learning</vt:lpstr>
      <vt:lpstr>CPD Policy Implementation</vt:lpstr>
      <vt:lpstr> Integration of teacher needs and systems of management</vt:lpstr>
      <vt:lpstr>Moves forward and backwards in CPD</vt:lpstr>
      <vt:lpstr>Research and Professional Learning</vt:lpstr>
      <vt:lpstr>Standard for teachers’ professional development (DfE 2016)</vt:lpstr>
      <vt:lpstr>Professional Learning Think-piece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Forsythe, Susan K. (Dr.)</dc:creator>
  <cp:lastModifiedBy>AUC</cp:lastModifiedBy>
  <cp:revision>51</cp:revision>
  <dcterms:created xsi:type="dcterms:W3CDTF">2017-06-01T18:49:51Z</dcterms:created>
  <dcterms:modified xsi:type="dcterms:W3CDTF">2017-10-22T12:30:10Z</dcterms:modified>
</cp:coreProperties>
</file>