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3" r:id="rId2"/>
    <p:sldId id="287" r:id="rId3"/>
    <p:sldId id="282" r:id="rId4"/>
    <p:sldId id="280" r:id="rId5"/>
    <p:sldId id="268" r:id="rId6"/>
    <p:sldId id="286" r:id="rId7"/>
    <p:sldId id="257" r:id="rId8"/>
    <p:sldId id="258" r:id="rId9"/>
    <p:sldId id="279" r:id="rId10"/>
    <p:sldId id="275" r:id="rId11"/>
    <p:sldId id="284" r:id="rId12"/>
    <p:sldId id="267" r:id="rId13"/>
    <p:sldId id="276" r:id="rId14"/>
    <p:sldId id="277" r:id="rId15"/>
    <p:sldId id="285" r:id="rId16"/>
    <p:sldId id="283" r:id="rId17"/>
    <p:sldId id="274" r:id="rId18"/>
    <p:sldId id="281" r:id="rId19"/>
    <p:sldId id="262" r:id="rId2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BCD77-107F-47DB-84F5-7FA75698AD12}"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n-GB"/>
        </a:p>
      </dgm:t>
    </dgm:pt>
    <dgm:pt modelId="{AFC70E06-64F6-463D-94F4-705DDBF3FA05}">
      <dgm:prSet phldrT="[Text]"/>
      <dgm:spPr/>
      <dgm:t>
        <a:bodyPr/>
        <a:lstStyle/>
        <a:p>
          <a:r>
            <a:rPr lang="en-GB" dirty="0"/>
            <a:t>1. Teachers form LS groups to identify a specific challenge that students have with an aspect of learning</a:t>
          </a:r>
        </a:p>
      </dgm:t>
    </dgm:pt>
    <dgm:pt modelId="{553E65F3-B05B-490D-9BE0-B13A3FCF840E}" type="parTrans" cxnId="{CE0712FE-1C97-48F4-AE5C-8780CEB99A75}">
      <dgm:prSet/>
      <dgm:spPr/>
      <dgm:t>
        <a:bodyPr/>
        <a:lstStyle/>
        <a:p>
          <a:endParaRPr lang="en-GB"/>
        </a:p>
      </dgm:t>
    </dgm:pt>
    <dgm:pt modelId="{F8C2E2B9-E510-46ED-B533-71266EFC9567}" type="sibTrans" cxnId="{CE0712FE-1C97-48F4-AE5C-8780CEB99A75}">
      <dgm:prSet/>
      <dgm:spPr/>
      <dgm:t>
        <a:bodyPr/>
        <a:lstStyle/>
        <a:p>
          <a:endParaRPr lang="en-GB"/>
        </a:p>
      </dgm:t>
    </dgm:pt>
    <dgm:pt modelId="{EB230BAF-024C-4628-AF07-8B26E999C39F}">
      <dgm:prSet phldrT="[Text]"/>
      <dgm:spPr/>
      <dgm:t>
        <a:bodyPr/>
        <a:lstStyle/>
        <a:p>
          <a:r>
            <a:rPr lang="en-GB" dirty="0"/>
            <a:t>4. The group evaluates the lesson, focusing on evidence for student learning and engagement during each phase of the lesson. </a:t>
          </a:r>
        </a:p>
      </dgm:t>
    </dgm:pt>
    <dgm:pt modelId="{160BADD9-FC47-4A89-A60F-778CE6EE7832}" type="parTrans" cxnId="{EFC85482-2758-4436-ABE7-2DE91BA5312B}">
      <dgm:prSet/>
      <dgm:spPr/>
      <dgm:t>
        <a:bodyPr/>
        <a:lstStyle/>
        <a:p>
          <a:endParaRPr lang="en-GB"/>
        </a:p>
      </dgm:t>
    </dgm:pt>
    <dgm:pt modelId="{705972C9-4028-4AA4-9685-986D6012EA2D}" type="sibTrans" cxnId="{EFC85482-2758-4436-ABE7-2DE91BA5312B}">
      <dgm:prSet/>
      <dgm:spPr/>
      <dgm:t>
        <a:bodyPr/>
        <a:lstStyle/>
        <a:p>
          <a:endParaRPr lang="en-GB"/>
        </a:p>
      </dgm:t>
    </dgm:pt>
    <dgm:pt modelId="{ECBE7B8F-48B0-4C35-8EE2-D4DCFBB5EDE1}">
      <dgm:prSet phldrT="[Text]"/>
      <dgm:spPr/>
      <dgm:t>
        <a:bodyPr/>
        <a:lstStyle/>
        <a:p>
          <a:r>
            <a:rPr lang="en-GB" dirty="0"/>
            <a:t>2. Having agreed the focus, the LS group meet together and plan a 'research lesson' in detail, focusing on the intended </a:t>
          </a:r>
          <a:r>
            <a:rPr lang="en-GB" i="1" dirty="0"/>
            <a:t>learning </a:t>
          </a:r>
          <a:r>
            <a:rPr lang="en-GB" i="0" dirty="0"/>
            <a:t>of the students</a:t>
          </a:r>
          <a:r>
            <a:rPr lang="en-GB" dirty="0"/>
            <a:t> </a:t>
          </a:r>
        </a:p>
      </dgm:t>
    </dgm:pt>
    <dgm:pt modelId="{114E1A98-CA59-4CF7-BB06-D2EEBB2F7C45}" type="parTrans" cxnId="{4323F1F6-CE88-4DE1-AEFC-6D2A2535D316}">
      <dgm:prSet/>
      <dgm:spPr/>
      <dgm:t>
        <a:bodyPr/>
        <a:lstStyle/>
        <a:p>
          <a:endParaRPr lang="en-GB"/>
        </a:p>
      </dgm:t>
    </dgm:pt>
    <dgm:pt modelId="{F3FD04C0-263D-43AF-9D23-DCC4A507307E}" type="sibTrans" cxnId="{4323F1F6-CE88-4DE1-AEFC-6D2A2535D316}">
      <dgm:prSet/>
      <dgm:spPr/>
      <dgm:t>
        <a:bodyPr/>
        <a:lstStyle/>
        <a:p>
          <a:endParaRPr lang="en-GB"/>
        </a:p>
      </dgm:t>
    </dgm:pt>
    <dgm:pt modelId="{6EC47233-2A3C-4C57-9406-6C54CE5FF8F5}">
      <dgm:prSet/>
      <dgm:spPr/>
      <dgm:t>
        <a:bodyPr/>
        <a:lstStyle/>
        <a:p>
          <a:r>
            <a:rPr lang="en-GB" dirty="0"/>
            <a:t>3. The research lesson is taught by one of the group. The other members each observe the learning of 3 'case' pupils and note how they are engaging.</a:t>
          </a:r>
        </a:p>
      </dgm:t>
    </dgm:pt>
    <dgm:pt modelId="{1E84F4DD-9B1A-45FE-A1EB-06DFD7F6EFC8}" type="parTrans" cxnId="{CA11CA39-AC42-4B4E-B68B-24D31B89B2DA}">
      <dgm:prSet/>
      <dgm:spPr/>
      <dgm:t>
        <a:bodyPr/>
        <a:lstStyle/>
        <a:p>
          <a:endParaRPr lang="en-GB"/>
        </a:p>
      </dgm:t>
    </dgm:pt>
    <dgm:pt modelId="{91A98419-42F9-4D9A-AA82-A3B95540DF3E}" type="sibTrans" cxnId="{CA11CA39-AC42-4B4E-B68B-24D31B89B2DA}">
      <dgm:prSet/>
      <dgm:spPr/>
      <dgm:t>
        <a:bodyPr/>
        <a:lstStyle/>
        <a:p>
          <a:endParaRPr lang="en-GB"/>
        </a:p>
      </dgm:t>
    </dgm:pt>
    <dgm:pt modelId="{8900550C-37FB-4685-B5FC-4D3DED8D2784}">
      <dgm:prSet phldrT="[Text]"/>
      <dgm:spPr/>
      <dgm:t>
        <a:bodyPr/>
        <a:lstStyle/>
        <a:p>
          <a:r>
            <a:rPr lang="en-GB" dirty="0"/>
            <a:t>5. Evaluation of the research lesson leads to resolutions for future practice and to collaborative planning of another research lesson for  teaching to the same or other group. </a:t>
          </a:r>
        </a:p>
      </dgm:t>
    </dgm:pt>
    <dgm:pt modelId="{8AFB0ED2-45D1-4801-B350-E42FA1D31522}" type="parTrans" cxnId="{6EC0F7FA-07D2-4742-8228-1BD4D0A3ED7B}">
      <dgm:prSet/>
      <dgm:spPr/>
      <dgm:t>
        <a:bodyPr/>
        <a:lstStyle/>
        <a:p>
          <a:endParaRPr lang="en-GB"/>
        </a:p>
      </dgm:t>
    </dgm:pt>
    <dgm:pt modelId="{86EA7010-7541-4BD4-946B-EF8D50358642}" type="sibTrans" cxnId="{6EC0F7FA-07D2-4742-8228-1BD4D0A3ED7B}">
      <dgm:prSet/>
      <dgm:spPr/>
      <dgm:t>
        <a:bodyPr/>
        <a:lstStyle/>
        <a:p>
          <a:endParaRPr lang="en-GB"/>
        </a:p>
      </dgm:t>
    </dgm:pt>
    <dgm:pt modelId="{CC964DCA-D25E-4D7C-865B-D502D96FF3D2}" type="pres">
      <dgm:prSet presAssocID="{971BCD77-107F-47DB-84F5-7FA75698AD12}" presName="Name0" presStyleCnt="0">
        <dgm:presLayoutVars>
          <dgm:dir/>
          <dgm:resizeHandles val="exact"/>
        </dgm:presLayoutVars>
      </dgm:prSet>
      <dgm:spPr/>
      <dgm:t>
        <a:bodyPr/>
        <a:lstStyle/>
        <a:p>
          <a:endParaRPr lang="en-US"/>
        </a:p>
      </dgm:t>
    </dgm:pt>
    <dgm:pt modelId="{54A9380B-E5AE-45EB-BA99-44FDC2607A34}" type="pres">
      <dgm:prSet presAssocID="{971BCD77-107F-47DB-84F5-7FA75698AD12}" presName="cycle" presStyleCnt="0"/>
      <dgm:spPr/>
    </dgm:pt>
    <dgm:pt modelId="{F12C8E60-0C94-4D39-913D-27FF828AC7E9}" type="pres">
      <dgm:prSet presAssocID="{AFC70E06-64F6-463D-94F4-705DDBF3FA05}" presName="nodeFirstNode" presStyleLbl="node1" presStyleIdx="0" presStyleCnt="5" custScaleX="136359" custScaleY="103395" custRadScaleRad="100886" custRadScaleInc="-3175">
        <dgm:presLayoutVars>
          <dgm:bulletEnabled val="1"/>
        </dgm:presLayoutVars>
      </dgm:prSet>
      <dgm:spPr/>
      <dgm:t>
        <a:bodyPr/>
        <a:lstStyle/>
        <a:p>
          <a:endParaRPr lang="en-US"/>
        </a:p>
      </dgm:t>
    </dgm:pt>
    <dgm:pt modelId="{3FD306D3-B663-44A8-B57F-A2FD62347607}" type="pres">
      <dgm:prSet presAssocID="{F8C2E2B9-E510-46ED-B533-71266EFC9567}" presName="sibTransFirstNode" presStyleLbl="bgShp" presStyleIdx="0" presStyleCnt="1"/>
      <dgm:spPr/>
      <dgm:t>
        <a:bodyPr/>
        <a:lstStyle/>
        <a:p>
          <a:endParaRPr lang="en-US"/>
        </a:p>
      </dgm:t>
    </dgm:pt>
    <dgm:pt modelId="{6EED977B-4A8F-45E6-B8F4-4E88726EC763}" type="pres">
      <dgm:prSet presAssocID="{ECBE7B8F-48B0-4C35-8EE2-D4DCFBB5EDE1}" presName="nodeFollowingNodes" presStyleLbl="node1" presStyleIdx="1" presStyleCnt="5" custScaleX="123594">
        <dgm:presLayoutVars>
          <dgm:bulletEnabled val="1"/>
        </dgm:presLayoutVars>
      </dgm:prSet>
      <dgm:spPr/>
      <dgm:t>
        <a:bodyPr/>
        <a:lstStyle/>
        <a:p>
          <a:endParaRPr lang="en-US"/>
        </a:p>
      </dgm:t>
    </dgm:pt>
    <dgm:pt modelId="{CC185030-D458-4E37-88B6-D9D7DD9B886C}" type="pres">
      <dgm:prSet presAssocID="{6EC47233-2A3C-4C57-9406-6C54CE5FF8F5}" presName="nodeFollowingNodes" presStyleLbl="node1" presStyleIdx="2" presStyleCnt="5" custScaleX="105624" custRadScaleRad="76117" custRadScaleInc="-30769">
        <dgm:presLayoutVars>
          <dgm:bulletEnabled val="1"/>
        </dgm:presLayoutVars>
      </dgm:prSet>
      <dgm:spPr/>
      <dgm:t>
        <a:bodyPr/>
        <a:lstStyle/>
        <a:p>
          <a:endParaRPr lang="en-US"/>
        </a:p>
      </dgm:t>
    </dgm:pt>
    <dgm:pt modelId="{A6F6B514-B928-4BCF-82EB-728DBED450D8}" type="pres">
      <dgm:prSet presAssocID="{EB230BAF-024C-4628-AF07-8B26E999C39F}" presName="nodeFollowingNodes" presStyleLbl="node1" presStyleIdx="3" presStyleCnt="5" custScaleX="110880" custRadScaleRad="73065" custRadScaleInc="27888">
        <dgm:presLayoutVars>
          <dgm:bulletEnabled val="1"/>
        </dgm:presLayoutVars>
      </dgm:prSet>
      <dgm:spPr/>
      <dgm:t>
        <a:bodyPr/>
        <a:lstStyle/>
        <a:p>
          <a:endParaRPr lang="en-US"/>
        </a:p>
      </dgm:t>
    </dgm:pt>
    <dgm:pt modelId="{B07A28AB-D89D-40FB-9196-C49667248024}" type="pres">
      <dgm:prSet presAssocID="{8900550C-37FB-4685-B5FC-4D3DED8D2784}" presName="nodeFollowingNodes" presStyleLbl="node1" presStyleIdx="4" presStyleCnt="5" custScaleX="119152">
        <dgm:presLayoutVars>
          <dgm:bulletEnabled val="1"/>
        </dgm:presLayoutVars>
      </dgm:prSet>
      <dgm:spPr/>
      <dgm:t>
        <a:bodyPr/>
        <a:lstStyle/>
        <a:p>
          <a:endParaRPr lang="en-US"/>
        </a:p>
      </dgm:t>
    </dgm:pt>
  </dgm:ptLst>
  <dgm:cxnLst>
    <dgm:cxn modelId="{FCF9F690-9DC7-41D2-96E1-DD39F9289F5A}" type="presOf" srcId="{6EC47233-2A3C-4C57-9406-6C54CE5FF8F5}" destId="{CC185030-D458-4E37-88B6-D9D7DD9B886C}" srcOrd="0" destOrd="0" presId="urn:microsoft.com/office/officeart/2005/8/layout/cycle3"/>
    <dgm:cxn modelId="{EFC85482-2758-4436-ABE7-2DE91BA5312B}" srcId="{971BCD77-107F-47DB-84F5-7FA75698AD12}" destId="{EB230BAF-024C-4628-AF07-8B26E999C39F}" srcOrd="3" destOrd="0" parTransId="{160BADD9-FC47-4A89-A60F-778CE6EE7832}" sibTransId="{705972C9-4028-4AA4-9685-986D6012EA2D}"/>
    <dgm:cxn modelId="{4323F1F6-CE88-4DE1-AEFC-6D2A2535D316}" srcId="{971BCD77-107F-47DB-84F5-7FA75698AD12}" destId="{ECBE7B8F-48B0-4C35-8EE2-D4DCFBB5EDE1}" srcOrd="1" destOrd="0" parTransId="{114E1A98-CA59-4CF7-BB06-D2EEBB2F7C45}" sibTransId="{F3FD04C0-263D-43AF-9D23-DCC4A507307E}"/>
    <dgm:cxn modelId="{CE0712FE-1C97-48F4-AE5C-8780CEB99A75}" srcId="{971BCD77-107F-47DB-84F5-7FA75698AD12}" destId="{AFC70E06-64F6-463D-94F4-705DDBF3FA05}" srcOrd="0" destOrd="0" parTransId="{553E65F3-B05B-490D-9BE0-B13A3FCF840E}" sibTransId="{F8C2E2B9-E510-46ED-B533-71266EFC9567}"/>
    <dgm:cxn modelId="{74FD4447-28A5-45B9-BFA7-9891409EBCF0}" type="presOf" srcId="{EB230BAF-024C-4628-AF07-8B26E999C39F}" destId="{A6F6B514-B928-4BCF-82EB-728DBED450D8}" srcOrd="0" destOrd="0" presId="urn:microsoft.com/office/officeart/2005/8/layout/cycle3"/>
    <dgm:cxn modelId="{122139BD-EDB5-4077-B1B1-455146AEAEAE}" type="presOf" srcId="{971BCD77-107F-47DB-84F5-7FA75698AD12}" destId="{CC964DCA-D25E-4D7C-865B-D502D96FF3D2}" srcOrd="0" destOrd="0" presId="urn:microsoft.com/office/officeart/2005/8/layout/cycle3"/>
    <dgm:cxn modelId="{CE37AF83-E036-4C5B-BBA5-1D7B197401D5}" type="presOf" srcId="{F8C2E2B9-E510-46ED-B533-71266EFC9567}" destId="{3FD306D3-B663-44A8-B57F-A2FD62347607}" srcOrd="0" destOrd="0" presId="urn:microsoft.com/office/officeart/2005/8/layout/cycle3"/>
    <dgm:cxn modelId="{6EC0F7FA-07D2-4742-8228-1BD4D0A3ED7B}" srcId="{971BCD77-107F-47DB-84F5-7FA75698AD12}" destId="{8900550C-37FB-4685-B5FC-4D3DED8D2784}" srcOrd="4" destOrd="0" parTransId="{8AFB0ED2-45D1-4801-B350-E42FA1D31522}" sibTransId="{86EA7010-7541-4BD4-946B-EF8D50358642}"/>
    <dgm:cxn modelId="{76543510-EF30-47F6-8DE7-F67D7E628A5A}" type="presOf" srcId="{AFC70E06-64F6-463D-94F4-705DDBF3FA05}" destId="{F12C8E60-0C94-4D39-913D-27FF828AC7E9}" srcOrd="0" destOrd="0" presId="urn:microsoft.com/office/officeart/2005/8/layout/cycle3"/>
    <dgm:cxn modelId="{9DB2B2CF-657D-4C82-A166-9F7AECFD6559}" type="presOf" srcId="{8900550C-37FB-4685-B5FC-4D3DED8D2784}" destId="{B07A28AB-D89D-40FB-9196-C49667248024}" srcOrd="0" destOrd="0" presId="urn:microsoft.com/office/officeart/2005/8/layout/cycle3"/>
    <dgm:cxn modelId="{CA11CA39-AC42-4B4E-B68B-24D31B89B2DA}" srcId="{971BCD77-107F-47DB-84F5-7FA75698AD12}" destId="{6EC47233-2A3C-4C57-9406-6C54CE5FF8F5}" srcOrd="2" destOrd="0" parTransId="{1E84F4DD-9B1A-45FE-A1EB-06DFD7F6EFC8}" sibTransId="{91A98419-42F9-4D9A-AA82-A3B95540DF3E}"/>
    <dgm:cxn modelId="{FBA6590F-42D6-47B6-81E3-4E8B70CA0F99}" type="presOf" srcId="{ECBE7B8F-48B0-4C35-8EE2-D4DCFBB5EDE1}" destId="{6EED977B-4A8F-45E6-B8F4-4E88726EC763}" srcOrd="0" destOrd="0" presId="urn:microsoft.com/office/officeart/2005/8/layout/cycle3"/>
    <dgm:cxn modelId="{840A8EFF-0D5F-46AD-92DB-04F23F5C7F54}" type="presParOf" srcId="{CC964DCA-D25E-4D7C-865B-D502D96FF3D2}" destId="{54A9380B-E5AE-45EB-BA99-44FDC2607A34}" srcOrd="0" destOrd="0" presId="urn:microsoft.com/office/officeart/2005/8/layout/cycle3"/>
    <dgm:cxn modelId="{E630A560-6311-46F1-9A9E-734D2F0C707B}" type="presParOf" srcId="{54A9380B-E5AE-45EB-BA99-44FDC2607A34}" destId="{F12C8E60-0C94-4D39-913D-27FF828AC7E9}" srcOrd="0" destOrd="0" presId="urn:microsoft.com/office/officeart/2005/8/layout/cycle3"/>
    <dgm:cxn modelId="{1D05D5D6-84DF-4A36-9E55-A2B792F68630}" type="presParOf" srcId="{54A9380B-E5AE-45EB-BA99-44FDC2607A34}" destId="{3FD306D3-B663-44A8-B57F-A2FD62347607}" srcOrd="1" destOrd="0" presId="urn:microsoft.com/office/officeart/2005/8/layout/cycle3"/>
    <dgm:cxn modelId="{EE8F0485-E794-45B0-B760-22750E9D9A1B}" type="presParOf" srcId="{54A9380B-E5AE-45EB-BA99-44FDC2607A34}" destId="{6EED977B-4A8F-45E6-B8F4-4E88726EC763}" srcOrd="2" destOrd="0" presId="urn:microsoft.com/office/officeart/2005/8/layout/cycle3"/>
    <dgm:cxn modelId="{AF2468BA-10C5-44DB-AA33-79554DFF534F}" type="presParOf" srcId="{54A9380B-E5AE-45EB-BA99-44FDC2607A34}" destId="{CC185030-D458-4E37-88B6-D9D7DD9B886C}" srcOrd="3" destOrd="0" presId="urn:microsoft.com/office/officeart/2005/8/layout/cycle3"/>
    <dgm:cxn modelId="{E8550EDC-7770-47D8-94B7-DA5458FAB91D}" type="presParOf" srcId="{54A9380B-E5AE-45EB-BA99-44FDC2607A34}" destId="{A6F6B514-B928-4BCF-82EB-728DBED450D8}" srcOrd="4" destOrd="0" presId="urn:microsoft.com/office/officeart/2005/8/layout/cycle3"/>
    <dgm:cxn modelId="{920C2BFD-38C9-4D4B-BF57-EE7F5C8C8A32}" type="presParOf" srcId="{54A9380B-E5AE-45EB-BA99-44FDC2607A34}" destId="{B07A28AB-D89D-40FB-9196-C4966724802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732ED1EA-09F0-4268-8749-66D83B65002A}" type="datetimeFigureOut">
              <a:rPr lang="en-GB" smtClean="0"/>
              <a:t>22/10/2017</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F9E42CE9-A39A-403E-BDAF-81305875EDA0}" type="slidenum">
              <a:rPr lang="en-GB" smtClean="0"/>
              <a:t>‹#›</a:t>
            </a:fld>
            <a:endParaRPr lang="en-GB"/>
          </a:p>
        </p:txBody>
      </p:sp>
    </p:spTree>
    <p:extLst>
      <p:ext uri="{BB962C8B-B14F-4D97-AF65-F5344CB8AC3E}">
        <p14:creationId xmlns:p14="http://schemas.microsoft.com/office/powerpoint/2010/main" val="264232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7B8B5D93-9A19-4CFD-B9F2-337158E08A6C}" type="datetimeFigureOut">
              <a:rPr lang="en-GB" smtClean="0"/>
              <a:t>22/10/2017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16604C9C-8F4F-41E4-AAEA-C530A6B22C23}" type="slidenum">
              <a:rPr lang="en-GB" smtClean="0"/>
              <a:t>‹#›</a:t>
            </a:fld>
            <a:endParaRPr lang="en-GB"/>
          </a:p>
        </p:txBody>
      </p:sp>
    </p:spTree>
    <p:extLst>
      <p:ext uri="{BB962C8B-B14F-4D97-AF65-F5344CB8AC3E}">
        <p14:creationId xmlns:p14="http://schemas.microsoft.com/office/powerpoint/2010/main" val="259046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604C9C-8F4F-41E4-AAEA-C530A6B22C23}" type="slidenum">
              <a:rPr lang="en-GB" smtClean="0"/>
              <a:t>4</a:t>
            </a:fld>
            <a:endParaRPr lang="en-GB"/>
          </a:p>
        </p:txBody>
      </p:sp>
    </p:spTree>
    <p:extLst>
      <p:ext uri="{BB962C8B-B14F-4D97-AF65-F5344CB8AC3E}">
        <p14:creationId xmlns:p14="http://schemas.microsoft.com/office/powerpoint/2010/main" val="10232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C01EA8-DEAC-43AD-A1F2-3679C16064F3}" type="slidenum">
              <a:rPr lang="en-GB" smtClean="0"/>
              <a:t>10</a:t>
            </a:fld>
            <a:endParaRPr lang="en-GB"/>
          </a:p>
        </p:txBody>
      </p:sp>
    </p:spTree>
    <p:extLst>
      <p:ext uri="{BB962C8B-B14F-4D97-AF65-F5344CB8AC3E}">
        <p14:creationId xmlns:p14="http://schemas.microsoft.com/office/powerpoint/2010/main" val="393966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C01EA8-DEAC-43AD-A1F2-3679C16064F3}" type="slidenum">
              <a:rPr lang="en-GB" smtClean="0"/>
              <a:t>13</a:t>
            </a:fld>
            <a:endParaRPr lang="en-GB"/>
          </a:p>
        </p:txBody>
      </p:sp>
    </p:spTree>
    <p:extLst>
      <p:ext uri="{BB962C8B-B14F-4D97-AF65-F5344CB8AC3E}">
        <p14:creationId xmlns:p14="http://schemas.microsoft.com/office/powerpoint/2010/main" val="137789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C01EA8-DEAC-43AD-A1F2-3679C16064F3}" type="slidenum">
              <a:rPr lang="en-GB" smtClean="0"/>
              <a:t>14</a:t>
            </a:fld>
            <a:endParaRPr lang="en-GB"/>
          </a:p>
        </p:txBody>
      </p:sp>
    </p:spTree>
    <p:extLst>
      <p:ext uri="{BB962C8B-B14F-4D97-AF65-F5344CB8AC3E}">
        <p14:creationId xmlns:p14="http://schemas.microsoft.com/office/powerpoint/2010/main" val="81206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C01EA8-DEAC-43AD-A1F2-3679C16064F3}" type="slidenum">
              <a:rPr lang="en-GB" smtClean="0"/>
              <a:t>17</a:t>
            </a:fld>
            <a:endParaRPr lang="en-GB"/>
          </a:p>
        </p:txBody>
      </p:sp>
    </p:spTree>
    <p:extLst>
      <p:ext uri="{BB962C8B-B14F-4D97-AF65-F5344CB8AC3E}">
        <p14:creationId xmlns:p14="http://schemas.microsoft.com/office/powerpoint/2010/main" val="82646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218017-4FFB-4F9F-AC06-F937C82A4D91}" type="datetimeFigureOut">
              <a:rPr lang="en-GB" smtClean="0"/>
              <a:t>22/10/2017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322551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18017-4FFB-4F9F-AC06-F937C82A4D91}" type="datetimeFigureOut">
              <a:rPr lang="en-GB" smtClean="0"/>
              <a:t>22/10/2017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284462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18017-4FFB-4F9F-AC06-F937C82A4D91}" type="datetimeFigureOut">
              <a:rPr lang="en-GB" smtClean="0"/>
              <a:t>22/10/2017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29863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18017-4FFB-4F9F-AC06-F937C82A4D91}" type="datetimeFigureOut">
              <a:rPr lang="en-GB" smtClean="0"/>
              <a:t>22/10/2017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429331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218017-4FFB-4F9F-AC06-F937C82A4D91}" type="datetimeFigureOut">
              <a:rPr lang="en-GB" smtClean="0"/>
              <a:t>22/10/2017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244131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218017-4FFB-4F9F-AC06-F937C82A4D91}" type="datetimeFigureOut">
              <a:rPr lang="en-GB" smtClean="0"/>
              <a:t>22/10/2017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313906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218017-4FFB-4F9F-AC06-F937C82A4D91}" type="datetimeFigureOut">
              <a:rPr lang="en-GB" smtClean="0"/>
              <a:t>22/10/2017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191341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218017-4FFB-4F9F-AC06-F937C82A4D91}" type="datetimeFigureOut">
              <a:rPr lang="en-GB" smtClean="0"/>
              <a:t>22/10/2017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220002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18017-4FFB-4F9F-AC06-F937C82A4D91}" type="datetimeFigureOut">
              <a:rPr lang="en-GB" smtClean="0"/>
              <a:t>22/10/2017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258645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18017-4FFB-4F9F-AC06-F937C82A4D91}" type="datetimeFigureOut">
              <a:rPr lang="en-GB" smtClean="0"/>
              <a:t>22/10/2017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24813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18017-4FFB-4F9F-AC06-F937C82A4D91}" type="datetimeFigureOut">
              <a:rPr lang="en-GB" smtClean="0"/>
              <a:t>22/10/2017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6026D-98C3-4CB8-BC20-5D471469B4E8}" type="slidenum">
              <a:rPr lang="en-GB" smtClean="0"/>
              <a:t>‹#›</a:t>
            </a:fld>
            <a:endParaRPr lang="en-GB"/>
          </a:p>
        </p:txBody>
      </p:sp>
    </p:spTree>
    <p:extLst>
      <p:ext uri="{BB962C8B-B14F-4D97-AF65-F5344CB8AC3E}">
        <p14:creationId xmlns:p14="http://schemas.microsoft.com/office/powerpoint/2010/main" val="364030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18017-4FFB-4F9F-AC06-F937C82A4D91}" type="datetimeFigureOut">
              <a:rPr lang="en-GB" smtClean="0"/>
              <a:t>22/10/2017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6026D-98C3-4CB8-BC20-5D471469B4E8}" type="slidenum">
              <a:rPr lang="en-GB" smtClean="0"/>
              <a:t>‹#›</a:t>
            </a:fld>
            <a:endParaRPr lang="en-GB"/>
          </a:p>
        </p:txBody>
      </p:sp>
    </p:spTree>
    <p:extLst>
      <p:ext uri="{BB962C8B-B14F-4D97-AF65-F5344CB8AC3E}">
        <p14:creationId xmlns:p14="http://schemas.microsoft.com/office/powerpoint/2010/main" val="165594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1196752"/>
            <a:ext cx="5904656" cy="1440000"/>
          </a:xfrm>
        </p:spPr>
        <p:txBody>
          <a:bodyPr>
            <a:normAutofit/>
          </a:bodyPr>
          <a:lstStyle/>
          <a:p>
            <a:pPr algn="l"/>
            <a:r>
              <a:rPr lang="en-GB" sz="2800" dirty="0"/>
              <a:t>Lesson Study: towards a holistic approach for collaborative deep learning?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786871"/>
            <a:ext cx="3011827" cy="2258870"/>
          </a:xfrm>
          <a:prstGeom prst="rect">
            <a:avLst/>
          </a:prstGeom>
        </p:spPr>
      </p:pic>
      <p:grpSp>
        <p:nvGrpSpPr>
          <p:cNvPr id="6" name="Group 5"/>
          <p:cNvGrpSpPr/>
          <p:nvPr/>
        </p:nvGrpSpPr>
        <p:grpSpPr>
          <a:xfrm>
            <a:off x="107504" y="76046"/>
            <a:ext cx="4315443" cy="523220"/>
            <a:chOff x="688605" y="156653"/>
            <a:chExt cx="4315443" cy="52322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5" name="TextBox 4"/>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138982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31843" y="769945"/>
            <a:ext cx="4185501" cy="461665"/>
          </a:xfrm>
          <a:prstGeom prst="rect">
            <a:avLst/>
          </a:prstGeom>
          <a:noFill/>
        </p:spPr>
        <p:txBody>
          <a:bodyPr wrap="square" rtlCol="0">
            <a:spAutoFit/>
          </a:bodyPr>
          <a:lstStyle/>
          <a:p>
            <a:pPr algn="ctr"/>
            <a:r>
              <a:rPr lang="en-GB" sz="2400" b="1" dirty="0"/>
              <a:t>Introduction to Lesson Study</a:t>
            </a:r>
          </a:p>
        </p:txBody>
      </p:sp>
      <p:graphicFrame>
        <p:nvGraphicFramePr>
          <p:cNvPr id="6" name="Diagram 5"/>
          <p:cNvGraphicFramePr/>
          <p:nvPr>
            <p:extLst>
              <p:ext uri="{D42A27DB-BD31-4B8C-83A1-F6EECF244321}">
                <p14:modId xmlns:p14="http://schemas.microsoft.com/office/powerpoint/2010/main" val="2031644989"/>
              </p:ext>
            </p:extLst>
          </p:nvPr>
        </p:nvGraphicFramePr>
        <p:xfrm>
          <a:off x="1439650" y="1402289"/>
          <a:ext cx="6369885" cy="535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07504" y="76046"/>
            <a:ext cx="4315443" cy="523220"/>
            <a:chOff x="688605" y="156653"/>
            <a:chExt cx="4315443" cy="52322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8" name="TextBox 7"/>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246414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205430-3C29-442D-A2A0-7AEBFE8B6FF0}"/>
              </a:ext>
            </a:extLst>
          </p:cNvPr>
          <p:cNvSpPr txBox="1"/>
          <p:nvPr/>
        </p:nvSpPr>
        <p:spPr>
          <a:xfrm>
            <a:off x="323528" y="404664"/>
            <a:ext cx="8496944" cy="523220"/>
          </a:xfrm>
          <a:prstGeom prst="rect">
            <a:avLst/>
          </a:prstGeom>
          <a:noFill/>
        </p:spPr>
        <p:txBody>
          <a:bodyPr wrap="square" rtlCol="0">
            <a:spAutoFit/>
          </a:bodyPr>
          <a:lstStyle/>
          <a:p>
            <a:r>
              <a:rPr lang="en-GB" sz="2800" b="1" dirty="0"/>
              <a:t>Reflecting on Learning</a:t>
            </a:r>
          </a:p>
        </p:txBody>
      </p:sp>
      <p:sp>
        <p:nvSpPr>
          <p:cNvPr id="3" name="TextBox 2">
            <a:extLst>
              <a:ext uri="{FF2B5EF4-FFF2-40B4-BE49-F238E27FC236}">
                <a16:creationId xmlns:a16="http://schemas.microsoft.com/office/drawing/2014/main" xmlns="" id="{8DC6D476-29D2-4A17-A3F1-7045E36272B7}"/>
              </a:ext>
            </a:extLst>
          </p:cNvPr>
          <p:cNvSpPr txBox="1"/>
          <p:nvPr/>
        </p:nvSpPr>
        <p:spPr>
          <a:xfrm>
            <a:off x="323528" y="1412776"/>
            <a:ext cx="8280920"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Can you identify a focus for learning that students tend to struggle with?</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Now try to think about what it is that leads to their struggle?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How might you begin to build a learning opportunity to tackle this issue?</a:t>
            </a:r>
          </a:p>
        </p:txBody>
      </p:sp>
    </p:spTree>
    <p:extLst>
      <p:ext uri="{BB962C8B-B14F-4D97-AF65-F5344CB8AC3E}">
        <p14:creationId xmlns:p14="http://schemas.microsoft.com/office/powerpoint/2010/main" val="172753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2956" y="2348880"/>
            <a:ext cx="8750096" cy="2893100"/>
          </a:xfrm>
          <a:prstGeom prst="rect">
            <a:avLst/>
          </a:prstGeom>
          <a:noFill/>
        </p:spPr>
        <p:txBody>
          <a:bodyPr wrap="square" rtlCol="0">
            <a:spAutoFit/>
          </a:bodyPr>
          <a:lstStyle/>
          <a:p>
            <a:pPr marL="285750" indent="-285750">
              <a:buFont typeface="Arial" pitchFamily="34" charset="0"/>
              <a:buChar char="•"/>
            </a:pPr>
            <a:r>
              <a:rPr lang="en-GB" sz="2000" dirty="0"/>
              <a:t>Lesson Study allows teachers to see inside the pedagogical ‘Black Box’ of planning – teaching/learning – evaluation</a:t>
            </a:r>
          </a:p>
          <a:p>
            <a:pPr marL="742950" lvl="1" indent="-285750">
              <a:buFont typeface="Arial" pitchFamily="34" charset="0"/>
              <a:buChar char="•"/>
            </a:pPr>
            <a:endParaRPr lang="en-GB" sz="2000" dirty="0"/>
          </a:p>
          <a:p>
            <a:pPr marL="285750" indent="-285750">
              <a:buFont typeface="Arial" pitchFamily="34" charset="0"/>
              <a:buChar char="•"/>
            </a:pPr>
            <a:r>
              <a:rPr lang="en-GB" sz="2000" dirty="0"/>
              <a:t>A form of ‘team pedagogy’, working to develop conceptualisation of learning as a process</a:t>
            </a:r>
          </a:p>
          <a:p>
            <a:pPr marL="285750" indent="-285750">
              <a:buFont typeface="Arial" pitchFamily="34" charset="0"/>
              <a:buChar char="•"/>
            </a:pPr>
            <a:endParaRPr lang="en-GB" sz="2000" dirty="0"/>
          </a:p>
          <a:p>
            <a:pPr marL="285750" indent="-285750">
              <a:buFont typeface="Arial" pitchFamily="34" charset="0"/>
              <a:buChar char="•"/>
            </a:pPr>
            <a:r>
              <a:rPr lang="en-GB" sz="2000" dirty="0"/>
              <a:t>Difficult to gain explicit and consistent evidence of the processes involved. Much is ‘hidden’. </a:t>
            </a:r>
          </a:p>
          <a:p>
            <a:endParaRPr lang="en-GB" sz="2200" dirty="0"/>
          </a:p>
        </p:txBody>
      </p:sp>
      <p:sp>
        <p:nvSpPr>
          <p:cNvPr id="2" name="TextBox 1"/>
          <p:cNvSpPr txBox="1"/>
          <p:nvPr/>
        </p:nvSpPr>
        <p:spPr>
          <a:xfrm>
            <a:off x="717053" y="1000915"/>
            <a:ext cx="7704856" cy="830997"/>
          </a:xfrm>
          <a:prstGeom prst="rect">
            <a:avLst/>
          </a:prstGeom>
          <a:noFill/>
        </p:spPr>
        <p:txBody>
          <a:bodyPr wrap="square" rtlCol="0">
            <a:spAutoFit/>
          </a:bodyPr>
          <a:lstStyle/>
          <a:p>
            <a:r>
              <a:rPr lang="en-GB" sz="2400" b="1" i="1" dirty="0"/>
              <a:t>‘A true glimpse of what it means to learn from teaching’ (Sims and Walsh, 2009, 732)</a:t>
            </a:r>
          </a:p>
        </p:txBody>
      </p:sp>
      <p:grpSp>
        <p:nvGrpSpPr>
          <p:cNvPr id="4" name="Group 3"/>
          <p:cNvGrpSpPr/>
          <p:nvPr/>
        </p:nvGrpSpPr>
        <p:grpSpPr>
          <a:xfrm>
            <a:off x="107504" y="76046"/>
            <a:ext cx="4315443" cy="523220"/>
            <a:chOff x="688605" y="156653"/>
            <a:chExt cx="4315443" cy="5232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7" name="TextBox 6"/>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79199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994" y="4926399"/>
            <a:ext cx="8272021" cy="1477328"/>
          </a:xfrm>
          <a:prstGeom prst="rect">
            <a:avLst/>
          </a:prstGeom>
        </p:spPr>
        <p:txBody>
          <a:bodyPr wrap="square">
            <a:spAutoFit/>
          </a:bodyPr>
          <a:lstStyle/>
          <a:p>
            <a:pPr marL="450215">
              <a:spcAft>
                <a:spcPts val="1000"/>
              </a:spcAft>
            </a:pPr>
            <a:r>
              <a:rPr lang="en-GB" i="1" dirty="0">
                <a:solidFill>
                  <a:schemeClr val="accent6">
                    <a:lumMod val="75000"/>
                  </a:schemeClr>
                </a:solidFill>
                <a:ea typeface="Times New Roman" panose="02020603050405020304" pitchFamily="18" charset="0"/>
                <a:cs typeface="Times New Roman" panose="02020603050405020304" pitchFamily="18" charset="0"/>
              </a:rPr>
              <a:t>I think somewhere along the line teachers lose confidence and young teachers are willing to make mistakes and learn from that. But somewhere along the line they </a:t>
            </a:r>
            <a:r>
              <a:rPr lang="en-GB" dirty="0">
                <a:solidFill>
                  <a:schemeClr val="accent6">
                    <a:lumMod val="75000"/>
                  </a:schemeClr>
                </a:solidFill>
                <a:ea typeface="Times New Roman" panose="02020603050405020304" pitchFamily="18" charset="0"/>
                <a:cs typeface="Times New Roman" panose="02020603050405020304" pitchFamily="18" charset="0"/>
              </a:rPr>
              <a:t>[teachers]</a:t>
            </a:r>
            <a:r>
              <a:rPr lang="en-GB" i="1" dirty="0">
                <a:solidFill>
                  <a:schemeClr val="accent6">
                    <a:lumMod val="75000"/>
                  </a:schemeClr>
                </a:solidFill>
                <a:ea typeface="Times New Roman" panose="02020603050405020304" pitchFamily="18" charset="0"/>
                <a:cs typeface="Times New Roman" panose="02020603050405020304" pitchFamily="18" charset="0"/>
              </a:rPr>
              <a:t> almost feel that there’s a right way to do this and a wrong way to this and I’ve got to be very careful to do it the right way….it’s breaking through that. </a:t>
            </a:r>
            <a:r>
              <a:rPr lang="en-GB" dirty="0">
                <a:solidFill>
                  <a:schemeClr val="accent6">
                    <a:lumMod val="75000"/>
                  </a:schemeClr>
                </a:solidFill>
                <a:ea typeface="Times New Roman" panose="02020603050405020304" pitchFamily="18" charset="0"/>
                <a:cs typeface="Times New Roman" panose="02020603050405020304" pitchFamily="18" charset="0"/>
              </a:rPr>
              <a:t>(Geography mentor)</a:t>
            </a:r>
            <a:endParaRPr lang="en-GB" sz="1600" dirty="0">
              <a:solidFill>
                <a:schemeClr val="accent6">
                  <a:lumMod val="75000"/>
                </a:schemeClr>
              </a:solidFill>
              <a:effectLst/>
              <a:ea typeface="Times New Roman" panose="02020603050405020304" pitchFamily="18" charset="0"/>
              <a:cs typeface="Times New Roman" panose="02020603050405020304" pitchFamily="18" charset="0"/>
            </a:endParaRPr>
          </a:p>
        </p:txBody>
      </p:sp>
      <p:sp>
        <p:nvSpPr>
          <p:cNvPr id="6" name="Rectangle 5"/>
          <p:cNvSpPr/>
          <p:nvPr/>
        </p:nvSpPr>
        <p:spPr>
          <a:xfrm>
            <a:off x="402995" y="2905937"/>
            <a:ext cx="8272021" cy="1200329"/>
          </a:xfrm>
          <a:prstGeom prst="rect">
            <a:avLst/>
          </a:prstGeom>
        </p:spPr>
        <p:txBody>
          <a:bodyPr wrap="square">
            <a:spAutoFit/>
          </a:bodyPr>
          <a:lstStyle/>
          <a:p>
            <a:pPr marL="457200" algn="just">
              <a:spcAft>
                <a:spcPts val="1000"/>
              </a:spcAft>
            </a:pPr>
            <a:r>
              <a:rPr lang="en-GB" i="1" dirty="0">
                <a:solidFill>
                  <a:schemeClr val="accent6">
                    <a:lumMod val="75000"/>
                  </a:schemeClr>
                </a:solidFill>
                <a:ea typeface="Times New Roman" panose="02020603050405020304" pitchFamily="18" charset="0"/>
                <a:cs typeface="Times New Roman" panose="02020603050405020304" pitchFamily="18" charset="0"/>
              </a:rPr>
              <a:t>What I enjoyed most was the meeting at the end, everyone gave ideas, …… it’s been like a team coaching exercise not only for the experienced teacher. It’s the same process as happened for me.  …….it felt like we were all on the same level which was really quite nice and… enjoyable! (Geography trainee)</a:t>
            </a:r>
            <a:endParaRPr lang="en-GB" sz="1600" i="1" dirty="0">
              <a:solidFill>
                <a:schemeClr val="accent6">
                  <a:lumMod val="75000"/>
                </a:schemeClr>
              </a:solidFill>
              <a:effectLst/>
              <a:ea typeface="Times New Roman" panose="02020603050405020304" pitchFamily="18" charset="0"/>
              <a:cs typeface="Times New Roman" panose="02020603050405020304" pitchFamily="18" charset="0"/>
            </a:endParaRPr>
          </a:p>
        </p:txBody>
      </p:sp>
      <p:sp>
        <p:nvSpPr>
          <p:cNvPr id="7" name="TextBox 6"/>
          <p:cNvSpPr txBox="1"/>
          <p:nvPr/>
        </p:nvSpPr>
        <p:spPr>
          <a:xfrm>
            <a:off x="544398" y="593890"/>
            <a:ext cx="820132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Making time-space for discussion about learning and teaching</a:t>
            </a:r>
          </a:p>
        </p:txBody>
      </p:sp>
      <p:sp>
        <p:nvSpPr>
          <p:cNvPr id="8" name="Rectangle 7"/>
          <p:cNvSpPr/>
          <p:nvPr/>
        </p:nvSpPr>
        <p:spPr>
          <a:xfrm>
            <a:off x="402995" y="1110778"/>
            <a:ext cx="8158899" cy="1754326"/>
          </a:xfrm>
          <a:prstGeom prst="rect">
            <a:avLst/>
          </a:prstGeom>
        </p:spPr>
        <p:txBody>
          <a:bodyPr wrap="square">
            <a:spAutoFit/>
          </a:bodyPr>
          <a:lstStyle/>
          <a:p>
            <a:pPr marL="457200">
              <a:spcAft>
                <a:spcPts val="1000"/>
              </a:spcAft>
            </a:pPr>
            <a:r>
              <a:rPr lang="en-GB" i="1"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It’s that feeling of ‘you’re not a student, you’re actually a member of the department ’. Your advice is as important as anyone else’s.  I actually respect what you’ve got to say because you actually see things in observations that I don’t because I’m thinking of other things like </a:t>
            </a:r>
            <a:r>
              <a:rPr lang="en-GB" i="1" dirty="0" err="1">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OfSTED</a:t>
            </a:r>
            <a:r>
              <a:rPr lang="en-GB" i="1"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 progress ……What  it does is it allows me to use your eyes and your interviewing </a:t>
            </a:r>
            <a:r>
              <a:rPr lang="en-GB"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[of case students].</a:t>
            </a:r>
            <a:r>
              <a:rPr lang="en-GB" i="1"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 …….  I need to depend on you </a:t>
            </a:r>
            <a:r>
              <a:rPr lang="en-GB"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[observing]. (Geography Mentor)</a:t>
            </a:r>
            <a:endParaRPr lang="en-GB"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p:cNvSpPr txBox="1"/>
          <p:nvPr/>
        </p:nvSpPr>
        <p:spPr>
          <a:xfrm>
            <a:off x="544398" y="4207657"/>
            <a:ext cx="8074057"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Reasserting a sense of professionalism and agency</a:t>
            </a:r>
          </a:p>
        </p:txBody>
      </p:sp>
      <p:grpSp>
        <p:nvGrpSpPr>
          <p:cNvPr id="10" name="Group 9"/>
          <p:cNvGrpSpPr/>
          <p:nvPr/>
        </p:nvGrpSpPr>
        <p:grpSpPr>
          <a:xfrm>
            <a:off x="107504" y="76046"/>
            <a:ext cx="4315443" cy="523220"/>
            <a:chOff x="688605" y="156653"/>
            <a:chExt cx="4315443" cy="52322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12" name="TextBox 11"/>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279936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169" y="4689003"/>
            <a:ext cx="8158899" cy="646331"/>
          </a:xfrm>
          <a:prstGeom prst="rect">
            <a:avLst/>
          </a:prstGeom>
        </p:spPr>
        <p:txBody>
          <a:bodyPr wrap="square">
            <a:spAutoFit/>
          </a:bodyPr>
          <a:lstStyle/>
          <a:p>
            <a:r>
              <a:rPr lang="en-GB"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And then we kind of put it all together and I think it kind of bonded us more as friends even, than just teachers. … I really liked it</a:t>
            </a:r>
            <a:r>
              <a:rPr lang="en-GB"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(Viv)</a:t>
            </a:r>
            <a:endParaRPr lang="en-GB" dirty="0">
              <a:solidFill>
                <a:schemeClr val="accent6">
                  <a:lumMod val="75000"/>
                </a:schemeClr>
              </a:solidFill>
            </a:endParaRPr>
          </a:p>
        </p:txBody>
      </p:sp>
      <p:sp>
        <p:nvSpPr>
          <p:cNvPr id="6" name="Rectangle 5"/>
          <p:cNvSpPr/>
          <p:nvPr/>
        </p:nvSpPr>
        <p:spPr>
          <a:xfrm>
            <a:off x="289873" y="2870427"/>
            <a:ext cx="8158899" cy="1477328"/>
          </a:xfrm>
          <a:prstGeom prst="rect">
            <a:avLst/>
          </a:prstGeom>
        </p:spPr>
        <p:txBody>
          <a:bodyPr wrap="square">
            <a:spAutoFit/>
          </a:bodyPr>
          <a:lstStyle/>
          <a:p>
            <a:pPr marL="457200" algn="just">
              <a:spcAft>
                <a:spcPts val="1000"/>
              </a:spcAft>
            </a:pPr>
            <a:r>
              <a:rPr lang="en-GB" i="1"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It’s just literally been a revelation for me.  I’ve never really had the chance to sit with one of my groups that I teach and be able to get to know them in that way, because it’s a shame really that there’s not more room for it because I’ve learnt now that X  ….has got quite a high sense of what’s fair and what’s not and that needs to be addressed…….. </a:t>
            </a:r>
            <a:r>
              <a:rPr lang="en-GB"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(Geography Mentor)</a:t>
            </a:r>
            <a:endParaRPr lang="en-GB"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89873" y="1667901"/>
            <a:ext cx="8272021" cy="1200329"/>
          </a:xfrm>
          <a:prstGeom prst="rect">
            <a:avLst/>
          </a:prstGeom>
        </p:spPr>
        <p:txBody>
          <a:bodyPr wrap="square">
            <a:spAutoFit/>
          </a:bodyPr>
          <a:lstStyle/>
          <a:p>
            <a:pPr marL="457200">
              <a:spcAft>
                <a:spcPts val="1000"/>
              </a:spcAft>
            </a:pPr>
            <a:r>
              <a:rPr lang="en-GB" i="1" dirty="0">
                <a:solidFill>
                  <a:schemeClr val="accent6">
                    <a:lumMod val="75000"/>
                  </a:schemeClr>
                </a:solidFill>
                <a:ea typeface="Times New Roman" panose="02020603050405020304" pitchFamily="18" charset="0"/>
                <a:cs typeface="Times New Roman" panose="02020603050405020304" pitchFamily="18" charset="0"/>
              </a:rPr>
              <a:t>And I think as a department when we observe each other it’s observing what’s going on more with the activities in the class rather than the reaction of the pupils. And I think focussing on how pupils respond is…. Is better really, isn’t it? </a:t>
            </a:r>
            <a:r>
              <a:rPr lang="en-GB" dirty="0">
                <a:solidFill>
                  <a:schemeClr val="accent6">
                    <a:lumMod val="75000"/>
                  </a:schemeClr>
                </a:solidFill>
                <a:ea typeface="Times New Roman" panose="02020603050405020304" pitchFamily="18" charset="0"/>
                <a:cs typeface="Times New Roman" panose="02020603050405020304" pitchFamily="18" charset="0"/>
              </a:rPr>
              <a:t>(ML mentor)</a:t>
            </a:r>
            <a:endParaRPr lang="en-GB" sz="1600" dirty="0">
              <a:solidFill>
                <a:schemeClr val="accent6">
                  <a:lumMod val="75000"/>
                </a:schemeClr>
              </a:solidFill>
              <a:effectLst/>
              <a:ea typeface="Times New Roman" panose="02020603050405020304" pitchFamily="18" charset="0"/>
              <a:cs typeface="Times New Roman" panose="02020603050405020304" pitchFamily="18" charset="0"/>
            </a:endParaRPr>
          </a:p>
        </p:txBody>
      </p:sp>
      <p:sp>
        <p:nvSpPr>
          <p:cNvPr id="10" name="TextBox 9"/>
          <p:cNvSpPr txBox="1"/>
          <p:nvPr/>
        </p:nvSpPr>
        <p:spPr>
          <a:xfrm>
            <a:off x="410065" y="612744"/>
            <a:ext cx="8144758"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Making formative and positive use of observation – moving away from the Ofsted model</a:t>
            </a:r>
          </a:p>
        </p:txBody>
      </p:sp>
      <p:sp>
        <p:nvSpPr>
          <p:cNvPr id="11" name="TextBox 10"/>
          <p:cNvSpPr txBox="1"/>
          <p:nvPr/>
        </p:nvSpPr>
        <p:spPr>
          <a:xfrm>
            <a:off x="410065" y="4149047"/>
            <a:ext cx="826495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t>Affective impacts on teacher groups</a:t>
            </a:r>
          </a:p>
        </p:txBody>
      </p:sp>
      <p:sp>
        <p:nvSpPr>
          <p:cNvPr id="12" name="TextBox 11"/>
          <p:cNvSpPr txBox="1"/>
          <p:nvPr/>
        </p:nvSpPr>
        <p:spPr>
          <a:xfrm>
            <a:off x="410065" y="5628571"/>
            <a:ext cx="8385142"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t>Opening up the pedagogic black box</a:t>
            </a:r>
          </a:p>
        </p:txBody>
      </p:sp>
      <p:grpSp>
        <p:nvGrpSpPr>
          <p:cNvPr id="8" name="Group 7"/>
          <p:cNvGrpSpPr/>
          <p:nvPr/>
        </p:nvGrpSpPr>
        <p:grpSpPr>
          <a:xfrm>
            <a:off x="107504" y="76046"/>
            <a:ext cx="4315443" cy="523220"/>
            <a:chOff x="688605" y="156653"/>
            <a:chExt cx="4315443" cy="52322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14" name="TextBox 13"/>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232315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3D77BA8-1138-49CE-A910-66763A7257F8}"/>
              </a:ext>
            </a:extLst>
          </p:cNvPr>
          <p:cNvSpPr txBox="1"/>
          <p:nvPr/>
        </p:nvSpPr>
        <p:spPr>
          <a:xfrm>
            <a:off x="323528" y="2564904"/>
            <a:ext cx="6768752" cy="954107"/>
          </a:xfrm>
          <a:prstGeom prst="rect">
            <a:avLst/>
          </a:prstGeom>
          <a:noFill/>
        </p:spPr>
        <p:txBody>
          <a:bodyPr wrap="square" rtlCol="0">
            <a:spAutoFit/>
          </a:bodyPr>
          <a:lstStyle/>
          <a:p>
            <a:r>
              <a:rPr lang="en-GB" sz="2800" b="1" dirty="0"/>
              <a:t>Augmenting Lesson Study and thinking about implications</a:t>
            </a:r>
          </a:p>
        </p:txBody>
      </p:sp>
    </p:spTree>
    <p:extLst>
      <p:ext uri="{BB962C8B-B14F-4D97-AF65-F5344CB8AC3E}">
        <p14:creationId xmlns:p14="http://schemas.microsoft.com/office/powerpoint/2010/main" val="278205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DA6BE7-72DC-45CD-9A84-FBC8413BA626}"/>
              </a:ext>
            </a:extLst>
          </p:cNvPr>
          <p:cNvPicPr>
            <a:picLocks noChangeAspect="1"/>
          </p:cNvPicPr>
          <p:nvPr/>
        </p:nvPicPr>
        <p:blipFill rotWithShape="1">
          <a:blip r:embed="rId2"/>
          <a:srcRect l="28738" t="5113" r="20075" b="21651"/>
          <a:stretch/>
        </p:blipFill>
        <p:spPr>
          <a:xfrm>
            <a:off x="2267744" y="260648"/>
            <a:ext cx="6408712" cy="6112925"/>
          </a:xfrm>
          <a:prstGeom prst="rect">
            <a:avLst/>
          </a:prstGeom>
        </p:spPr>
      </p:pic>
      <p:sp>
        <p:nvSpPr>
          <p:cNvPr id="4" name="TextBox 3">
            <a:extLst>
              <a:ext uri="{FF2B5EF4-FFF2-40B4-BE49-F238E27FC236}">
                <a16:creationId xmlns:a16="http://schemas.microsoft.com/office/drawing/2014/main" xmlns="" id="{F08EE99B-629F-4521-B8EB-61E35ECF9245}"/>
              </a:ext>
            </a:extLst>
          </p:cNvPr>
          <p:cNvSpPr txBox="1"/>
          <p:nvPr/>
        </p:nvSpPr>
        <p:spPr>
          <a:xfrm>
            <a:off x="179512" y="404664"/>
            <a:ext cx="2592288" cy="1200329"/>
          </a:xfrm>
          <a:prstGeom prst="rect">
            <a:avLst/>
          </a:prstGeom>
          <a:noFill/>
        </p:spPr>
        <p:txBody>
          <a:bodyPr wrap="square" rtlCol="0">
            <a:spAutoFit/>
          </a:bodyPr>
          <a:lstStyle/>
          <a:p>
            <a:r>
              <a:rPr lang="en-GB" sz="2400" b="1" dirty="0"/>
              <a:t>Participatory Lesson</a:t>
            </a:r>
          </a:p>
          <a:p>
            <a:r>
              <a:rPr lang="en-GB" sz="2400" b="1" dirty="0"/>
              <a:t>Study Model</a:t>
            </a:r>
          </a:p>
        </p:txBody>
      </p:sp>
    </p:spTree>
    <p:extLst>
      <p:ext uri="{BB962C8B-B14F-4D97-AF65-F5344CB8AC3E}">
        <p14:creationId xmlns:p14="http://schemas.microsoft.com/office/powerpoint/2010/main" val="110309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836712"/>
            <a:ext cx="8194250" cy="5847755"/>
          </a:xfrm>
          <a:prstGeom prst="rect">
            <a:avLst/>
          </a:prstGeom>
          <a:noFill/>
        </p:spPr>
        <p:txBody>
          <a:bodyPr wrap="square" rtlCol="0">
            <a:spAutoFit/>
          </a:bodyPr>
          <a:lstStyle/>
          <a:p>
            <a:r>
              <a:rPr lang="en-GB" sz="2400" b="1" dirty="0"/>
              <a:t>A Dialogic Approach to Teacher Development</a:t>
            </a:r>
          </a:p>
          <a:p>
            <a:endParaRPr lang="en-GB" sz="2400" b="1" dirty="0"/>
          </a:p>
          <a:p>
            <a:endParaRPr lang="en-GB" sz="2400" dirty="0"/>
          </a:p>
          <a:p>
            <a:r>
              <a:rPr lang="en-GB" sz="2400" dirty="0"/>
              <a:t>The use of </a:t>
            </a:r>
            <a:r>
              <a:rPr lang="en-GB" sz="2400" b="1" dirty="0"/>
              <a:t>professional capital</a:t>
            </a:r>
          </a:p>
          <a:p>
            <a:endParaRPr lang="en-GB" sz="2400" b="1" dirty="0"/>
          </a:p>
          <a:p>
            <a:pPr algn="ctr"/>
            <a:r>
              <a:rPr lang="en-GB" sz="2400" dirty="0"/>
              <a:t>Professional Capital = Human Capital + Social Capital + Decisional Capital</a:t>
            </a:r>
          </a:p>
          <a:p>
            <a:pPr algn="r"/>
            <a:r>
              <a:rPr lang="en-GB" dirty="0"/>
              <a:t>(Hargreaves and </a:t>
            </a:r>
            <a:r>
              <a:rPr lang="en-GB" dirty="0" err="1"/>
              <a:t>Fullan</a:t>
            </a:r>
            <a:r>
              <a:rPr lang="en-GB" dirty="0"/>
              <a:t>, 2012, 88)</a:t>
            </a:r>
          </a:p>
          <a:p>
            <a:pPr algn="r"/>
            <a:endParaRPr lang="en-GB" dirty="0"/>
          </a:p>
          <a:p>
            <a:pPr algn="r"/>
            <a:endParaRPr lang="en-GB" dirty="0"/>
          </a:p>
          <a:p>
            <a:pPr marL="285750" indent="-285750">
              <a:buFont typeface="Arial" panose="020B0604020202020204" pitchFamily="34" charset="0"/>
              <a:buChar char="•"/>
            </a:pPr>
            <a:r>
              <a:rPr lang="en-GB" sz="2400" dirty="0"/>
              <a:t>HC – development of knowledge and skills in teaching</a:t>
            </a:r>
          </a:p>
          <a:p>
            <a:pPr marL="285750" indent="-285750">
              <a:buFont typeface="Arial" panose="020B0604020202020204" pitchFamily="34" charset="0"/>
              <a:buChar char="•"/>
            </a:pPr>
            <a:r>
              <a:rPr lang="en-GB" sz="2400" dirty="0"/>
              <a:t>SC – interaction and social relationships – working in groups</a:t>
            </a:r>
          </a:p>
          <a:p>
            <a:pPr marL="285750" indent="-285750">
              <a:buFont typeface="Arial" panose="020B0604020202020204" pitchFamily="34" charset="0"/>
              <a:buChar char="•"/>
            </a:pPr>
            <a:r>
              <a:rPr lang="en-GB" sz="2400" dirty="0"/>
              <a:t>DC – discretionary judgement (a major characteristic of professionals)</a:t>
            </a:r>
          </a:p>
          <a:p>
            <a:pPr marL="285750" indent="-285750">
              <a:buFont typeface="Arial" panose="020B0604020202020204" pitchFamily="34" charset="0"/>
              <a:buChar char="•"/>
            </a:pPr>
            <a:endParaRPr lang="en-GB" sz="2400" dirty="0"/>
          </a:p>
          <a:p>
            <a:r>
              <a:rPr lang="en-GB" sz="3200" b="1" dirty="0"/>
              <a:t>This requires space and time</a:t>
            </a:r>
          </a:p>
        </p:txBody>
      </p:sp>
      <p:grpSp>
        <p:nvGrpSpPr>
          <p:cNvPr id="3" name="Group 2"/>
          <p:cNvGrpSpPr/>
          <p:nvPr/>
        </p:nvGrpSpPr>
        <p:grpSpPr>
          <a:xfrm>
            <a:off x="107504" y="76046"/>
            <a:ext cx="4315443" cy="523220"/>
            <a:chOff x="688605" y="156653"/>
            <a:chExt cx="4315443" cy="52322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6" name="TextBox 5"/>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142774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A4DA5D-36B8-49FC-82CD-FBD9E8865E5B}"/>
              </a:ext>
            </a:extLst>
          </p:cNvPr>
          <p:cNvPicPr>
            <a:picLocks noChangeAspect="1"/>
          </p:cNvPicPr>
          <p:nvPr/>
        </p:nvPicPr>
        <p:blipFill rotWithShape="1">
          <a:blip r:embed="rId2"/>
          <a:srcRect l="24013" t="5113" r="18500" b="5113"/>
          <a:stretch/>
        </p:blipFill>
        <p:spPr>
          <a:xfrm>
            <a:off x="2627784" y="332656"/>
            <a:ext cx="5904656" cy="6147313"/>
          </a:xfrm>
          <a:prstGeom prst="rect">
            <a:avLst/>
          </a:prstGeom>
        </p:spPr>
      </p:pic>
      <p:sp>
        <p:nvSpPr>
          <p:cNvPr id="3" name="TextBox 2">
            <a:extLst>
              <a:ext uri="{FF2B5EF4-FFF2-40B4-BE49-F238E27FC236}">
                <a16:creationId xmlns:a16="http://schemas.microsoft.com/office/drawing/2014/main" xmlns="" id="{E94205C0-72E5-460F-8352-BDA539852490}"/>
              </a:ext>
            </a:extLst>
          </p:cNvPr>
          <p:cNvSpPr txBox="1"/>
          <p:nvPr/>
        </p:nvSpPr>
        <p:spPr>
          <a:xfrm>
            <a:off x="323528" y="404664"/>
            <a:ext cx="2088232" cy="830997"/>
          </a:xfrm>
          <a:prstGeom prst="rect">
            <a:avLst/>
          </a:prstGeom>
          <a:noFill/>
        </p:spPr>
        <p:txBody>
          <a:bodyPr wrap="square" rtlCol="0">
            <a:spAutoFit/>
          </a:bodyPr>
          <a:lstStyle/>
          <a:p>
            <a:r>
              <a:rPr lang="en-GB" sz="2400" b="1" dirty="0"/>
              <a:t>Pedagogic </a:t>
            </a:r>
          </a:p>
          <a:p>
            <a:r>
              <a:rPr lang="en-GB" sz="2400" b="1" dirty="0"/>
              <a:t>Literacy</a:t>
            </a:r>
          </a:p>
        </p:txBody>
      </p:sp>
    </p:spTree>
    <p:extLst>
      <p:ext uri="{BB962C8B-B14F-4D97-AF65-F5344CB8AC3E}">
        <p14:creationId xmlns:p14="http://schemas.microsoft.com/office/powerpoint/2010/main" val="3963633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7544" y="1196752"/>
            <a:ext cx="8229600" cy="4235177"/>
          </a:xfrm>
        </p:spPr>
        <p:txBody>
          <a:bodyPr>
            <a:normAutofit fontScale="92500" lnSpcReduction="10000"/>
          </a:bodyPr>
          <a:lstStyle/>
          <a:p>
            <a:pPr>
              <a:buNone/>
            </a:pPr>
            <a:r>
              <a:rPr lang="en-GB" dirty="0"/>
              <a:t>Three Challenges</a:t>
            </a:r>
          </a:p>
          <a:p>
            <a:pPr>
              <a:buNone/>
            </a:pPr>
            <a:endParaRPr lang="en-GB" dirty="0"/>
          </a:p>
          <a:p>
            <a:pPr marL="514350" lvl="0" indent="-514350">
              <a:buFont typeface="+mj-lt"/>
              <a:buAutoNum type="arabicPeriod"/>
            </a:pPr>
            <a:r>
              <a:rPr lang="en-GB" dirty="0"/>
              <a:t>how we characterise learning (and teacher learning) as a process</a:t>
            </a:r>
          </a:p>
          <a:p>
            <a:pPr marL="514350" lvl="0" indent="-514350">
              <a:buFont typeface="+mj-lt"/>
              <a:buAutoNum type="arabicPeriod"/>
            </a:pPr>
            <a:r>
              <a:rPr lang="en-GB" dirty="0"/>
              <a:t>how we capture the process of learning through a suite of methods, including multi-media data</a:t>
            </a:r>
          </a:p>
          <a:p>
            <a:pPr marL="514350" lvl="0" indent="-514350">
              <a:buFont typeface="+mj-lt"/>
              <a:buAutoNum type="arabicPeriod"/>
            </a:pPr>
            <a:r>
              <a:rPr lang="en-GB" dirty="0"/>
              <a:t>analysis of those data, informed by the perspectives of LS participants (teachers and their pupils).</a:t>
            </a:r>
          </a:p>
          <a:p>
            <a:endParaRPr lang="en-GB" dirty="0"/>
          </a:p>
        </p:txBody>
      </p:sp>
      <p:grpSp>
        <p:nvGrpSpPr>
          <p:cNvPr id="3" name="Group 2"/>
          <p:cNvGrpSpPr/>
          <p:nvPr/>
        </p:nvGrpSpPr>
        <p:grpSpPr>
          <a:xfrm>
            <a:off x="107504" y="76046"/>
            <a:ext cx="4315443" cy="523220"/>
            <a:chOff x="688605" y="156653"/>
            <a:chExt cx="4315443" cy="52322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5" name="TextBox 4"/>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220078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A6C4-7DB1-4CAA-8D2B-AA7216E7577C}"/>
              </a:ext>
            </a:extLst>
          </p:cNvPr>
          <p:cNvSpPr txBox="1"/>
          <p:nvPr/>
        </p:nvSpPr>
        <p:spPr>
          <a:xfrm>
            <a:off x="251520" y="2780928"/>
            <a:ext cx="7632848" cy="523220"/>
          </a:xfrm>
          <a:prstGeom prst="rect">
            <a:avLst/>
          </a:prstGeom>
          <a:noFill/>
        </p:spPr>
        <p:txBody>
          <a:bodyPr wrap="square" rtlCol="0">
            <a:spAutoFit/>
          </a:bodyPr>
          <a:lstStyle/>
          <a:p>
            <a:r>
              <a:rPr lang="en-GB" sz="2800" b="1" dirty="0"/>
              <a:t>Some foundations for Lesson Study</a:t>
            </a:r>
          </a:p>
        </p:txBody>
      </p:sp>
    </p:spTree>
    <p:extLst>
      <p:ext uri="{BB962C8B-B14F-4D97-AF65-F5344CB8AC3E}">
        <p14:creationId xmlns:p14="http://schemas.microsoft.com/office/powerpoint/2010/main" val="376606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F897F5D-05C1-4A00-A9BD-21B32F74B2E5}"/>
              </a:ext>
            </a:extLst>
          </p:cNvPr>
          <p:cNvSpPr txBox="1"/>
          <p:nvPr/>
        </p:nvSpPr>
        <p:spPr>
          <a:xfrm>
            <a:off x="251520" y="188640"/>
            <a:ext cx="8568952" cy="523220"/>
          </a:xfrm>
          <a:prstGeom prst="rect">
            <a:avLst/>
          </a:prstGeom>
          <a:noFill/>
        </p:spPr>
        <p:txBody>
          <a:bodyPr wrap="square" rtlCol="0">
            <a:spAutoFit/>
          </a:bodyPr>
          <a:lstStyle/>
          <a:p>
            <a:r>
              <a:rPr lang="en-GB" sz="2800" b="1" dirty="0"/>
              <a:t>Thinking about classrooms and learning</a:t>
            </a:r>
          </a:p>
        </p:txBody>
      </p:sp>
      <p:sp>
        <p:nvSpPr>
          <p:cNvPr id="3" name="TextBox 2">
            <a:extLst>
              <a:ext uri="{FF2B5EF4-FFF2-40B4-BE49-F238E27FC236}">
                <a16:creationId xmlns:a16="http://schemas.microsoft.com/office/drawing/2014/main" xmlns="" id="{3817FB86-A3C6-4429-BBBF-EAD6ECC6038F}"/>
              </a:ext>
            </a:extLst>
          </p:cNvPr>
          <p:cNvSpPr txBox="1"/>
          <p:nvPr/>
        </p:nvSpPr>
        <p:spPr>
          <a:xfrm>
            <a:off x="395536" y="836712"/>
            <a:ext cx="8208912"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What do we tend to focus on when we observe a lesson?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How do we use the information we collect? </a:t>
            </a:r>
          </a:p>
        </p:txBody>
      </p:sp>
      <p:sp>
        <p:nvSpPr>
          <p:cNvPr id="4" name="Rectangle 3">
            <a:extLst>
              <a:ext uri="{FF2B5EF4-FFF2-40B4-BE49-F238E27FC236}">
                <a16:creationId xmlns:a16="http://schemas.microsoft.com/office/drawing/2014/main" xmlns="" id="{EB9DC2CB-51A6-4450-8DD7-C3506A04C7DE}"/>
              </a:ext>
            </a:extLst>
          </p:cNvPr>
          <p:cNvSpPr/>
          <p:nvPr/>
        </p:nvSpPr>
        <p:spPr>
          <a:xfrm>
            <a:off x="395536" y="2792081"/>
            <a:ext cx="8208912" cy="3785652"/>
          </a:xfrm>
          <a:prstGeom prst="rect">
            <a:avLst/>
          </a:prstGeom>
        </p:spPr>
        <p:txBody>
          <a:bodyPr wrap="square">
            <a:spAutoFit/>
          </a:bodyPr>
          <a:lstStyle/>
          <a:p>
            <a:r>
              <a:rPr lang="en-GB" sz="2000" dirty="0"/>
              <a:t>Nuthall (2007) characterises learning as occurring in layers that become</a:t>
            </a:r>
          </a:p>
          <a:p>
            <a:r>
              <a:rPr lang="en-GB" sz="2000" dirty="0"/>
              <a:t>increasingly difficult to observe:</a:t>
            </a:r>
          </a:p>
          <a:p>
            <a:endParaRPr lang="en-GB" sz="2000" dirty="0"/>
          </a:p>
          <a:p>
            <a:pPr marL="457200" indent="-457200">
              <a:buAutoNum type="arabicParenBoth"/>
            </a:pPr>
            <a:r>
              <a:rPr lang="en-GB" sz="2000" dirty="0"/>
              <a:t>a visible layer which is that which is public and teacher-led;</a:t>
            </a:r>
          </a:p>
          <a:p>
            <a:endParaRPr lang="en-GB" sz="2000" dirty="0"/>
          </a:p>
          <a:p>
            <a:r>
              <a:rPr lang="en-GB" sz="2000" dirty="0"/>
              <a:t>(2) a semi-visible layer which is the student-led culture, relationships and interaction;</a:t>
            </a:r>
          </a:p>
          <a:p>
            <a:endParaRPr lang="en-GB" sz="2000" dirty="0"/>
          </a:p>
          <a:p>
            <a:r>
              <a:rPr lang="en-GB" sz="2000" dirty="0"/>
              <a:t>and</a:t>
            </a:r>
          </a:p>
          <a:p>
            <a:endParaRPr lang="en-GB" sz="2000" dirty="0"/>
          </a:p>
          <a:p>
            <a:r>
              <a:rPr lang="en-GB" sz="2000" dirty="0"/>
              <a:t>(3) an invisible layer which is that of the mental processes, such as prior learning and working memory that are central to individual sense making</a:t>
            </a:r>
          </a:p>
        </p:txBody>
      </p:sp>
      <p:sp>
        <p:nvSpPr>
          <p:cNvPr id="5" name="Rectangle 4">
            <a:extLst>
              <a:ext uri="{FF2B5EF4-FFF2-40B4-BE49-F238E27FC236}">
                <a16:creationId xmlns:a16="http://schemas.microsoft.com/office/drawing/2014/main" xmlns="" id="{D90EEC36-2252-4705-820B-B1FA58F2F274}"/>
              </a:ext>
            </a:extLst>
          </p:cNvPr>
          <p:cNvSpPr/>
          <p:nvPr/>
        </p:nvSpPr>
        <p:spPr>
          <a:xfrm>
            <a:off x="395536" y="1977227"/>
            <a:ext cx="8280920" cy="400110"/>
          </a:xfrm>
          <a:prstGeom prst="rect">
            <a:avLst/>
          </a:prstGeom>
        </p:spPr>
        <p:txBody>
          <a:bodyPr wrap="square">
            <a:spAutoFit/>
          </a:bodyPr>
          <a:lstStyle/>
          <a:p>
            <a:pPr marL="342900" indent="-342900">
              <a:buFont typeface="Arial" panose="020B0604020202020204" pitchFamily="34" charset="0"/>
              <a:buChar char="•"/>
            </a:pPr>
            <a:r>
              <a:rPr lang="en-GB" sz="2000" dirty="0"/>
              <a:t>When we are observing a lesson, to what degree are we ‘seeing’ learning?</a:t>
            </a:r>
          </a:p>
        </p:txBody>
      </p:sp>
    </p:spTree>
    <p:extLst>
      <p:ext uri="{BB962C8B-B14F-4D97-AF65-F5344CB8AC3E}">
        <p14:creationId xmlns:p14="http://schemas.microsoft.com/office/powerpoint/2010/main" val="33571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12776"/>
            <a:ext cx="8460432" cy="3529587"/>
          </a:xfrm>
          <a:prstGeom prst="rect">
            <a:avLst/>
          </a:prstGeom>
        </p:spPr>
      </p:pic>
      <p:grpSp>
        <p:nvGrpSpPr>
          <p:cNvPr id="4" name="Group 3"/>
          <p:cNvGrpSpPr/>
          <p:nvPr/>
        </p:nvGrpSpPr>
        <p:grpSpPr>
          <a:xfrm>
            <a:off x="107504" y="76046"/>
            <a:ext cx="4315443" cy="523220"/>
            <a:chOff x="688605" y="156653"/>
            <a:chExt cx="4315443" cy="52322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6" name="TextBox 5"/>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159097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1589"/>
            <a:ext cx="8229600" cy="1143000"/>
          </a:xfrm>
        </p:spPr>
        <p:txBody>
          <a:bodyPr>
            <a:normAutofit fontScale="90000"/>
          </a:bodyPr>
          <a:lstStyle/>
          <a:p>
            <a:r>
              <a:rPr lang="en-GB" dirty="0"/>
              <a:t>One possible view of learning - Using </a:t>
            </a:r>
            <a:r>
              <a:rPr lang="en-GB" dirty="0" err="1"/>
              <a:t>Knud</a:t>
            </a:r>
            <a:r>
              <a:rPr lang="en-GB" dirty="0"/>
              <a:t> </a:t>
            </a:r>
            <a:r>
              <a:rPr lang="en-GB" dirty="0" err="1"/>
              <a:t>Illeris</a:t>
            </a:r>
            <a:endParaRPr lang="en-GB" dirty="0"/>
          </a:p>
        </p:txBody>
      </p:sp>
      <p:pic>
        <p:nvPicPr>
          <p:cNvPr id="5" name="Picture 2" descr="Illeris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5336" y="279106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2786" y="2071397"/>
            <a:ext cx="4896544" cy="461665"/>
          </a:xfrm>
          <a:prstGeom prst="rect">
            <a:avLst/>
          </a:prstGeom>
          <a:noFill/>
        </p:spPr>
        <p:txBody>
          <a:bodyPr wrap="square" rtlCol="0">
            <a:spAutoFit/>
          </a:bodyPr>
          <a:lstStyle/>
          <a:p>
            <a:r>
              <a:rPr lang="en-GB" sz="2400" b="1" dirty="0"/>
              <a:t>3 Dimensions of Learning</a:t>
            </a:r>
          </a:p>
        </p:txBody>
      </p:sp>
      <p:grpSp>
        <p:nvGrpSpPr>
          <p:cNvPr id="7" name="Group 6"/>
          <p:cNvGrpSpPr/>
          <p:nvPr/>
        </p:nvGrpSpPr>
        <p:grpSpPr>
          <a:xfrm>
            <a:off x="107504" y="76046"/>
            <a:ext cx="4315443" cy="523220"/>
            <a:chOff x="688605" y="156653"/>
            <a:chExt cx="4315443" cy="52322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9" name="TextBox 8"/>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127936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D7F6A5-D670-4B47-A412-C98AB03641B2}"/>
              </a:ext>
            </a:extLst>
          </p:cNvPr>
          <p:cNvSpPr txBox="1"/>
          <p:nvPr/>
        </p:nvSpPr>
        <p:spPr>
          <a:xfrm>
            <a:off x="323528" y="2348880"/>
            <a:ext cx="7560840" cy="523220"/>
          </a:xfrm>
          <a:prstGeom prst="rect">
            <a:avLst/>
          </a:prstGeom>
          <a:noFill/>
        </p:spPr>
        <p:txBody>
          <a:bodyPr wrap="square" rtlCol="0">
            <a:spAutoFit/>
          </a:bodyPr>
          <a:lstStyle/>
          <a:p>
            <a:r>
              <a:rPr lang="en-GB" sz="2800" b="1" dirty="0"/>
              <a:t>Introduction to Lesson Study</a:t>
            </a:r>
          </a:p>
        </p:txBody>
      </p:sp>
    </p:spTree>
    <p:extLst>
      <p:ext uri="{BB962C8B-B14F-4D97-AF65-F5344CB8AC3E}">
        <p14:creationId xmlns:p14="http://schemas.microsoft.com/office/powerpoint/2010/main" val="230026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0898"/>
            <a:ext cx="8229600" cy="1143000"/>
          </a:xfrm>
        </p:spPr>
        <p:txBody>
          <a:bodyPr/>
          <a:lstStyle/>
          <a:p>
            <a:r>
              <a:rPr lang="en-GB" dirty="0"/>
              <a:t>Background and context</a:t>
            </a:r>
          </a:p>
        </p:txBody>
      </p:sp>
      <p:sp>
        <p:nvSpPr>
          <p:cNvPr id="5" name="Content Placeholder 4"/>
          <p:cNvSpPr>
            <a:spLocks noGrp="1"/>
          </p:cNvSpPr>
          <p:nvPr>
            <p:ph idx="1"/>
          </p:nvPr>
        </p:nvSpPr>
        <p:spPr>
          <a:xfrm>
            <a:off x="457200" y="2060848"/>
            <a:ext cx="8229600" cy="4523209"/>
          </a:xfrm>
        </p:spPr>
        <p:txBody>
          <a:bodyPr/>
          <a:lstStyle/>
          <a:p>
            <a:pPr>
              <a:buFont typeface="Arial" pitchFamily="34" charset="0"/>
              <a:buChar char="•"/>
            </a:pPr>
            <a:r>
              <a:rPr lang="en-GB" dirty="0"/>
              <a:t>Japanese Lesson Study (‘</a:t>
            </a:r>
            <a:r>
              <a:rPr lang="en-GB" dirty="0" err="1"/>
              <a:t>jugyou</a:t>
            </a:r>
            <a:r>
              <a:rPr lang="en-GB" dirty="0"/>
              <a:t> </a:t>
            </a:r>
            <a:r>
              <a:rPr lang="en-GB" dirty="0" err="1"/>
              <a:t>kenkyuu</a:t>
            </a:r>
            <a:r>
              <a:rPr lang="en-GB" dirty="0"/>
              <a:t>’ )</a:t>
            </a:r>
          </a:p>
          <a:p>
            <a:pPr>
              <a:buFont typeface="Arial" pitchFamily="34" charset="0"/>
              <a:buChar char="•"/>
            </a:pPr>
            <a:r>
              <a:rPr lang="en-GB" dirty="0"/>
              <a:t>collaborative research-oriented learning activity (plan-teach-observe-evaluate)</a:t>
            </a:r>
          </a:p>
          <a:p>
            <a:pPr>
              <a:buFont typeface="Arial" pitchFamily="34" charset="0"/>
              <a:buChar char="•"/>
            </a:pPr>
            <a:r>
              <a:rPr lang="en-GB" dirty="0"/>
              <a:t>deeper understanding of students’ learning leads to continuously refined pedagogy</a:t>
            </a:r>
          </a:p>
          <a:p>
            <a:pPr>
              <a:buFont typeface="Arial" pitchFamily="34" charset="0"/>
              <a:buChar char="•"/>
            </a:pPr>
            <a:r>
              <a:rPr lang="en-GB" dirty="0"/>
              <a:t>contrast: top-down lesson dipping approaches to teacher development</a:t>
            </a:r>
          </a:p>
        </p:txBody>
      </p:sp>
      <p:grpSp>
        <p:nvGrpSpPr>
          <p:cNvPr id="6" name="Group 5"/>
          <p:cNvGrpSpPr/>
          <p:nvPr/>
        </p:nvGrpSpPr>
        <p:grpSpPr>
          <a:xfrm>
            <a:off x="107504" y="76046"/>
            <a:ext cx="4315443" cy="523220"/>
            <a:chOff x="688605" y="156653"/>
            <a:chExt cx="4315443" cy="52322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8" name="TextBox 7"/>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143783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8224"/>
            <a:ext cx="8229600" cy="1143000"/>
          </a:xfrm>
        </p:spPr>
        <p:txBody>
          <a:bodyPr>
            <a:normAutofit fontScale="90000"/>
          </a:bodyPr>
          <a:lstStyle/>
          <a:p>
            <a:r>
              <a:rPr lang="en-GB" dirty="0"/>
              <a:t>Lesson study and teacher development</a:t>
            </a:r>
          </a:p>
        </p:txBody>
      </p:sp>
      <p:sp>
        <p:nvSpPr>
          <p:cNvPr id="3" name="Content Placeholder 2"/>
          <p:cNvSpPr>
            <a:spLocks noGrp="1"/>
          </p:cNvSpPr>
          <p:nvPr>
            <p:ph idx="1"/>
          </p:nvPr>
        </p:nvSpPr>
        <p:spPr>
          <a:xfrm>
            <a:off x="457200" y="2204864"/>
            <a:ext cx="8229600" cy="4525963"/>
          </a:xfrm>
        </p:spPr>
        <p:txBody>
          <a:bodyPr>
            <a:normAutofit lnSpcReduction="10000"/>
          </a:bodyPr>
          <a:lstStyle/>
          <a:p>
            <a:r>
              <a:rPr lang="en-GB" dirty="0"/>
              <a:t>growing body of evidence </a:t>
            </a:r>
          </a:p>
          <a:p>
            <a:r>
              <a:rPr lang="en-GB" dirty="0"/>
              <a:t>powerful dynamic approach to teacher education and professional learning (Fernandez, 2002; Lewis &amp; </a:t>
            </a:r>
            <a:r>
              <a:rPr lang="en-GB" dirty="0" err="1"/>
              <a:t>Tsuchida</a:t>
            </a:r>
            <a:r>
              <a:rPr lang="en-GB" dirty="0"/>
              <a:t>, 1997; </a:t>
            </a:r>
            <a:r>
              <a:rPr lang="en-GB" dirty="0" err="1"/>
              <a:t>Puchner</a:t>
            </a:r>
            <a:r>
              <a:rPr lang="en-GB" dirty="0"/>
              <a:t> &amp; Taylor, 2006; Lim, Lee, Saito &amp; </a:t>
            </a:r>
            <a:r>
              <a:rPr lang="en-GB" dirty="0" err="1"/>
              <a:t>Haron</a:t>
            </a:r>
            <a:r>
              <a:rPr lang="en-GB" dirty="0"/>
              <a:t>, 2011)</a:t>
            </a:r>
          </a:p>
          <a:p>
            <a:r>
              <a:rPr lang="en-GB" dirty="0"/>
              <a:t>use in England but limited research</a:t>
            </a:r>
          </a:p>
          <a:p>
            <a:r>
              <a:rPr lang="en-GB" dirty="0"/>
              <a:t>‘reflexive, recursive and collaborative’ (Dudley, 2011)</a:t>
            </a:r>
          </a:p>
          <a:p>
            <a:endParaRPr lang="en-GB" dirty="0"/>
          </a:p>
        </p:txBody>
      </p:sp>
      <p:grpSp>
        <p:nvGrpSpPr>
          <p:cNvPr id="4" name="Group 3"/>
          <p:cNvGrpSpPr/>
          <p:nvPr/>
        </p:nvGrpSpPr>
        <p:grpSpPr>
          <a:xfrm>
            <a:off x="107504" y="76046"/>
            <a:ext cx="4315443" cy="523220"/>
            <a:chOff x="688605" y="156653"/>
            <a:chExt cx="4315443" cy="5232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6" name="TextBox 5"/>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97836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276872"/>
            <a:ext cx="7560840" cy="3735959"/>
          </a:xfrm>
          <a:prstGeom prst="rect">
            <a:avLst/>
          </a:prstGeom>
        </p:spPr>
        <p:txBody>
          <a:bodyPr wrap="square">
            <a:spAutoFit/>
          </a:bodyPr>
          <a:lstStyle/>
          <a:p>
            <a:pPr marL="739140" indent="-285750">
              <a:lnSpc>
                <a:spcPct val="150000"/>
              </a:lnSpc>
              <a:buFont typeface="Arial" panose="020B0604020202020204" pitchFamily="34" charset="0"/>
              <a:buChar char="•"/>
            </a:pPr>
            <a:r>
              <a:rPr lang="en-GB" sz="2000" dirty="0">
                <a:latin typeface="Calibri,sans-serif"/>
              </a:rPr>
              <a:t>collaborative, </a:t>
            </a:r>
            <a:endParaRPr lang="en-GB" sz="2000" dirty="0"/>
          </a:p>
          <a:p>
            <a:pPr marL="739140" indent="-285750">
              <a:lnSpc>
                <a:spcPct val="150000"/>
              </a:lnSpc>
              <a:buFont typeface="Arial" panose="020B0604020202020204" pitchFamily="34" charset="0"/>
              <a:buChar char="•"/>
            </a:pPr>
            <a:r>
              <a:rPr lang="en-GB" sz="2000" dirty="0">
                <a:latin typeface="Calibri,sans-serif"/>
              </a:rPr>
              <a:t>case-student specific, </a:t>
            </a:r>
            <a:endParaRPr lang="en-GB" sz="2000" dirty="0"/>
          </a:p>
          <a:p>
            <a:pPr marL="739140" indent="-285750">
              <a:lnSpc>
                <a:spcPct val="150000"/>
              </a:lnSpc>
              <a:buFont typeface="Arial" panose="020B0604020202020204" pitchFamily="34" charset="0"/>
              <a:buChar char="•"/>
            </a:pPr>
            <a:r>
              <a:rPr lang="en-GB" sz="2000" dirty="0">
                <a:latin typeface="Calibri,sans-serif"/>
              </a:rPr>
              <a:t>classroom-based, </a:t>
            </a:r>
            <a:endParaRPr lang="en-GB" sz="2000" dirty="0"/>
          </a:p>
          <a:p>
            <a:pPr marL="739140" indent="-285750">
              <a:lnSpc>
                <a:spcPct val="150000"/>
              </a:lnSpc>
              <a:buFont typeface="Arial" panose="020B0604020202020204" pitchFamily="34" charset="0"/>
              <a:buChar char="•"/>
            </a:pPr>
            <a:r>
              <a:rPr lang="en-GB" sz="2000" dirty="0">
                <a:latin typeface="Calibri,sans-serif"/>
              </a:rPr>
              <a:t>lesson specific, </a:t>
            </a:r>
            <a:endParaRPr lang="en-GB" sz="2000" dirty="0"/>
          </a:p>
          <a:p>
            <a:pPr marL="739140" indent="-285750">
              <a:lnSpc>
                <a:spcPct val="150000"/>
              </a:lnSpc>
              <a:buFont typeface="Arial" panose="020B0604020202020204" pitchFamily="34" charset="0"/>
              <a:buChar char="•"/>
            </a:pPr>
            <a:r>
              <a:rPr lang="en-GB" sz="2000" dirty="0">
                <a:latin typeface="Calibri,sans-serif"/>
              </a:rPr>
              <a:t>qualitative, </a:t>
            </a:r>
            <a:endParaRPr lang="en-GB" sz="2000" dirty="0"/>
          </a:p>
          <a:p>
            <a:pPr marL="739140" indent="-285750">
              <a:lnSpc>
                <a:spcPct val="150000"/>
              </a:lnSpc>
              <a:buFont typeface="Arial" panose="020B0604020202020204" pitchFamily="34" charset="0"/>
              <a:buChar char="•"/>
            </a:pPr>
            <a:r>
              <a:rPr lang="en-GB" sz="2000" dirty="0">
                <a:latin typeface="Calibri,sans-serif"/>
              </a:rPr>
              <a:t>Learning and pedagogy-focused. </a:t>
            </a:r>
            <a:endParaRPr lang="en-GB" sz="2000" dirty="0"/>
          </a:p>
          <a:p>
            <a:pPr marL="739140" indent="-285750">
              <a:lnSpc>
                <a:spcPct val="150000"/>
              </a:lnSpc>
              <a:buFont typeface="Arial" panose="020B0604020202020204" pitchFamily="34" charset="0"/>
              <a:buChar char="•"/>
            </a:pPr>
            <a:r>
              <a:rPr lang="en-GB" sz="2000" dirty="0">
                <a:latin typeface="Calibri,sans-serif"/>
              </a:rPr>
              <a:t>FLEXIBLE - Variation in application might occur due to purposes and contexts</a:t>
            </a:r>
            <a:endParaRPr lang="en-GB" sz="2000" dirty="0">
              <a:effectLst/>
            </a:endParaRPr>
          </a:p>
        </p:txBody>
      </p:sp>
      <p:sp>
        <p:nvSpPr>
          <p:cNvPr id="3" name="TextBox 2"/>
          <p:cNvSpPr txBox="1"/>
          <p:nvPr/>
        </p:nvSpPr>
        <p:spPr>
          <a:xfrm>
            <a:off x="539552" y="1149577"/>
            <a:ext cx="7704856" cy="461665"/>
          </a:xfrm>
          <a:prstGeom prst="rect">
            <a:avLst/>
          </a:prstGeom>
          <a:noFill/>
        </p:spPr>
        <p:txBody>
          <a:bodyPr wrap="square" rtlCol="0">
            <a:spAutoFit/>
          </a:bodyPr>
          <a:lstStyle/>
          <a:p>
            <a:r>
              <a:rPr lang="en-GB" sz="2400" b="1" dirty="0"/>
              <a:t>Some core characteristics of Lesson Study</a:t>
            </a:r>
          </a:p>
        </p:txBody>
      </p:sp>
      <p:grpSp>
        <p:nvGrpSpPr>
          <p:cNvPr id="4" name="Group 3"/>
          <p:cNvGrpSpPr/>
          <p:nvPr/>
        </p:nvGrpSpPr>
        <p:grpSpPr>
          <a:xfrm>
            <a:off x="107504" y="76046"/>
            <a:ext cx="4315443" cy="523220"/>
            <a:chOff x="688605" y="156653"/>
            <a:chExt cx="4315443" cy="5232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05" y="271971"/>
              <a:ext cx="1219099" cy="292584"/>
            </a:xfrm>
            <a:prstGeom prst="rect">
              <a:avLst/>
            </a:prstGeom>
          </p:spPr>
        </p:pic>
        <p:sp>
          <p:nvSpPr>
            <p:cNvPr id="6" name="TextBox 5"/>
            <p:cNvSpPr txBox="1"/>
            <p:nvPr/>
          </p:nvSpPr>
          <p:spPr>
            <a:xfrm>
              <a:off x="1907704" y="156653"/>
              <a:ext cx="3096344" cy="523220"/>
            </a:xfrm>
            <a:prstGeom prst="rect">
              <a:avLst/>
            </a:prstGeom>
            <a:noFill/>
          </p:spPr>
          <p:txBody>
            <a:bodyPr wrap="square" rtlCol="0">
              <a:spAutoFit/>
            </a:bodyPr>
            <a:lstStyle/>
            <a:p>
              <a:r>
                <a:rPr lang="en-GB" sz="1400" dirty="0"/>
                <a:t>Lesson Study Research Group</a:t>
              </a:r>
            </a:p>
            <a:p>
              <a:r>
                <a:rPr lang="en-GB" sz="1400" dirty="0"/>
                <a:t>School of Education</a:t>
              </a:r>
            </a:p>
          </p:txBody>
        </p:sp>
      </p:grpSp>
    </p:spTree>
    <p:extLst>
      <p:ext uri="{BB962C8B-B14F-4D97-AF65-F5344CB8AC3E}">
        <p14:creationId xmlns:p14="http://schemas.microsoft.com/office/powerpoint/2010/main" val="1252442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1186</Words>
  <Application>Microsoft Office PowerPoint</Application>
  <PresentationFormat>On-screen Show (4:3)</PresentationFormat>
  <Paragraphs>120</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Lesson Study: towards a holistic approach for collaborative deep learning?</vt:lpstr>
      <vt:lpstr>PowerPoint Presentation</vt:lpstr>
      <vt:lpstr>PowerPoint Presentation</vt:lpstr>
      <vt:lpstr>PowerPoint Presentation</vt:lpstr>
      <vt:lpstr>One possible view of learning - Using Knud Illeris</vt:lpstr>
      <vt:lpstr>PowerPoint Presentation</vt:lpstr>
      <vt:lpstr>Background and context</vt:lpstr>
      <vt:lpstr>Lesson study and teacher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 towards a holistic approach for collaborative deep learning in Initial Teacher Education for secondary school teachers?</dc:title>
  <dc:creator>Geogphil</dc:creator>
  <cp:lastModifiedBy>AUC</cp:lastModifiedBy>
  <cp:revision>18</cp:revision>
  <cp:lastPrinted>2012-12-04T15:08:19Z</cp:lastPrinted>
  <dcterms:created xsi:type="dcterms:W3CDTF">2012-10-09T21:26:02Z</dcterms:created>
  <dcterms:modified xsi:type="dcterms:W3CDTF">2017-10-22T11:59:35Z</dcterms:modified>
</cp:coreProperties>
</file>