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0"/>
  </p:notesMasterIdLst>
  <p:handoutMasterIdLst>
    <p:handoutMasterId r:id="rId11"/>
  </p:handoutMasterIdLst>
  <p:sldIdLst>
    <p:sldId id="260" r:id="rId2"/>
    <p:sldId id="261" r:id="rId3"/>
    <p:sldId id="262" r:id="rId4"/>
    <p:sldId id="263" r:id="rId5"/>
    <p:sldId id="265" r:id="rId6"/>
    <p:sldId id="264" r:id="rId7"/>
    <p:sldId id="266" r:id="rId8"/>
    <p:sldId id="267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4" autoAdjust="0"/>
    <p:restoredTop sz="94660"/>
  </p:normalViewPr>
  <p:slideViewPr>
    <p:cSldViewPr snapToGrid="0">
      <p:cViewPr>
        <p:scale>
          <a:sx n="93" d="100"/>
          <a:sy n="93" d="100"/>
        </p:scale>
        <p:origin x="-1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D196F-C7CC-4347-853A-9CBB219A953A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6D4FF-589B-49C2-A10D-81CD33F86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7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16E4B-4997-494C-962E-2DF6B8ECF98B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5B217-460B-4140-86FC-B21763F37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59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6491-BCB0-4A6A-B559-ECD92F7E63F1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9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7F8BE-1B14-4E6D-AA59-D7EEC07ADB3F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72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7528-AFBD-4E7D-838A-3A6DC89CB4FE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8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197A-D5B4-4510-9D7C-B37221624DE0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5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10F3-55A6-49D6-B1D1-D539F5ECAB32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0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65F4-E534-4489-8DA5-1599985EE086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88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B4E1-279B-49FA-BBB6-9E3FAEC5837B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0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3EA-860F-4817-AE42-9CF2C601D219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3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BF734-8405-4EA7-BE2B-89D32AB38119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3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0C3-897F-4C80-9189-271E47B73135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56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0F09-D72D-4668-92EC-76DFE2D84908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95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730B0-1E15-492A-8795-10A1B97F2F17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Briefing on school visits (Wednesday 11 October)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963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 of school visits and 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FOCUS</a:t>
            </a:r>
          </a:p>
          <a:p>
            <a:r>
              <a:rPr lang="en-GB" dirty="0" smtClean="0"/>
              <a:t>Developing a learning culture</a:t>
            </a:r>
          </a:p>
          <a:p>
            <a:r>
              <a:rPr lang="en-GB" dirty="0" smtClean="0"/>
              <a:t>The role of school leaders in promoting a whole school approach to school improvement </a:t>
            </a:r>
          </a:p>
          <a:p>
            <a:r>
              <a:rPr lang="en-GB" dirty="0" smtClean="0"/>
              <a:t>Senior and middle leaders as change agents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ACTIVITIES ON THE DAY</a:t>
            </a:r>
          </a:p>
          <a:p>
            <a:r>
              <a:rPr lang="en-GB" dirty="0" smtClean="0"/>
              <a:t>Observing teaching</a:t>
            </a:r>
          </a:p>
          <a:p>
            <a:r>
              <a:rPr lang="en-GB" dirty="0" smtClean="0"/>
              <a:t>Discussions with teachers</a:t>
            </a:r>
          </a:p>
          <a:p>
            <a:r>
              <a:rPr lang="en-GB" dirty="0" smtClean="0"/>
              <a:t>Meetings with senior and middle leaders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9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1: Avenue Primary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097742"/>
            <a:ext cx="10554574" cy="4308746"/>
          </a:xfrm>
        </p:spPr>
        <p:txBody>
          <a:bodyPr anchor="t" anchorCtr="0">
            <a:noAutofit/>
          </a:bodyPr>
          <a:lstStyle/>
          <a:p>
            <a:r>
              <a:rPr lang="en-GB" sz="2400" dirty="0" smtClean="0"/>
              <a:t>Primary School (3-11) – larger than average</a:t>
            </a:r>
          </a:p>
          <a:p>
            <a:pPr lvl="1"/>
            <a:r>
              <a:rPr lang="en-GB" sz="2000" dirty="0" smtClean="0"/>
              <a:t>Majority of pupils from Minority Ethnic background </a:t>
            </a:r>
          </a:p>
          <a:p>
            <a:pPr lvl="1"/>
            <a:r>
              <a:rPr lang="en-GB" sz="2000" dirty="0" smtClean="0"/>
              <a:t>Proportion of pupils with English as additional language more than twice national average</a:t>
            </a:r>
          </a:p>
          <a:p>
            <a:pPr lvl="1"/>
            <a:r>
              <a:rPr lang="en-GB" sz="2000" dirty="0" smtClean="0"/>
              <a:t>High levels of ‘turbulence’ (pupils arriving/leaving within the year)</a:t>
            </a:r>
          </a:p>
          <a:p>
            <a:r>
              <a:rPr lang="en-GB" sz="2400" dirty="0" smtClean="0"/>
              <a:t>Ofsted ‘Good’ category (2016)</a:t>
            </a:r>
          </a:p>
          <a:p>
            <a:pPr lvl="1"/>
            <a:r>
              <a:rPr lang="en-GB" sz="2000" dirty="0" smtClean="0"/>
              <a:t>Previous inspections ‘Requires Improvement’ in 2013, ‘Inadequate’ in 2012 </a:t>
            </a:r>
          </a:p>
          <a:p>
            <a:r>
              <a:rPr lang="en-GB" sz="2400" dirty="0" smtClean="0"/>
              <a:t>A maintained ‘community’ school overseen by Local Authority</a:t>
            </a:r>
          </a:p>
          <a:p>
            <a:r>
              <a:rPr lang="en-GB" sz="2400" dirty="0" smtClean="0"/>
              <a:t>Informal collaborations with other community schools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59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2: Babington Academy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115671"/>
            <a:ext cx="10554574" cy="4290816"/>
          </a:xfrm>
        </p:spPr>
        <p:txBody>
          <a:bodyPr anchor="t" anchorCtr="0">
            <a:normAutofit fontScale="85000" lnSpcReduction="20000"/>
          </a:bodyPr>
          <a:lstStyle/>
          <a:p>
            <a:r>
              <a:rPr lang="en-GB" dirty="0" smtClean="0"/>
              <a:t>11-16 Secondary School</a:t>
            </a:r>
          </a:p>
          <a:p>
            <a:pPr lvl="1"/>
            <a:r>
              <a:rPr lang="en-GB" dirty="0" smtClean="0"/>
              <a:t>Above national average for </a:t>
            </a:r>
          </a:p>
          <a:p>
            <a:pPr lvl="1"/>
            <a:r>
              <a:rPr lang="en-GB" i="1" dirty="0" smtClean="0"/>
              <a:t>students with SEND</a:t>
            </a:r>
          </a:p>
          <a:p>
            <a:pPr lvl="1"/>
            <a:r>
              <a:rPr lang="en-GB" i="1" dirty="0" smtClean="0"/>
              <a:t>Minority Ethnic background (especially Roma)</a:t>
            </a:r>
          </a:p>
          <a:p>
            <a:pPr lvl="1"/>
            <a:r>
              <a:rPr lang="en-GB" i="1" dirty="0" smtClean="0"/>
              <a:t>English as additional language</a:t>
            </a:r>
          </a:p>
          <a:p>
            <a:pPr lvl="1"/>
            <a:r>
              <a:rPr lang="en-GB" i="1" dirty="0" smtClean="0"/>
              <a:t>Socio-economically disadvantaged families</a:t>
            </a:r>
          </a:p>
          <a:p>
            <a:r>
              <a:rPr lang="en-GB" dirty="0" smtClean="0"/>
              <a:t>Ofsted ‘Outstanding’ category (2013) </a:t>
            </a:r>
          </a:p>
          <a:p>
            <a:pPr lvl="1"/>
            <a:r>
              <a:rPr lang="en-GB" dirty="0" smtClean="0"/>
              <a:t>Had been Grade 3 (‘Requires Improvement’ in previous inspection)</a:t>
            </a:r>
          </a:p>
          <a:p>
            <a:r>
              <a:rPr lang="en-GB" dirty="0" smtClean="0"/>
              <a:t>Became an academy in 2016</a:t>
            </a:r>
          </a:p>
          <a:p>
            <a:r>
              <a:rPr lang="en-GB" dirty="0" smtClean="0"/>
              <a:t>Lead school in a Multi-Academy Trust </a:t>
            </a:r>
          </a:p>
          <a:p>
            <a:pPr lvl="1"/>
            <a:r>
              <a:rPr lang="en-GB" dirty="0" smtClean="0"/>
              <a:t>The </a:t>
            </a:r>
            <a:r>
              <a:rPr lang="en-GB" i="1" dirty="0" smtClean="0"/>
              <a:t>Learning without Limits Academy Trust</a:t>
            </a:r>
          </a:p>
          <a:p>
            <a:r>
              <a:rPr lang="en-GB" dirty="0" smtClean="0"/>
              <a:t>National Support School</a:t>
            </a:r>
          </a:p>
          <a:p>
            <a:r>
              <a:rPr lang="en-GB" dirty="0" smtClean="0"/>
              <a:t>Sponsor of two schools (including the Lancaster Academy)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07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3: Beaumont Leys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528" y="2115671"/>
            <a:ext cx="10737045" cy="4290816"/>
          </a:xfrm>
        </p:spPr>
        <p:txBody>
          <a:bodyPr anchor="t" anchorCtr="0">
            <a:normAutofit/>
          </a:bodyPr>
          <a:lstStyle/>
          <a:p>
            <a:r>
              <a:rPr lang="en-GB" sz="2000" dirty="0" smtClean="0"/>
              <a:t>11-16 Secondary School (larger than average)</a:t>
            </a:r>
          </a:p>
          <a:p>
            <a:pPr lvl="1"/>
            <a:r>
              <a:rPr lang="en-GB" sz="1800" dirty="0" smtClean="0"/>
              <a:t>Above national average for students </a:t>
            </a:r>
          </a:p>
          <a:p>
            <a:pPr lvl="2"/>
            <a:r>
              <a:rPr lang="en-GB" sz="1800" i="1" dirty="0" smtClean="0"/>
              <a:t>From Minority Ethnic background </a:t>
            </a:r>
          </a:p>
          <a:p>
            <a:pPr lvl="2"/>
            <a:r>
              <a:rPr lang="en-GB" sz="1800" i="1" dirty="0" smtClean="0"/>
              <a:t>With English as additional language</a:t>
            </a:r>
          </a:p>
          <a:p>
            <a:pPr lvl="2"/>
            <a:r>
              <a:rPr lang="en-GB" sz="1800" i="1" dirty="0" smtClean="0"/>
              <a:t>From Socio-economically disadvantaged families</a:t>
            </a:r>
          </a:p>
          <a:p>
            <a:r>
              <a:rPr lang="en-GB" sz="2000" dirty="0" smtClean="0"/>
              <a:t>Ofsted ‘Good’ category (2013) </a:t>
            </a:r>
          </a:p>
          <a:p>
            <a:r>
              <a:rPr lang="en-GB" sz="2000" dirty="0"/>
              <a:t>A maintained ‘community’ school overseen by Local Authority</a:t>
            </a:r>
          </a:p>
          <a:p>
            <a:r>
              <a:rPr lang="en-GB" sz="2000" dirty="0"/>
              <a:t>Informal collaborations with other community </a:t>
            </a:r>
            <a:r>
              <a:rPr lang="en-GB" sz="2000" dirty="0" smtClean="0"/>
              <a:t>schools</a:t>
            </a:r>
          </a:p>
          <a:p>
            <a:r>
              <a:rPr lang="en-GB" sz="2000" dirty="0" smtClean="0"/>
              <a:t>Working with the School of Education’s Lesson Study Research Group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66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4: Lancaster Academy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097742"/>
            <a:ext cx="10554574" cy="4308746"/>
          </a:xfrm>
        </p:spPr>
        <p:txBody>
          <a:bodyPr anchor="t" anchorCtr="0">
            <a:noAutofit/>
          </a:bodyPr>
          <a:lstStyle/>
          <a:p>
            <a:r>
              <a:rPr lang="en-GB" sz="2400" dirty="0" smtClean="0"/>
              <a:t>Secondary School (11-16) – smaller than average</a:t>
            </a:r>
          </a:p>
          <a:p>
            <a:pPr lvl="1"/>
            <a:r>
              <a:rPr lang="en-GB" sz="2200" dirty="0" smtClean="0"/>
              <a:t>Single sex (boys)</a:t>
            </a:r>
          </a:p>
          <a:p>
            <a:pPr lvl="1"/>
            <a:r>
              <a:rPr lang="en-GB" sz="2000" dirty="0" smtClean="0"/>
              <a:t>Large majority of students from Minority Ethnic background </a:t>
            </a:r>
          </a:p>
          <a:p>
            <a:pPr lvl="1"/>
            <a:r>
              <a:rPr lang="en-GB" sz="2000" dirty="0" smtClean="0"/>
              <a:t>Proportion of students pupils with English as additional language more than twice national average</a:t>
            </a:r>
          </a:p>
          <a:p>
            <a:pPr lvl="1"/>
            <a:r>
              <a:rPr lang="en-GB" sz="2000" dirty="0" smtClean="0"/>
              <a:t>High level of students from socio-economically disadvantaged families</a:t>
            </a:r>
          </a:p>
          <a:p>
            <a:r>
              <a:rPr lang="en-GB" sz="2400" dirty="0" smtClean="0"/>
              <a:t>Last inspection by Ofsted judged to be ‘Inadequate’ (2016)</a:t>
            </a:r>
          </a:p>
          <a:p>
            <a:pPr lvl="1"/>
            <a:r>
              <a:rPr lang="en-GB" sz="2000" dirty="0" smtClean="0"/>
              <a:t>Previous inspections ‘Requires Improvement’ in 2014</a:t>
            </a:r>
          </a:p>
          <a:p>
            <a:r>
              <a:rPr lang="en-GB" sz="2200" dirty="0" smtClean="0"/>
              <a:t>Converted to Academy/joined Learning without Limits MAT (2017)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429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Visit timetables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13738"/>
              </p:ext>
            </p:extLst>
          </p:nvPr>
        </p:nvGraphicFramePr>
        <p:xfrm>
          <a:off x="451515" y="2205318"/>
          <a:ext cx="11274320" cy="3502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767"/>
                <a:gridCol w="2133600"/>
                <a:gridCol w="1362636"/>
                <a:gridCol w="1703294"/>
                <a:gridCol w="3550023"/>
              </a:tblGrid>
              <a:tr h="627529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School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No of visitors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Arrival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Departure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Pick-up</a:t>
                      </a:r>
                      <a:r>
                        <a:rPr lang="en-GB" sz="2400" baseline="0" dirty="0" smtClean="0"/>
                        <a:t> time at hotel</a:t>
                      </a:r>
                      <a:endParaRPr lang="en-GB" sz="2400" dirty="0"/>
                    </a:p>
                  </a:txBody>
                  <a:tcPr/>
                </a:tc>
              </a:tr>
              <a:tr h="669931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Avenue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6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0915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1445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0845</a:t>
                      </a:r>
                      <a:endParaRPr lang="en-GB" sz="2400" b="1" dirty="0"/>
                    </a:p>
                  </a:txBody>
                  <a:tcPr/>
                </a:tc>
              </a:tr>
              <a:tr h="669931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Babington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8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0800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1510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0735</a:t>
                      </a:r>
                      <a:endParaRPr lang="en-GB" sz="2400" b="1" dirty="0"/>
                    </a:p>
                  </a:txBody>
                  <a:tcPr/>
                </a:tc>
              </a:tr>
              <a:tr h="669931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Beaumont</a:t>
                      </a:r>
                      <a:r>
                        <a:rPr lang="en-GB" sz="2400" b="1" baseline="0" dirty="0" smtClean="0"/>
                        <a:t> Leys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8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0900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1440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0830</a:t>
                      </a:r>
                      <a:endParaRPr lang="en-GB" sz="2400" b="1" dirty="0"/>
                    </a:p>
                  </a:txBody>
                  <a:tcPr/>
                </a:tc>
              </a:tr>
              <a:tr h="669931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Lancaster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6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0830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1440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0800</a:t>
                      </a:r>
                      <a:endParaRPr lang="en-GB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443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Protocols for school visits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6"/>
            <a:ext cx="10554574" cy="4411595"/>
          </a:xfrm>
        </p:spPr>
        <p:txBody>
          <a:bodyPr anchor="t" anchorCtr="0">
            <a:normAutofit fontScale="92500" lnSpcReduction="10000"/>
          </a:bodyPr>
          <a:lstStyle/>
          <a:p>
            <a:r>
              <a:rPr lang="en-GB" b="1" dirty="0" smtClean="0"/>
              <a:t>Dress code for schools in England is normally professional/business</a:t>
            </a:r>
          </a:p>
          <a:p>
            <a:r>
              <a:rPr lang="en-GB" b="1" dirty="0" smtClean="0"/>
              <a:t>Timekeeping – punctuality is expected/demanded!</a:t>
            </a:r>
            <a:r>
              <a:rPr lang="en-GB" b="1" dirty="0"/>
              <a:t> </a:t>
            </a:r>
            <a:endParaRPr lang="en-GB" b="1" dirty="0" smtClean="0"/>
          </a:p>
          <a:p>
            <a:r>
              <a:rPr lang="en-GB" b="1" dirty="0" smtClean="0"/>
              <a:t>No </a:t>
            </a:r>
            <a:r>
              <a:rPr lang="en-GB" b="1" dirty="0"/>
              <a:t>use of mobile phones in </a:t>
            </a:r>
            <a:r>
              <a:rPr lang="en-GB" b="1" dirty="0" smtClean="0"/>
              <a:t>school</a:t>
            </a:r>
          </a:p>
          <a:p>
            <a:r>
              <a:rPr lang="en-GB" b="1" dirty="0" smtClean="0"/>
              <a:t>When observing, avoid any interruption to teaching</a:t>
            </a:r>
          </a:p>
          <a:p>
            <a:pPr lvl="1"/>
            <a:r>
              <a:rPr lang="en-GB" b="1" dirty="0" smtClean="0"/>
              <a:t>You </a:t>
            </a:r>
            <a:r>
              <a:rPr lang="en-GB" b="1" i="1" u="sng" dirty="0" smtClean="0"/>
              <a:t>may</a:t>
            </a:r>
            <a:r>
              <a:rPr lang="en-GB" b="1" dirty="0" smtClean="0"/>
              <a:t> be invited to talk to students during lessons – but wait until invitation comes</a:t>
            </a:r>
          </a:p>
          <a:p>
            <a:r>
              <a:rPr lang="en-GB" b="1" dirty="0" smtClean="0"/>
              <a:t>Schools will provide you with lunch – this will be halal</a:t>
            </a:r>
          </a:p>
          <a:p>
            <a:r>
              <a:rPr lang="en-GB" b="1" dirty="0" smtClean="0"/>
              <a:t>Safeguarding culture </a:t>
            </a:r>
          </a:p>
          <a:p>
            <a:pPr lvl="1"/>
            <a:r>
              <a:rPr lang="en-GB" b="1" dirty="0" smtClean="0"/>
              <a:t>Strictly no photography/filming in school (or of students in the vicinity of schools)</a:t>
            </a:r>
          </a:p>
          <a:p>
            <a:pPr lvl="1"/>
            <a:r>
              <a:rPr lang="en-GB" b="1" dirty="0" smtClean="0"/>
              <a:t>Hosts will probably want you to talk to students – but don’t initiate this uninvited </a:t>
            </a:r>
          </a:p>
          <a:p>
            <a:pPr lvl="1"/>
            <a:r>
              <a:rPr lang="en-GB" b="1" dirty="0" smtClean="0"/>
              <a:t>No physical contact with students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05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553</Words>
  <Application>Microsoft Office PowerPoint</Application>
  <PresentationFormat>Custom</PresentationFormat>
  <Paragraphs>98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Briefing on school visits (Wednesday 11 October)</vt:lpstr>
      <vt:lpstr>Focus of school visits and activities</vt:lpstr>
      <vt:lpstr>School 1: Avenue Primary</vt:lpstr>
      <vt:lpstr>School 2: Babington Academy</vt:lpstr>
      <vt:lpstr>School 3: Beaumont Leys School</vt:lpstr>
      <vt:lpstr>School 4: Lancaster Academy</vt:lpstr>
      <vt:lpstr>Visit timetables</vt:lpstr>
      <vt:lpstr>Protocols for school visits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SUP4PCL Monitoring and Evaluation</dc:title>
  <dc:creator>Wilkins, Christopher (Prof.)</dc:creator>
  <cp:lastModifiedBy>AUC</cp:lastModifiedBy>
  <cp:revision>19</cp:revision>
  <cp:lastPrinted>2017-10-10T14:18:20Z</cp:lastPrinted>
  <dcterms:created xsi:type="dcterms:W3CDTF">2017-10-09T12:19:55Z</dcterms:created>
  <dcterms:modified xsi:type="dcterms:W3CDTF">2017-10-22T12:28:41Z</dcterms:modified>
</cp:coreProperties>
</file>