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0" r:id="rId14"/>
    <p:sldId id="261" r:id="rId15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61" autoAdjust="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9880C-CF11-43D5-A4D4-F7C0CD8F505F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7F13-B270-4979-805B-681A953AA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4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are we following ABL: Discuss the video and</a:t>
            </a:r>
            <a:r>
              <a:rPr lang="en-GB" baseline="0" dirty="0" smtClean="0"/>
              <a:t> the report: Dynamic and engaging, ownership of pace and place,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91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Tutors have asked stated</a:t>
            </a:r>
            <a:r>
              <a:rPr lang="en-GB" baseline="0" dirty="0" smtClean="0"/>
              <a:t> what responses they felt were well considered, asked questions to extend thinking and directed students </a:t>
            </a:r>
            <a:r>
              <a:rPr lang="en-GB" baseline="0" smtClean="0"/>
              <a:t>to further sources.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6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3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5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ABL</a:t>
            </a:r>
            <a:r>
              <a:rPr lang="en-GB" baseline="0" dirty="0" smtClean="0"/>
              <a:t> allows the development of Learning Communities both face to face and online – How? Jo to explain by using a walk through of her NILE site.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0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the OLP looks like on the Learning Events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the OLP is organised within the</a:t>
            </a:r>
            <a:r>
              <a:rPr lang="en-GB" baseline="0" dirty="0" smtClean="0"/>
              <a:t> folder.</a:t>
            </a:r>
          </a:p>
          <a:p>
            <a:r>
              <a:rPr lang="en-GB" baseline="0" dirty="0" smtClean="0"/>
              <a:t>-About this OLP</a:t>
            </a:r>
          </a:p>
          <a:p>
            <a:r>
              <a:rPr lang="en-GB" baseline="0" dirty="0" smtClean="0"/>
              <a:t>-Learning objectives</a:t>
            </a:r>
          </a:p>
          <a:p>
            <a:r>
              <a:rPr lang="en-GB" baseline="0" dirty="0" smtClean="0"/>
              <a:t>-Introduction</a:t>
            </a:r>
          </a:p>
          <a:p>
            <a:r>
              <a:rPr lang="en-GB" baseline="0" dirty="0" smtClean="0"/>
              <a:t>-Task 1 (</a:t>
            </a:r>
            <a:r>
              <a:rPr lang="en-GB" baseline="0" dirty="0" err="1" smtClean="0"/>
              <a:t>Thinglink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-Task 2 (Quiz – </a:t>
            </a:r>
            <a:r>
              <a:rPr lang="en-GB" baseline="0" dirty="0" err="1" smtClean="0"/>
              <a:t>Kaltura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7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Thinglink</a:t>
            </a:r>
            <a:r>
              <a:rPr lang="en-GB" dirty="0" smtClean="0"/>
              <a:t> is a website which enables you to group information/videos/websites etc… Students</a:t>
            </a:r>
            <a:r>
              <a:rPr lang="en-GB" baseline="0" dirty="0" smtClean="0"/>
              <a:t> interacted with this and were encouraged to make notes.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-Task 3 (</a:t>
            </a:r>
            <a:r>
              <a:rPr lang="en-GB" dirty="0" err="1" smtClean="0"/>
              <a:t>Padlet</a:t>
            </a:r>
            <a:r>
              <a:rPr lang="en-GB" dirty="0" smtClean="0"/>
              <a:t>)</a:t>
            </a:r>
          </a:p>
          <a:p>
            <a:r>
              <a:rPr lang="en-GB" dirty="0" smtClean="0"/>
              <a:t>-Task 4 (Discussion board)</a:t>
            </a:r>
          </a:p>
          <a:p>
            <a:r>
              <a:rPr lang="en-GB" dirty="0" smtClean="0"/>
              <a:t>-Extension and enrichment (Linked to assignment)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5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high number of students interacted with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9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Tutors interacted with the students at</a:t>
            </a:r>
            <a:r>
              <a:rPr lang="en-GB" baseline="0" dirty="0" smtClean="0"/>
              <a:t> a given time, but have also gone back and responded to any late posts.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7F13-B270-4979-805B-681A953AAA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6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4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7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4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0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1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2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40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0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0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A349-8B77-442A-A83D-2C8A05D96C89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5DC3-CF96-4B95-9AB5-C7C2BB1EC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e.palmer@northampton.ac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avid.cousens@northampto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dFfFIwPj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ile.northampton.ac.uk/webapps/blackboard/content/listContentEditable.jsp?content_id=_3832882_1&amp;course_id=_71712_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Creating Learning Communities through Active Blended Learning at the University of Northampton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 Palmer and David Cousens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45224"/>
            <a:ext cx="1261492" cy="126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624238"/>
          </a:xfrm>
        </p:spPr>
      </p:pic>
    </p:spTree>
    <p:extLst>
      <p:ext uri="{BB962C8B-B14F-4D97-AF65-F5344CB8AC3E}">
        <p14:creationId xmlns:p14="http://schemas.microsoft.com/office/powerpoint/2010/main" val="379657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1"/>
            <a:ext cx="8229600" cy="4564854"/>
          </a:xfrm>
        </p:spPr>
      </p:pic>
    </p:spTree>
    <p:extLst>
      <p:ext uri="{BB962C8B-B14F-4D97-AF65-F5344CB8AC3E}">
        <p14:creationId xmlns:p14="http://schemas.microsoft.com/office/powerpoint/2010/main" val="407314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responses to ABL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‘There is the Google + community, where you can share ideas with other people. I liked that because again you can see what everyone </a:t>
            </a:r>
            <a:r>
              <a:rPr lang="en-GB" dirty="0" err="1" smtClean="0"/>
              <a:t>elses</a:t>
            </a:r>
            <a:r>
              <a:rPr lang="en-GB" dirty="0" smtClean="0"/>
              <a:t>’ views are and what they are thinking of putting in their blog and it just helps each other really, it’s not, like competition, It is a lot of sharing. ‘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‘Quite a positive in terms of learning as going into teaching it is a social profession, it is all made by bouncing different ideas off each other and by being able to bounce different ideas and communicate effectively, it is a positive way to come to each of the sessions knowing that the actual taught sections, the ideas … all the ideas have been bounced about beforehand so that we all have a rough idea of what’s going to happen.’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47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501317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Contact details:</a:t>
            </a:r>
          </a:p>
          <a:p>
            <a:endParaRPr lang="en-GB" dirty="0"/>
          </a:p>
          <a:p>
            <a:r>
              <a:rPr lang="en-GB" dirty="0" smtClean="0"/>
              <a:t>Jo Palmer; </a:t>
            </a:r>
            <a:r>
              <a:rPr lang="en-GB" dirty="0" smtClean="0">
                <a:hlinkClick r:id="rId3"/>
              </a:rPr>
              <a:t>joanne.palmer@northampton.ac.uk</a:t>
            </a:r>
            <a:endParaRPr lang="en-GB" dirty="0" smtClean="0"/>
          </a:p>
          <a:p>
            <a:r>
              <a:rPr lang="en-GB" dirty="0" smtClean="0"/>
              <a:t>David Cousens: </a:t>
            </a:r>
            <a:r>
              <a:rPr lang="en-GB" dirty="0" smtClean="0">
                <a:hlinkClick r:id="rId4"/>
              </a:rPr>
              <a:t>david.cousens@northampton.ac.uk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Active Blended Learning </a:t>
            </a:r>
            <a:r>
              <a:rPr lang="en-GB" dirty="0" smtClean="0">
                <a:hlinkClick r:id="rId3"/>
              </a:rPr>
              <a:t>(ABL)</a:t>
            </a:r>
            <a:endParaRPr lang="en-GB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19716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Benefits of Active Blended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it enables an effective </a:t>
            </a:r>
            <a:r>
              <a:rPr lang="en-GB" b="1" dirty="0" smtClean="0"/>
              <a:t>community of inquiry </a:t>
            </a:r>
            <a:r>
              <a:rPr lang="en-GB" dirty="0" smtClean="0"/>
              <a:t>to be established.  (Garrison, 2004)improved completion rates, retention, student attitudes, satisfaction with the mode of instruction compared to traditional methods and versatility (</a:t>
            </a:r>
            <a:r>
              <a:rPr lang="en-GB" dirty="0" err="1" smtClean="0"/>
              <a:t>Heterick</a:t>
            </a:r>
            <a:r>
              <a:rPr lang="en-GB" dirty="0" smtClean="0"/>
              <a:t> and </a:t>
            </a:r>
            <a:r>
              <a:rPr lang="en-GB" dirty="0" err="1" smtClean="0"/>
              <a:t>Twigg</a:t>
            </a:r>
            <a:r>
              <a:rPr lang="en-GB" dirty="0" smtClean="0"/>
              <a:t>, 2003 cited by Garrison and </a:t>
            </a:r>
            <a:r>
              <a:rPr lang="en-GB" dirty="0" err="1" smtClean="0"/>
              <a:t>Kanuka</a:t>
            </a:r>
            <a:r>
              <a:rPr lang="en-GB" dirty="0" smtClean="0"/>
              <a:t>, 2004)</a:t>
            </a:r>
          </a:p>
          <a:p>
            <a:r>
              <a:rPr lang="en-GB" dirty="0" smtClean="0"/>
              <a:t>Blended Learning offers flexibility both as regards the pace and place of the learning (Vaughan 2007; Smyth et al., 2012)</a:t>
            </a:r>
          </a:p>
          <a:p>
            <a:r>
              <a:rPr lang="en-GB" dirty="0" smtClean="0"/>
              <a:t>autonomy in their learning thereby developing independence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1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this look like in practice?</a:t>
            </a:r>
            <a:endParaRPr lang="en-GB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2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941582" cy="6270148"/>
          </a:xfrm>
        </p:spPr>
      </p:pic>
    </p:spTree>
    <p:extLst>
      <p:ext uri="{BB962C8B-B14F-4D97-AF65-F5344CB8AC3E}">
        <p14:creationId xmlns:p14="http://schemas.microsoft.com/office/powerpoint/2010/main" val="349564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164"/>
            <a:ext cx="5542011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73" y="3284984"/>
            <a:ext cx="596312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8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6275040" cy="31558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6444208" cy="27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229600" cy="36202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8567936" cy="19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2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26469" cy="5544616"/>
          </a:xfrm>
        </p:spPr>
      </p:pic>
    </p:spTree>
    <p:extLst>
      <p:ext uri="{BB962C8B-B14F-4D97-AF65-F5344CB8AC3E}">
        <p14:creationId xmlns:p14="http://schemas.microsoft.com/office/powerpoint/2010/main" val="190573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46558.0"/>
</version>
</file>

<file path=customXml/itemProps1.xml><?xml version="1.0" encoding="utf-8"?>
<ds:datastoreItem xmlns:ds="http://schemas.openxmlformats.org/officeDocument/2006/customXml" ds:itemID="{F6762178-FF37-4CF0-9C88-E19F2EE881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477</Words>
  <Application>Microsoft Office PowerPoint</Application>
  <PresentationFormat>On-screen Show (4:3)</PresentationFormat>
  <Paragraphs>43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Creating Learning Communities through Active Blended Learning at the University of Northampton </vt:lpstr>
      <vt:lpstr>What is Active Blended Learning (ABL)</vt:lpstr>
      <vt:lpstr>Benefits of Active Blended Learning</vt:lpstr>
      <vt:lpstr>What does this look like in practice?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responses to ABL</vt:lpstr>
      <vt:lpstr>Questions?</vt:lpstr>
    </vt:vector>
  </TitlesOfParts>
  <Company>University of Northampton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Learning Communities through Active Blended Learning at the University of Northampton</dc:title>
  <dc:creator>Windows User</dc:creator>
  <cp:lastModifiedBy>HP</cp:lastModifiedBy>
  <cp:revision>8</cp:revision>
  <dcterms:created xsi:type="dcterms:W3CDTF">2017-10-04T14:59:19Z</dcterms:created>
  <dcterms:modified xsi:type="dcterms:W3CDTF">2018-07-16T08:50:23Z</dcterms:modified>
</cp:coreProperties>
</file>