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53" r:id="rId2"/>
    <p:sldMasterId id="2147483677" r:id="rId3"/>
    <p:sldMasterId id="2147483685" r:id="rId4"/>
    <p:sldMasterId id="2147483713" r:id="rId5"/>
  </p:sldMasterIdLst>
  <p:notesMasterIdLst>
    <p:notesMasterId r:id="rId18"/>
  </p:notesMasterIdLst>
  <p:handoutMasterIdLst>
    <p:handoutMasterId r:id="rId19"/>
  </p:handoutMasterIdLst>
  <p:sldIdLst>
    <p:sldId id="283" r:id="rId6"/>
    <p:sldId id="284" r:id="rId7"/>
    <p:sldId id="292" r:id="rId8"/>
    <p:sldId id="290" r:id="rId9"/>
    <p:sldId id="285" r:id="rId10"/>
    <p:sldId id="289" r:id="rId11"/>
    <p:sldId id="293" r:id="rId12"/>
    <p:sldId id="286" r:id="rId13"/>
    <p:sldId id="295" r:id="rId14"/>
    <p:sldId id="297" r:id="rId15"/>
    <p:sldId id="298" r:id="rId16"/>
    <p:sldId id="294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F431CD4-D583-A746-9733-E02D7948BA44}">
          <p14:sldIdLst>
            <p14:sldId id="283"/>
            <p14:sldId id="284"/>
            <p14:sldId id="292"/>
            <p14:sldId id="290"/>
            <p14:sldId id="285"/>
            <p14:sldId id="289"/>
            <p14:sldId id="293"/>
            <p14:sldId id="286"/>
            <p14:sldId id="295"/>
            <p14:sldId id="297"/>
            <p14:sldId id="29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1ED"/>
    <a:srgbClr val="049ABF"/>
    <a:srgbClr val="E400E4"/>
    <a:srgbClr val="EB0000"/>
    <a:srgbClr val="E4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552DE-BE31-4BE7-A84E-CF2B0B13BDD5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5FFC-7DDF-4E75-BAB3-5BFD7F3127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24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FF79-E42E-4F0B-B0E2-23562E47DEAA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C58E-096E-4FB6-AA2F-B7EC31F911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98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4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37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69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7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2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7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0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82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1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58E-096E-4FB6-AA2F-B7EC31F911C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7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924169" y="286691"/>
            <a:ext cx="4506912" cy="6883229"/>
          </a:xfrm>
          <a:custGeom>
            <a:avLst/>
            <a:gdLst/>
            <a:ahLst/>
            <a:cxnLst/>
            <a:rect l="l" t="t" r="r" b="b"/>
            <a:pathLst>
              <a:path w="4506912" h="6883229">
                <a:moveTo>
                  <a:pt x="4506912" y="0"/>
                </a:moveTo>
                <a:lnTo>
                  <a:pt x="4506912" y="6883229"/>
                </a:lnTo>
                <a:lnTo>
                  <a:pt x="0" y="6883229"/>
                </a:lnTo>
                <a:lnTo>
                  <a:pt x="0" y="657277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7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 and Statis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&amp; Contact Detail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Contact Details go here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9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&amp; Contact Detai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Contact Details go here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5" y="550057"/>
            <a:ext cx="8439607" cy="72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1335554"/>
            <a:ext cx="6079562" cy="61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354013" y="2032000"/>
            <a:ext cx="8445500" cy="399891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Intro Para, 2 text boxes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Intro Para, 2 text boxes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2 text boxes an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89" y="2630129"/>
            <a:ext cx="2491446" cy="303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3499254" cy="1470025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2343201" y="-65632"/>
            <a:ext cx="6899428" cy="6973358"/>
          </a:xfrm>
          <a:custGeom>
            <a:avLst/>
            <a:gdLst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506912 w 4506912"/>
              <a:gd name="connsiteY2" fmla="*/ 6883229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031686 w 4506912"/>
              <a:gd name="connsiteY2" fmla="*/ 6588261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236525 w 4506912"/>
              <a:gd name="connsiteY2" fmla="*/ 6563680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236525"/>
              <a:gd name="connsiteY0" fmla="*/ 286774 h 7170003"/>
              <a:gd name="connsiteX1" fmla="*/ 4228331 w 4236525"/>
              <a:gd name="connsiteY1" fmla="*/ 0 h 7170003"/>
              <a:gd name="connsiteX2" fmla="*/ 4236525 w 4236525"/>
              <a:gd name="connsiteY2" fmla="*/ 6850454 h 7170003"/>
              <a:gd name="connsiteX3" fmla="*/ 0 w 4236525"/>
              <a:gd name="connsiteY3" fmla="*/ 7170003 h 7170003"/>
              <a:gd name="connsiteX4" fmla="*/ 0 w 4236525"/>
              <a:gd name="connsiteY4" fmla="*/ 286774 h 7170003"/>
              <a:gd name="connsiteX0" fmla="*/ 98323 w 4236525"/>
              <a:gd name="connsiteY0" fmla="*/ 0 h 7170004"/>
              <a:gd name="connsiteX1" fmla="*/ 4228331 w 4236525"/>
              <a:gd name="connsiteY1" fmla="*/ 1 h 7170004"/>
              <a:gd name="connsiteX2" fmla="*/ 4236525 w 4236525"/>
              <a:gd name="connsiteY2" fmla="*/ 6850455 h 7170004"/>
              <a:gd name="connsiteX3" fmla="*/ 0 w 4236525"/>
              <a:gd name="connsiteY3" fmla="*/ 7170004 h 7170004"/>
              <a:gd name="connsiteX4" fmla="*/ 98323 w 4236525"/>
              <a:gd name="connsiteY4" fmla="*/ 0 h 7170004"/>
              <a:gd name="connsiteX0" fmla="*/ 1941871 w 6080073"/>
              <a:gd name="connsiteY0" fmla="*/ 0 h 6858649"/>
              <a:gd name="connsiteX1" fmla="*/ 6071879 w 6080073"/>
              <a:gd name="connsiteY1" fmla="*/ 1 h 6858649"/>
              <a:gd name="connsiteX2" fmla="*/ 6080073 w 6080073"/>
              <a:gd name="connsiteY2" fmla="*/ 6850455 h 6858649"/>
              <a:gd name="connsiteX3" fmla="*/ 0 w 6080073"/>
              <a:gd name="connsiteY3" fmla="*/ 6858649 h 6858649"/>
              <a:gd name="connsiteX4" fmla="*/ 1941871 w 6080073"/>
              <a:gd name="connsiteY4" fmla="*/ 0 h 6858649"/>
              <a:gd name="connsiteX0" fmla="*/ 2679291 w 6817493"/>
              <a:gd name="connsiteY0" fmla="*/ 0 h 6891423"/>
              <a:gd name="connsiteX1" fmla="*/ 6809299 w 6817493"/>
              <a:gd name="connsiteY1" fmla="*/ 1 h 6891423"/>
              <a:gd name="connsiteX2" fmla="*/ 6817493 w 6817493"/>
              <a:gd name="connsiteY2" fmla="*/ 6850455 h 6891423"/>
              <a:gd name="connsiteX3" fmla="*/ 0 w 6817493"/>
              <a:gd name="connsiteY3" fmla="*/ 6891423 h 6891423"/>
              <a:gd name="connsiteX4" fmla="*/ 2679291 w 6817493"/>
              <a:gd name="connsiteY4" fmla="*/ 0 h 6891423"/>
              <a:gd name="connsiteX0" fmla="*/ 2679291 w 6899428"/>
              <a:gd name="connsiteY0" fmla="*/ 0 h 6907810"/>
              <a:gd name="connsiteX1" fmla="*/ 6809299 w 6899428"/>
              <a:gd name="connsiteY1" fmla="*/ 1 h 6907810"/>
              <a:gd name="connsiteX2" fmla="*/ 6899428 w 6899428"/>
              <a:gd name="connsiteY2" fmla="*/ 6907810 h 6907810"/>
              <a:gd name="connsiteX3" fmla="*/ 0 w 6899428"/>
              <a:gd name="connsiteY3" fmla="*/ 6891423 h 6907810"/>
              <a:gd name="connsiteX4" fmla="*/ 2679291 w 6899428"/>
              <a:gd name="connsiteY4" fmla="*/ 0 h 6907810"/>
              <a:gd name="connsiteX0" fmla="*/ 2679291 w 6899428"/>
              <a:gd name="connsiteY0" fmla="*/ 57354 h 6965164"/>
              <a:gd name="connsiteX1" fmla="*/ 6866654 w 6899428"/>
              <a:gd name="connsiteY1" fmla="*/ 0 h 6965164"/>
              <a:gd name="connsiteX2" fmla="*/ 6899428 w 6899428"/>
              <a:gd name="connsiteY2" fmla="*/ 6965164 h 6965164"/>
              <a:gd name="connsiteX3" fmla="*/ 0 w 6899428"/>
              <a:gd name="connsiteY3" fmla="*/ 6948777 h 6965164"/>
              <a:gd name="connsiteX4" fmla="*/ 2679291 w 6899428"/>
              <a:gd name="connsiteY4" fmla="*/ 57354 h 6965164"/>
              <a:gd name="connsiteX0" fmla="*/ 2712065 w 6899428"/>
              <a:gd name="connsiteY0" fmla="*/ 0 h 6973358"/>
              <a:gd name="connsiteX1" fmla="*/ 6866654 w 6899428"/>
              <a:gd name="connsiteY1" fmla="*/ 8194 h 6973358"/>
              <a:gd name="connsiteX2" fmla="*/ 6899428 w 6899428"/>
              <a:gd name="connsiteY2" fmla="*/ 6973358 h 6973358"/>
              <a:gd name="connsiteX3" fmla="*/ 0 w 6899428"/>
              <a:gd name="connsiteY3" fmla="*/ 6956971 h 6973358"/>
              <a:gd name="connsiteX4" fmla="*/ 2712065 w 6899428"/>
              <a:gd name="connsiteY4" fmla="*/ 0 h 697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428" h="6973358">
                <a:moveTo>
                  <a:pt x="2712065" y="0"/>
                </a:moveTo>
                <a:lnTo>
                  <a:pt x="6866654" y="8194"/>
                </a:lnTo>
                <a:cubicBezTo>
                  <a:pt x="6869385" y="2291679"/>
                  <a:pt x="6896697" y="4689873"/>
                  <a:pt x="6899428" y="6973358"/>
                </a:cubicBezTo>
                <a:lnTo>
                  <a:pt x="0" y="6956971"/>
                </a:lnTo>
                <a:lnTo>
                  <a:pt x="2712065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4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1 text boxe an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8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1 text boxe an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7418" cy="329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52738" y="4557669"/>
            <a:ext cx="295972" cy="208921"/>
          </a:xfrm>
          <a:prstGeom prst="rect">
            <a:avLst/>
          </a:prstGeom>
        </p:spPr>
      </p:pic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1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e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1 text boxe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51398" y="4534510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1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2 text boxes an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899365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8608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2 text boxes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5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5513"/>
            <a:ext cx="469900" cy="33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899364" y="4768356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3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Intro Para, 2 text boxes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4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an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329897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326942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89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2 text boxes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3214124" y="2195513"/>
            <a:ext cx="2616605" cy="3662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16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6211169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sectio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</p:spTree>
    <p:extLst>
      <p:ext uri="{BB962C8B-B14F-4D97-AF65-F5344CB8AC3E}">
        <p14:creationId xmlns:p14="http://schemas.microsoft.com/office/powerpoint/2010/main" val="124069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e an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Click to edit 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1 text boxe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2 text boxes an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8407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56764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980489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9561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449601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980489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972295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2 text boxes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8407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368172" y="2441911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791897" y="4970291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791897" y="2646608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783703" y="4596367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969" y="2211685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61008" y="4784528"/>
            <a:ext cx="297312" cy="208922"/>
          </a:xfrm>
          <a:prstGeom prst="rect">
            <a:avLst/>
          </a:prstGeom>
        </p:spPr>
      </p:pic>
      <p:sp>
        <p:nvSpPr>
          <p:cNvPr id="22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to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3454" y="6237644"/>
            <a:ext cx="1016000" cy="33402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3820674" y="3403177"/>
            <a:ext cx="465816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244399" y="5471307"/>
            <a:ext cx="47934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3471" y="3174330"/>
            <a:ext cx="467418" cy="329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75395" y="5285544"/>
            <a:ext cx="295972" cy="208921"/>
          </a:xfrm>
          <a:prstGeom prst="rect">
            <a:avLst/>
          </a:prstGeom>
        </p:spPr>
      </p:pic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1104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Case Study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63888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Persons Name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71104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Degree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-81936" y="-132216"/>
            <a:ext cx="3089684" cy="7122432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71103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Quote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89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to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34479" y="3403177"/>
            <a:ext cx="465816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58204" y="5471307"/>
            <a:ext cx="47934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276" y="3174330"/>
            <a:ext cx="467418" cy="329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489200" y="5285544"/>
            <a:ext cx="295972" cy="208921"/>
          </a:xfrm>
          <a:prstGeom prst="rect">
            <a:avLst/>
          </a:prstGeom>
        </p:spPr>
      </p:pic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909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Case Study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7693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Persons Name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4909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Degree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6136253" y="-151103"/>
            <a:ext cx="3106072" cy="7160206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4908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Quote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- Image to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3820674" y="3403177"/>
            <a:ext cx="4658164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244399" y="5471307"/>
            <a:ext cx="47934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1104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Case Study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63888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Persons Name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71104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Degree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-53016" y="-65548"/>
            <a:ext cx="3031844" cy="6989096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71103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Quote to go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3452" y="6237644"/>
            <a:ext cx="1016002" cy="334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3471" y="3174330"/>
            <a:ext cx="469900" cy="33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75395" y="5285544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3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- Image to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6128060" y="-169990"/>
            <a:ext cx="3122458" cy="7197980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127008" y="3407777"/>
            <a:ext cx="4658164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50733" y="5475907"/>
            <a:ext cx="47934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77438" y="2661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Case Study</a:t>
            </a:r>
            <a:endParaRPr lang="en-US" dirty="0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70222" y="5365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Persons Name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77438" y="11987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Degree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7437" y="36158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Quote to go here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786" y="6242244"/>
            <a:ext cx="1016002" cy="3340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805" y="3178930"/>
            <a:ext cx="469900" cy="330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481729" y="5290144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3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3375448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374451" y="851900"/>
            <a:ext cx="2936875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375150" y="158591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375150" y="88741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30" name="SmartArt Placeholder 21"/>
          <p:cNvSpPr>
            <a:spLocks noGrp="1"/>
          </p:cNvSpPr>
          <p:nvPr>
            <p:ph type="dgm" sz="quarter" idx="23"/>
          </p:nvPr>
        </p:nvSpPr>
        <p:spPr>
          <a:xfrm>
            <a:off x="4374451" y="3419360"/>
            <a:ext cx="2936875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4375150" y="415337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375150" y="345487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0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1917794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2394997" y="755790"/>
            <a:ext cx="6403827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395731" y="1489803"/>
            <a:ext cx="6403781" cy="3603424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395730" y="791302"/>
            <a:ext cx="6403782" cy="1523062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3 text sec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5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84909" y="374342"/>
            <a:ext cx="8313915" cy="46738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84909" y="1119093"/>
            <a:ext cx="8314603" cy="4678648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84909" y="420592"/>
            <a:ext cx="8314603" cy="698501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0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3375448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374451" y="851900"/>
            <a:ext cx="2936875" cy="360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375150" y="158591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375150" y="88741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30" name="SmartArt Placeholder 21"/>
          <p:cNvSpPr>
            <a:spLocks noGrp="1"/>
          </p:cNvSpPr>
          <p:nvPr>
            <p:ph type="dgm" sz="quarter" idx="23"/>
          </p:nvPr>
        </p:nvSpPr>
        <p:spPr>
          <a:xfrm>
            <a:off x="4374451" y="3419360"/>
            <a:ext cx="2936875" cy="36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4375150" y="415337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375150" y="345487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9225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1917794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rgbClr val="FFFFFF"/>
                </a:solidFill>
              </a:defRPr>
            </a:lvl2pPr>
            <a:lvl3pPr marL="0" indent="0">
              <a:buNone/>
              <a:defRPr sz="1400" b="0">
                <a:solidFill>
                  <a:srgbClr val="FFFFFF"/>
                </a:solidFill>
              </a:defRPr>
            </a:lvl3pPr>
            <a:lvl4pPr marL="0" indent="0">
              <a:buNone/>
              <a:defRPr sz="1400" b="0">
                <a:solidFill>
                  <a:srgbClr val="FFFFFF"/>
                </a:solidFill>
              </a:defRPr>
            </a:lvl4pPr>
            <a:lvl5pPr marL="0" indent="0">
              <a:buNone/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2394997" y="755790"/>
            <a:ext cx="6403827" cy="36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395731" y="1489803"/>
            <a:ext cx="6403781" cy="3603424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395730" y="791302"/>
            <a:ext cx="6403782" cy="1523062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007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84909" y="374342"/>
            <a:ext cx="8313915" cy="46738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84909" y="1119093"/>
            <a:ext cx="8314603" cy="4678648"/>
          </a:xfrm>
          <a:prstGeom prst="rect">
            <a:avLst/>
          </a:pr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84909" y="420592"/>
            <a:ext cx="8314603" cy="698501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8732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</p:spTree>
    <p:extLst>
      <p:ext uri="{BB962C8B-B14F-4D97-AF65-F5344CB8AC3E}">
        <p14:creationId xmlns:p14="http://schemas.microsoft.com/office/powerpoint/2010/main" val="1961414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3 tex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section and Bullet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latin typeface="Open Sans Extrabold"/>
                <a:cs typeface="Open Sans Extrabold"/>
              </a:defRPr>
            </a:lvl1pPr>
            <a:lvl2pPr marL="228600" indent="-228600">
              <a:defRPr sz="1400">
                <a:latin typeface="Open Sans Extrabold"/>
                <a:cs typeface="Open Sans Extrabold"/>
              </a:defRPr>
            </a:lvl2pPr>
            <a:lvl3pPr marL="228600" indent="-228600">
              <a:defRPr sz="1400">
                <a:latin typeface="Open Sans Extrabold"/>
                <a:cs typeface="Open Sans Extrabold"/>
              </a:defRPr>
            </a:lvl3pPr>
            <a:lvl4pPr marL="228600" indent="-228600">
              <a:defRPr sz="1400">
                <a:latin typeface="Open Sans Extrabold"/>
                <a:cs typeface="Open Sans Extrabold"/>
              </a:defRPr>
            </a:lvl4pPr>
            <a:lvl5pPr marL="228600" indent="-228600">
              <a:defRPr sz="14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3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section and Bullet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bg2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3pPr>
            <a:lvl4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4pPr>
            <a:lvl5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2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section and Bullet C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latin typeface="Open Sans Extrabold"/>
                <a:cs typeface="Open Sans Extrabold"/>
              </a:defRPr>
            </a:lvl1pPr>
            <a:lvl2pPr marL="228600" indent="-228600">
              <a:defRPr sz="1400">
                <a:latin typeface="Open Sans Extrabold"/>
                <a:cs typeface="Open Sans Extrabold"/>
              </a:defRPr>
            </a:lvl2pPr>
            <a:lvl3pPr marL="228600" indent="-228600">
              <a:defRPr sz="1400">
                <a:latin typeface="Open Sans Extrabold"/>
                <a:cs typeface="Open Sans Extrabold"/>
              </a:defRPr>
            </a:lvl3pPr>
            <a:lvl4pPr marL="228600" indent="-228600">
              <a:defRPr sz="1400">
                <a:latin typeface="Open Sans Extrabold"/>
                <a:cs typeface="Open Sans Extrabold"/>
              </a:defRPr>
            </a:lvl4pPr>
            <a:lvl5pPr marL="228600" indent="-228600">
              <a:defRPr sz="14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 and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99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 and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76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&amp;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Contact Details go here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67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&amp;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Contact Details go here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4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38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5" y="550057"/>
            <a:ext cx="8439607" cy="72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1335554"/>
            <a:ext cx="6079562" cy="61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354013" y="2032000"/>
            <a:ext cx="8445500" cy="399891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9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53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section and Bullet C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bg2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3pPr>
            <a:lvl4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4pPr>
            <a:lvl5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2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33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7418" cy="329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52738" y="4557669"/>
            <a:ext cx="295972" cy="208921"/>
          </a:xfrm>
          <a:prstGeom prst="rect">
            <a:avLst/>
          </a:prstGeom>
        </p:spPr>
      </p:pic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0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51398" y="4534510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0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899365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3364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5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5513"/>
            <a:ext cx="469900" cy="33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9364" y="4768356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6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44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18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329897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326942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62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3214124" y="2195513"/>
            <a:ext cx="2616605" cy="3662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16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6211169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9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Click to edit Master title style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7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1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8407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56764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980489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9561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449601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980489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972295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7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8407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368172" y="2441911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791897" y="4970291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791897" y="2646608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783703" y="4596367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969" y="2211685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61008" y="4784528"/>
            <a:ext cx="297312" cy="208922"/>
          </a:xfrm>
          <a:prstGeom prst="rect">
            <a:avLst/>
          </a:prstGeom>
        </p:spPr>
      </p:pic>
      <p:sp>
        <p:nvSpPr>
          <p:cNvPr id="22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 and Statisti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 smtClean="0"/>
              <a:t>Main Stat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4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2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96" r:id="rId4"/>
    <p:sldLayoutId id="2147483671" r:id="rId5"/>
    <p:sldLayoutId id="2147483697" r:id="rId6"/>
    <p:sldLayoutId id="2147483698" r:id="rId7"/>
    <p:sldLayoutId id="2147483672" r:id="rId8"/>
    <p:sldLayoutId id="2147483699" r:id="rId9"/>
    <p:sldLayoutId id="2147483673" r:id="rId10"/>
    <p:sldLayoutId id="2147483674" r:id="rId11"/>
    <p:sldLayoutId id="2147483708" r:id="rId12"/>
    <p:sldLayoutId id="2147483712" r:id="rId13"/>
    <p:sldLayoutId id="2147483700" r:id="rId14"/>
    <p:sldLayoutId id="2147483709" r:id="rId15"/>
    <p:sldLayoutId id="2147483701" r:id="rId16"/>
    <p:sldLayoutId id="2147483675" r:id="rId17"/>
    <p:sldLayoutId id="2147483702" r:id="rId18"/>
    <p:sldLayoutId id="2147483710" r:id="rId19"/>
    <p:sldLayoutId id="2147483676" r:id="rId20"/>
    <p:sldLayoutId id="2147483711" r:id="rId21"/>
    <p:sldLayoutId id="2147483683" r:id="rId22"/>
    <p:sldLayoutId id="2147483703" r:id="rId23"/>
    <p:sldLayoutId id="2147483680" r:id="rId24"/>
    <p:sldLayoutId id="2147483704" r:id="rId25"/>
    <p:sldLayoutId id="2147483681" r:id="rId26"/>
    <p:sldLayoutId id="2147483705" r:id="rId27"/>
    <p:sldLayoutId id="2147483682" r:id="rId28"/>
    <p:sldLayoutId id="2147483706" r:id="rId29"/>
    <p:sldLayoutId id="2147483707" r:id="rId30"/>
    <p:sldLayoutId id="2147483684" r:id="rId3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9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1" r:id="rId4"/>
    <p:sldLayoutId id="2147483692" r:id="rId5"/>
    <p:sldLayoutId id="214748369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9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e.robertson@northampton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james.underwood@northampton.ac.uk" TargetMode="External"/><Relationship Id="rId4" Type="http://schemas.openxmlformats.org/officeDocument/2006/relationships/hyperlink" Target="mailto:helen.scott@northampton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8062826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Gill Sans MT" pitchFamily="34" charset="0"/>
              </a:rPr>
              <a:t>Introduction to the University of Northampton</a:t>
            </a:r>
            <a:endParaRPr lang="en-GB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2049" y="2349890"/>
            <a:ext cx="7935265" cy="2178123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  <a:latin typeface="Gill Sans MT" pitchFamily="34" charset="0"/>
              </a:rPr>
              <a:t>Dr Helen Scott</a:t>
            </a:r>
          </a:p>
          <a:p>
            <a:r>
              <a:rPr lang="en-GB" sz="4000" b="1" dirty="0" smtClean="0">
                <a:solidFill>
                  <a:schemeClr val="tx1"/>
                </a:solidFill>
                <a:latin typeface="Gill Sans MT" pitchFamily="34" charset="0"/>
              </a:rPr>
              <a:t>Dean of the Faculty of Education and Humanities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GB" dirty="0">
              <a:latin typeface="Gill Sans MT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013" y="341844"/>
            <a:ext cx="8439607" cy="72813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Research in Africa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73" y="1340658"/>
            <a:ext cx="4597400" cy="513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013" y="1998840"/>
            <a:ext cx="2976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PhD research projects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UNICEF funded research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Other funded research (e.g., Sierra Leone)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76" y="185988"/>
            <a:ext cx="8439607" cy="72813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Research in Asia and Australia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93" y="1424533"/>
            <a:ext cx="5491390" cy="515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576" y="1769806"/>
            <a:ext cx="264311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Funded projects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PhD research projects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PG teaching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Centre for Inclusive Practice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Consultancy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programme for the next 2 days…..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7265563" cy="3547806"/>
          </a:xfrm>
        </p:spPr>
        <p:txBody>
          <a:bodyPr/>
          <a:lstStyle/>
          <a:p>
            <a:r>
              <a:rPr lang="en-GB" dirty="0" smtClean="0"/>
              <a:t>Contact details if needed: </a:t>
            </a:r>
          </a:p>
          <a:p>
            <a:r>
              <a:rPr lang="en-GB" dirty="0" smtClean="0"/>
              <a:t>Sue Robertson: 01604 892018 (</a:t>
            </a:r>
            <a:r>
              <a:rPr lang="en-GB" dirty="0" smtClean="0">
                <a:hlinkClick r:id="rId3"/>
              </a:rPr>
              <a:t>sue.robertson@northampton.ac.uk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Helen Scott: 07702442827 (</a:t>
            </a:r>
            <a:r>
              <a:rPr lang="en-GB" dirty="0" smtClean="0">
                <a:hlinkClick r:id="rId4"/>
              </a:rPr>
              <a:t>helen.scott@northampton.ac.uk</a:t>
            </a:r>
            <a:r>
              <a:rPr lang="en-GB" dirty="0" smtClean="0"/>
              <a:t>) </a:t>
            </a:r>
          </a:p>
          <a:p>
            <a:r>
              <a:rPr lang="en-GB" dirty="0" smtClean="0"/>
              <a:t>James Underwood: 07568 105168 (</a:t>
            </a:r>
            <a:r>
              <a:rPr lang="en-GB" dirty="0" smtClean="0">
                <a:hlinkClick r:id="rId5"/>
              </a:rPr>
              <a:t>james.underwood@northampton.ac.uk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08" y="119772"/>
            <a:ext cx="8658482" cy="5845599"/>
          </a:xfrm>
        </p:spPr>
        <p:txBody>
          <a:bodyPr/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he University of Northampton: Key information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19408" y="1264122"/>
            <a:ext cx="8171682" cy="4701249"/>
          </a:xfrm>
        </p:spPr>
        <p:txBody>
          <a:bodyPr/>
          <a:lstStyle/>
          <a:p>
            <a:r>
              <a:rPr lang="en-GB" sz="2000" dirty="0" smtClean="0"/>
              <a:t>Gained Full University status in 2005</a:t>
            </a:r>
          </a:p>
          <a:p>
            <a:r>
              <a:rPr lang="en-GB" sz="2000" dirty="0" smtClean="0"/>
              <a:t>Four Faculties: </a:t>
            </a:r>
          </a:p>
          <a:p>
            <a:r>
              <a:rPr lang="en-GB" sz="2000" dirty="0" smtClean="0"/>
              <a:t>Business and Law, Health and Society, Arts, Science and Technology and Education &amp; Humanities</a:t>
            </a:r>
          </a:p>
          <a:p>
            <a:r>
              <a:rPr lang="en-GB" sz="2000" dirty="0" smtClean="0"/>
              <a:t>Staff: approx. 2400 academic staff, 1000 professional services</a:t>
            </a:r>
          </a:p>
          <a:p>
            <a:r>
              <a:rPr lang="en-GB" sz="2000" dirty="0" smtClean="0"/>
              <a:t>Students</a:t>
            </a:r>
            <a:r>
              <a:rPr lang="en-GB" sz="2000" dirty="0"/>
              <a:t>: </a:t>
            </a:r>
            <a:r>
              <a:rPr lang="en-GB" sz="2000" dirty="0" smtClean="0"/>
              <a:t>approx. 14000 (1500 international, 12500 UK/EU) </a:t>
            </a:r>
            <a:r>
              <a:rPr lang="en-GB" sz="2000" dirty="0"/>
              <a:t>U</a:t>
            </a:r>
            <a:r>
              <a:rPr lang="en-GB" sz="2000" dirty="0" smtClean="0"/>
              <a:t>ndergraduate, PGT and PhD </a:t>
            </a:r>
            <a:endParaRPr lang="en-GB" sz="2000" dirty="0"/>
          </a:p>
          <a:p>
            <a:r>
              <a:rPr lang="en-GB" sz="2000" dirty="0" smtClean="0"/>
              <a:t>International Partnerships</a:t>
            </a:r>
          </a:p>
          <a:p>
            <a:r>
              <a:rPr lang="en-GB" sz="2000" dirty="0" smtClean="0"/>
              <a:t>Ambitious strategy (social impact (in the locality and internationally), research and graduate employability)</a:t>
            </a:r>
          </a:p>
          <a:p>
            <a:r>
              <a:rPr lang="en-GB" sz="2000" dirty="0" smtClean="0"/>
              <a:t>TEF (Teaching Excellence Framework) Gold </a:t>
            </a:r>
          </a:p>
          <a:p>
            <a:r>
              <a:rPr lang="en-GB" sz="2000" dirty="0" smtClean="0"/>
              <a:t>Move to new </a:t>
            </a:r>
            <a:r>
              <a:rPr lang="en-GB" sz="2000" dirty="0"/>
              <a:t>“</a:t>
            </a:r>
            <a:r>
              <a:rPr lang="en-GB" sz="2000" dirty="0" smtClean="0"/>
              <a:t>Waterside” campus in September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6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Strengths of UON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4640" y="1394516"/>
            <a:ext cx="8102689" cy="460703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levels of support for students</a:t>
            </a:r>
          </a:p>
          <a:p>
            <a:r>
              <a:rPr lang="en-GB" sz="2400" dirty="0"/>
              <a:t>V</a:t>
            </a:r>
            <a:r>
              <a:rPr lang="en-GB" sz="2400" dirty="0" smtClean="0"/>
              <a:t>olunteering and paid employment opportunities</a:t>
            </a:r>
          </a:p>
          <a:p>
            <a:r>
              <a:rPr lang="en-GB" sz="2400" dirty="0" smtClean="0"/>
              <a:t>Study abroad opportunities for all UG courses</a:t>
            </a:r>
          </a:p>
          <a:p>
            <a:r>
              <a:rPr lang="en-GB" sz="2400" dirty="0" smtClean="0"/>
              <a:t>Innovative Learning and Teaching (Active Blended Learning)</a:t>
            </a:r>
          </a:p>
          <a:p>
            <a:r>
              <a:rPr lang="en-GB" sz="2400" dirty="0" smtClean="0"/>
              <a:t>Focus on Graduate Employability and Work based/Placement </a:t>
            </a:r>
            <a:r>
              <a:rPr lang="en-GB" sz="2400" dirty="0"/>
              <a:t>L</a:t>
            </a:r>
            <a:r>
              <a:rPr lang="en-GB" sz="2400" dirty="0" smtClean="0"/>
              <a:t>earning</a:t>
            </a:r>
          </a:p>
          <a:p>
            <a:r>
              <a:rPr lang="en-GB" sz="2400" dirty="0" smtClean="0"/>
              <a:t>Social Impact 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elationships with local employers</a:t>
            </a:r>
          </a:p>
          <a:p>
            <a:r>
              <a:rPr lang="en-GB" sz="2400" dirty="0" smtClean="0"/>
              <a:t>Growing international partnerships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9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65" y="421267"/>
            <a:ext cx="8270115" cy="1470025"/>
          </a:xfrm>
        </p:spPr>
        <p:txBody>
          <a:bodyPr/>
          <a:lstStyle/>
          <a:p>
            <a:r>
              <a:rPr lang="en-GB" dirty="0" smtClean="0"/>
              <a:t>New Waterside Campus</a:t>
            </a:r>
            <a:r>
              <a:rPr lang="en-GB" dirty="0"/>
              <a:t/>
            </a:r>
            <a:br>
              <a:rPr lang="en-GB" dirty="0"/>
            </a:br>
            <a:r>
              <a:rPr lang="en-GB" sz="1600" dirty="0"/>
              <a:t>http://hellowaterside.northampton.ac.uk/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waterside campus northamp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7448"/>
            <a:ext cx="4158848" cy="23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side campus northamp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58" y="2171096"/>
            <a:ext cx="4077544" cy="23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946" y="149462"/>
            <a:ext cx="6048930" cy="1470025"/>
          </a:xfrm>
        </p:spPr>
        <p:txBody>
          <a:bodyPr/>
          <a:lstStyle/>
          <a:p>
            <a:r>
              <a:rPr lang="en-GB" dirty="0" smtClean="0"/>
              <a:t>Faculty of Education and Humanities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98946" y="1619487"/>
            <a:ext cx="8174845" cy="4546182"/>
          </a:xfrm>
        </p:spPr>
        <p:txBody>
          <a:bodyPr/>
          <a:lstStyle/>
          <a:p>
            <a:r>
              <a:rPr lang="en-GB" sz="2400" dirty="0" smtClean="0"/>
              <a:t>8 Subject Areas: </a:t>
            </a:r>
          </a:p>
          <a:p>
            <a:r>
              <a:rPr lang="en-GB" sz="2400" dirty="0" smtClean="0"/>
              <a:t>Early Years</a:t>
            </a:r>
          </a:p>
          <a:p>
            <a:r>
              <a:rPr lang="en-GB" sz="2400" dirty="0" smtClean="0"/>
              <a:t>Education, Children and Young People</a:t>
            </a:r>
          </a:p>
          <a:p>
            <a:r>
              <a:rPr lang="en-GB" sz="2400" dirty="0" smtClean="0"/>
              <a:t>Educational Linguistics</a:t>
            </a:r>
          </a:p>
          <a:p>
            <a:r>
              <a:rPr lang="en-GB" sz="2400" dirty="0" smtClean="0"/>
              <a:t>English and Creative Writing </a:t>
            </a:r>
          </a:p>
          <a:p>
            <a:r>
              <a:rPr lang="en-GB" sz="2400" dirty="0" smtClean="0"/>
              <a:t>History</a:t>
            </a:r>
          </a:p>
          <a:p>
            <a:r>
              <a:rPr lang="en-GB" sz="2400" dirty="0" smtClean="0"/>
              <a:t>Initial Teacher Training</a:t>
            </a:r>
          </a:p>
          <a:p>
            <a:r>
              <a:rPr lang="en-GB" sz="2400" dirty="0" smtClean="0"/>
              <a:t>Special Educational Needs and Inclusion</a:t>
            </a:r>
          </a:p>
          <a:p>
            <a:r>
              <a:rPr lang="en-GB" sz="2400" dirty="0" smtClean="0"/>
              <a:t>Teacher Continuing Professional Development </a:t>
            </a:r>
          </a:p>
          <a:p>
            <a:r>
              <a:rPr lang="en-GB" sz="2400" dirty="0" smtClean="0"/>
              <a:t>Approximately 100 staff and 1600 students</a:t>
            </a:r>
          </a:p>
        </p:txBody>
      </p:sp>
    </p:spTree>
    <p:extLst>
      <p:ext uri="{BB962C8B-B14F-4D97-AF65-F5344CB8AC3E}">
        <p14:creationId xmlns:p14="http://schemas.microsoft.com/office/powerpoint/2010/main" val="12214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331115"/>
            <a:ext cx="6048930" cy="1470025"/>
          </a:xfrm>
        </p:spPr>
        <p:txBody>
          <a:bodyPr/>
          <a:lstStyle/>
          <a:p>
            <a:r>
              <a:rPr lang="en-GB" dirty="0" smtClean="0"/>
              <a:t>Undergraduate Courses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9906" y="1573747"/>
            <a:ext cx="7772556" cy="5335768"/>
          </a:xfrm>
        </p:spPr>
        <p:txBody>
          <a:bodyPr/>
          <a:lstStyle/>
          <a:p>
            <a:r>
              <a:rPr lang="en-GB" sz="2000" dirty="0"/>
              <a:t>Foundation Framework</a:t>
            </a:r>
          </a:p>
          <a:p>
            <a:r>
              <a:rPr lang="en-GB" sz="2000" dirty="0" smtClean="0"/>
              <a:t>Foundation Degrees: Early Years and Learning and Teaching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Childhood and Youth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Creative Writing </a:t>
            </a:r>
          </a:p>
          <a:p>
            <a:r>
              <a:rPr lang="en-GB" sz="2000" dirty="0"/>
              <a:t>BA </a:t>
            </a:r>
            <a:r>
              <a:rPr lang="en-GB" sz="2000" dirty="0" smtClean="0"/>
              <a:t>(</a:t>
            </a:r>
            <a:r>
              <a:rPr lang="en-GB" sz="2000" dirty="0" err="1" smtClean="0"/>
              <a:t>Hons</a:t>
            </a:r>
            <a:r>
              <a:rPr lang="en-GB" sz="2000" dirty="0" smtClean="0"/>
              <a:t>) Early </a:t>
            </a:r>
            <a:r>
              <a:rPr lang="en-GB" sz="2000" dirty="0"/>
              <a:t>Childhood Studies</a:t>
            </a:r>
          </a:p>
          <a:p>
            <a:r>
              <a:rPr lang="en-GB" sz="2000" dirty="0"/>
              <a:t>BA (</a:t>
            </a:r>
            <a:r>
              <a:rPr lang="en-GB" sz="2000" dirty="0" err="1"/>
              <a:t>Hons</a:t>
            </a:r>
            <a:r>
              <a:rPr lang="en-GB" sz="2000" dirty="0"/>
              <a:t>) Education Studies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English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Learning and Teaching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Primary Education (5-11)</a:t>
            </a:r>
          </a:p>
          <a:p>
            <a:r>
              <a:rPr lang="en-GB" sz="2000" dirty="0" smtClean="0"/>
              <a:t>BA (</a:t>
            </a:r>
            <a:r>
              <a:rPr lang="en-GB" sz="2000" dirty="0" err="1" smtClean="0"/>
              <a:t>Hons</a:t>
            </a:r>
            <a:r>
              <a:rPr lang="en-GB" sz="2000" dirty="0" smtClean="0"/>
              <a:t>) Special Educational Needs and Inclusion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63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8" y="48918"/>
            <a:ext cx="6048930" cy="1470025"/>
          </a:xfrm>
        </p:spPr>
        <p:txBody>
          <a:bodyPr/>
          <a:lstStyle/>
          <a:p>
            <a:r>
              <a:rPr lang="en-GB" dirty="0" smtClean="0"/>
              <a:t>Post Graduate Courses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4013" y="1259447"/>
            <a:ext cx="8093301" cy="4677714"/>
          </a:xfrm>
        </p:spPr>
        <p:txBody>
          <a:bodyPr/>
          <a:lstStyle/>
          <a:p>
            <a:r>
              <a:rPr lang="en-GB" sz="2400" dirty="0"/>
              <a:t>PGCE Primary 3-7</a:t>
            </a:r>
          </a:p>
          <a:p>
            <a:r>
              <a:rPr lang="en-GB" sz="2400" dirty="0"/>
              <a:t>PGCE Primary </a:t>
            </a:r>
            <a:r>
              <a:rPr lang="en-GB" sz="2400" dirty="0" smtClean="0"/>
              <a:t>5-11</a:t>
            </a:r>
          </a:p>
          <a:p>
            <a:r>
              <a:rPr lang="en-GB" sz="2400" dirty="0" smtClean="0"/>
              <a:t>PGCE English</a:t>
            </a:r>
          </a:p>
          <a:p>
            <a:r>
              <a:rPr lang="en-GB" sz="2400" dirty="0" smtClean="0"/>
              <a:t>PGCE Computing</a:t>
            </a:r>
            <a:endParaRPr lang="en-GB" sz="2400" dirty="0"/>
          </a:p>
          <a:p>
            <a:r>
              <a:rPr lang="en-GB" sz="2400" dirty="0"/>
              <a:t>GEB Early Years Teacher</a:t>
            </a:r>
          </a:p>
          <a:p>
            <a:r>
              <a:rPr lang="en-GB" sz="2400" dirty="0"/>
              <a:t>MA SENI</a:t>
            </a:r>
          </a:p>
          <a:p>
            <a:r>
              <a:rPr lang="en-GB" sz="2400" dirty="0"/>
              <a:t>MA Education (with pathways in English Language Teaching, Early Years, Mathematics, Leadership and Management)</a:t>
            </a:r>
          </a:p>
          <a:p>
            <a:r>
              <a:rPr lang="en-GB" sz="2400" dirty="0"/>
              <a:t>MA Contemporary Literature</a:t>
            </a:r>
          </a:p>
          <a:p>
            <a:r>
              <a:rPr lang="en-GB" sz="2400" dirty="0"/>
              <a:t>MA History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4819" y="1300237"/>
            <a:ext cx="7967032" cy="35478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Centre for Education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5</a:t>
            </a:r>
            <a:r>
              <a:rPr lang="en-GB" sz="3200" dirty="0" smtClean="0"/>
              <a:t> Professors, </a:t>
            </a:r>
            <a:r>
              <a:rPr lang="en-GB" sz="3200" dirty="0"/>
              <a:t>3</a:t>
            </a:r>
            <a:r>
              <a:rPr lang="en-GB" sz="3200" dirty="0" smtClean="0"/>
              <a:t> Associate Professors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</a:t>
            </a:r>
            <a:r>
              <a:rPr lang="en-GB" sz="3200" dirty="0" smtClean="0"/>
              <a:t>esearch projects related to innovative pedagogies, SENI, nationally and internationally. </a:t>
            </a:r>
          </a:p>
        </p:txBody>
      </p:sp>
    </p:spTree>
    <p:extLst>
      <p:ext uri="{BB962C8B-B14F-4D97-AF65-F5344CB8AC3E}">
        <p14:creationId xmlns:p14="http://schemas.microsoft.com/office/powerpoint/2010/main" val="1876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76" y="185988"/>
            <a:ext cx="8439607" cy="728138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Research in Europe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59"/>
          <a:stretch/>
        </p:blipFill>
        <p:spPr>
          <a:xfrm>
            <a:off x="2681225" y="943810"/>
            <a:ext cx="6462775" cy="5293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576" y="1195193"/>
            <a:ext cx="2081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E+ projects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Consultancy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Erasmus exchanges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MoUs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PhD research projects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Other research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verview Pag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Based Slid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se Studi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set Image Pag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xt Based Slid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UoN Master Slides v.4.potx</Template>
  <TotalTime>2298</TotalTime>
  <Words>442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Gill Sans MT</vt:lpstr>
      <vt:lpstr>Open Sans</vt:lpstr>
      <vt:lpstr>Open Sans </vt:lpstr>
      <vt:lpstr>Open Sans Extrabold</vt:lpstr>
      <vt:lpstr>1_Overview Pages</vt:lpstr>
      <vt:lpstr>Text Based Slides</vt:lpstr>
      <vt:lpstr>Case Studies</vt:lpstr>
      <vt:lpstr>Inset Image Pages</vt:lpstr>
      <vt:lpstr>1_Text Based Slides</vt:lpstr>
      <vt:lpstr>Introduction to the University of Northampton</vt:lpstr>
      <vt:lpstr>The University of Northampton: Key information     </vt:lpstr>
      <vt:lpstr>Strengths of UON</vt:lpstr>
      <vt:lpstr>New Waterside Campus http://hellowaterside.northampton.ac.uk/</vt:lpstr>
      <vt:lpstr>Faculty of Education and Humanities </vt:lpstr>
      <vt:lpstr>Undergraduate Courses</vt:lpstr>
      <vt:lpstr>Post Graduate Courses</vt:lpstr>
      <vt:lpstr>Research </vt:lpstr>
      <vt:lpstr>Research in Europe</vt:lpstr>
      <vt:lpstr>Research in Africa</vt:lpstr>
      <vt:lpstr>Research in Asia and Australia</vt:lpstr>
      <vt:lpstr>The programme for the next 2 days…..</vt:lpstr>
    </vt:vector>
  </TitlesOfParts>
  <Company>Nephew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Kerly</dc:creator>
  <cp:lastModifiedBy>HP</cp:lastModifiedBy>
  <cp:revision>210</cp:revision>
  <cp:lastPrinted>2017-10-10T13:51:37Z</cp:lastPrinted>
  <dcterms:created xsi:type="dcterms:W3CDTF">2017-01-20T14:45:00Z</dcterms:created>
  <dcterms:modified xsi:type="dcterms:W3CDTF">2018-07-16T08:54:41Z</dcterms:modified>
</cp:coreProperties>
</file>