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2"/>
  </p:handoutMasterIdLst>
  <p:sldIdLst>
    <p:sldId id="256" r:id="rId2"/>
    <p:sldId id="260" r:id="rId3"/>
    <p:sldId id="258" r:id="rId4"/>
    <p:sldId id="259" r:id="rId5"/>
    <p:sldId id="267" r:id="rId6"/>
    <p:sldId id="261" r:id="rId7"/>
    <p:sldId id="263" r:id="rId8"/>
    <p:sldId id="264" r:id="rId9"/>
    <p:sldId id="266" r:id="rId10"/>
    <p:sldId id="265" r:id="rId11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70BC97-8C59-4DA6-BB33-477FD131765B}" type="datetimeFigureOut">
              <a:rPr lang="en-GB" smtClean="0"/>
              <a:t>16/07/2018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DAFB1F-48DD-4D62-854D-6CDC76AA42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19238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2B266-AAE5-4745-BD48-2F2D228C540C}" type="datetimeFigureOut">
              <a:rPr lang="en-GB" smtClean="0"/>
              <a:t>16/07/2018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8ED92-79FE-4362-94BD-E1A9391C3C3E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2B266-AAE5-4745-BD48-2F2D228C540C}" type="datetimeFigureOut">
              <a:rPr lang="en-GB" smtClean="0"/>
              <a:t>16/07/2018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8ED92-79FE-4362-94BD-E1A9391C3C3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2B266-AAE5-4745-BD48-2F2D228C540C}" type="datetimeFigureOut">
              <a:rPr lang="en-GB" smtClean="0"/>
              <a:t>16/07/2018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8ED92-79FE-4362-94BD-E1A9391C3C3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2B266-AAE5-4745-BD48-2F2D228C540C}" type="datetimeFigureOut">
              <a:rPr lang="en-GB" smtClean="0"/>
              <a:t>16/07/2018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8ED92-79FE-4362-94BD-E1A9391C3C3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2B266-AAE5-4745-BD48-2F2D228C540C}" type="datetimeFigureOut">
              <a:rPr lang="en-GB" smtClean="0"/>
              <a:t>16/07/2018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8ED92-79FE-4362-94BD-E1A9391C3C3E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2B266-AAE5-4745-BD48-2F2D228C540C}" type="datetimeFigureOut">
              <a:rPr lang="en-GB" smtClean="0"/>
              <a:t>16/07/2018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8ED92-79FE-4362-94BD-E1A9391C3C3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2B266-AAE5-4745-BD48-2F2D228C540C}" type="datetimeFigureOut">
              <a:rPr lang="en-GB" smtClean="0"/>
              <a:t>16/07/2018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8ED92-79FE-4362-94BD-E1A9391C3C3E}" type="slidenum">
              <a:rPr lang="en-GB" smtClean="0"/>
              <a:t>‹#›</a:t>
            </a:fld>
            <a:endParaRPr lang="en-GB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2B266-AAE5-4745-BD48-2F2D228C540C}" type="datetimeFigureOut">
              <a:rPr lang="en-GB" smtClean="0"/>
              <a:t>16/07/2018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8ED92-79FE-4362-94BD-E1A9391C3C3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2B266-AAE5-4745-BD48-2F2D228C540C}" type="datetimeFigureOut">
              <a:rPr lang="en-GB" smtClean="0"/>
              <a:t>16/07/2018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8ED92-79FE-4362-94BD-E1A9391C3C3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2B266-AAE5-4745-BD48-2F2D228C540C}" type="datetimeFigureOut">
              <a:rPr lang="en-GB" smtClean="0"/>
              <a:t>16/07/2018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8ED92-79FE-4362-94BD-E1A9391C3C3E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2B266-AAE5-4745-BD48-2F2D228C540C}" type="datetimeFigureOut">
              <a:rPr lang="en-GB" smtClean="0"/>
              <a:t>16/07/2018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8ED92-79FE-4362-94BD-E1A9391C3C3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96B2B266-AAE5-4745-BD48-2F2D228C540C}" type="datetimeFigureOut">
              <a:rPr lang="en-GB" smtClean="0"/>
              <a:t>16/07/2018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78A8ED92-79FE-4362-94BD-E1A9391C3C3E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bit.ly/ITTschoolpartners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nationalcollege.org.uk/transfer/open/mentoring-and-coaching-advanced-skills/mcadv-s02/mcadv-s02-t05.html" TargetMode="External"/><Relationship Id="rId2" Type="http://schemas.openxmlformats.org/officeDocument/2006/relationships/hyperlink" Target="https://www.sheffield.ac.uk/polopoly_fs/1.110468!/file/cipd_mentoring_factsheet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xNLRo3jWPc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Mentoring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Elaine Batchelor</a:t>
            </a:r>
          </a:p>
          <a:p>
            <a:r>
              <a:rPr lang="en-GB" dirty="0" smtClean="0"/>
              <a:t>Head of Initial Teacher Education (ITE)</a:t>
            </a:r>
          </a:p>
          <a:p>
            <a:r>
              <a:rPr lang="en-GB" dirty="0" smtClean="0"/>
              <a:t>University of Northampton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7826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Mentoring – Elaine’s model - IDEAS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  </a:t>
            </a:r>
            <a:r>
              <a:rPr lang="en-GB" smtClean="0"/>
              <a:t>- Identify -  </a:t>
            </a:r>
            <a:r>
              <a:rPr lang="en-GB" dirty="0" smtClean="0"/>
              <a:t>learning goals</a:t>
            </a:r>
          </a:p>
          <a:p>
            <a:r>
              <a:rPr lang="en-GB" dirty="0" smtClean="0"/>
              <a:t>D – Develop - confidence in relationship</a:t>
            </a:r>
          </a:p>
          <a:p>
            <a:r>
              <a:rPr lang="en-GB" dirty="0" smtClean="0"/>
              <a:t>E – Encourage - experimentation, observations and articulation</a:t>
            </a:r>
          </a:p>
          <a:p>
            <a:r>
              <a:rPr lang="en-GB" dirty="0" smtClean="0"/>
              <a:t>A – Ask - good questions and listen</a:t>
            </a:r>
          </a:p>
          <a:p>
            <a:r>
              <a:rPr lang="en-GB" dirty="0" smtClean="0"/>
              <a:t>S – Summarise – guidance, feedback and assessment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0782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Plan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1. Share information on where we use mentoring in ITT ?</a:t>
            </a:r>
          </a:p>
          <a:p>
            <a:endParaRPr lang="en-GB" dirty="0"/>
          </a:p>
          <a:p>
            <a:r>
              <a:rPr lang="en-GB" dirty="0" smtClean="0"/>
              <a:t>2. Discuss what is meant by mentoring? </a:t>
            </a:r>
          </a:p>
          <a:p>
            <a:endParaRPr lang="en-GB" dirty="0"/>
          </a:p>
          <a:p>
            <a:r>
              <a:rPr lang="en-GB" dirty="0" smtClean="0"/>
              <a:t>3. Share information on MA Mentoring module.</a:t>
            </a:r>
          </a:p>
          <a:p>
            <a:endParaRPr lang="en-GB" dirty="0"/>
          </a:p>
          <a:p>
            <a:r>
              <a:rPr lang="en-GB" dirty="0" smtClean="0"/>
              <a:t>4. Share experiences of teachers completing and using mentoring module.</a:t>
            </a:r>
          </a:p>
          <a:p>
            <a:endParaRPr lang="en-GB" dirty="0"/>
          </a:p>
          <a:p>
            <a:r>
              <a:rPr lang="en-GB" dirty="0" smtClean="0"/>
              <a:t>5. Questions 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8108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Where do we use mentoring in ITT ?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Trainee primary teachers – are mentored by a class teacher/mentor during a placement – trained by ITE staff to give professional accreditation </a:t>
            </a:r>
          </a:p>
          <a:p>
            <a:endParaRPr lang="en-GB" dirty="0"/>
          </a:p>
          <a:p>
            <a:r>
              <a:rPr lang="en-GB" dirty="0" smtClean="0"/>
              <a:t>MA Module –  for teachers who are mentoring other staff or trainees – to gain academic accreditation </a:t>
            </a:r>
          </a:p>
          <a:p>
            <a:endParaRPr lang="en-GB" dirty="0"/>
          </a:p>
          <a:p>
            <a:r>
              <a:rPr lang="en-GB" dirty="0" smtClean="0"/>
              <a:t>HEI new staff – tutors are mentored by experienced tutors during first year  - to aid smooth transition to new role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5479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do we mean by mentoring?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Mentoring ? Coaching ? Support ?</a:t>
            </a:r>
          </a:p>
          <a:p>
            <a:endParaRPr lang="en-GB" dirty="0"/>
          </a:p>
          <a:p>
            <a:r>
              <a:rPr lang="en-GB" dirty="0" smtClean="0"/>
              <a:t>Use the cards – to consider what does mentoring involve?</a:t>
            </a:r>
          </a:p>
          <a:p>
            <a:endParaRPr lang="en-GB" dirty="0"/>
          </a:p>
          <a:p>
            <a:endParaRPr lang="en-GB" dirty="0" smtClean="0"/>
          </a:p>
          <a:p>
            <a:r>
              <a:rPr lang="en-GB" dirty="0" smtClean="0"/>
              <a:t>Who has been mentored ? </a:t>
            </a:r>
          </a:p>
          <a:p>
            <a:r>
              <a:rPr lang="en-GB" dirty="0" smtClean="0"/>
              <a:t>Who has been a mentor 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00556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Mentor Training for ITT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All trainee teachers have a mentor (classroom teacher) who is trained by the University to be a mentor</a:t>
            </a:r>
          </a:p>
          <a:p>
            <a:endParaRPr lang="en-GB" dirty="0"/>
          </a:p>
          <a:p>
            <a:r>
              <a:rPr lang="en-GB" dirty="0" smtClean="0"/>
              <a:t>Training is face to face or online </a:t>
            </a:r>
          </a:p>
          <a:p>
            <a:endParaRPr lang="en-GB" dirty="0"/>
          </a:p>
          <a:p>
            <a:r>
              <a:rPr lang="en-GB" dirty="0" smtClean="0"/>
              <a:t>NILE site dedicated to school partners and mentors </a:t>
            </a:r>
          </a:p>
          <a:p>
            <a:r>
              <a:rPr lang="en-GB" u="sng" dirty="0">
                <a:hlinkClick r:id="rId2"/>
              </a:rPr>
              <a:t>http://</a:t>
            </a:r>
            <a:r>
              <a:rPr lang="en-GB" u="sng" dirty="0" smtClean="0">
                <a:hlinkClick r:id="rId2"/>
              </a:rPr>
              <a:t>bit.ly/ITTschoolpartners</a:t>
            </a:r>
            <a:endParaRPr lang="en-GB" u="sng" dirty="0" smtClean="0"/>
          </a:p>
          <a:p>
            <a:r>
              <a:rPr lang="en-GB" sz="1200" dirty="0" smtClean="0"/>
              <a:t>Free access – you are welcome to look at  (please just reference us)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26240759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MA Module – </a:t>
            </a:r>
            <a:br>
              <a:rPr lang="en-GB" dirty="0" smtClean="0"/>
            </a:br>
            <a:r>
              <a:rPr lang="en-GB" dirty="0" smtClean="0"/>
              <a:t>Developing and Supporting Others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 smtClean="0"/>
              <a:t>Leadership and Management models</a:t>
            </a:r>
          </a:p>
          <a:p>
            <a:r>
              <a:rPr lang="en-GB" dirty="0" smtClean="0"/>
              <a:t>Coaching and Mentoring models</a:t>
            </a:r>
          </a:p>
          <a:p>
            <a:r>
              <a:rPr lang="en-GB" dirty="0" smtClean="0"/>
              <a:t>Impact of developing and supporting others</a:t>
            </a:r>
          </a:p>
          <a:p>
            <a:endParaRPr lang="en-GB" dirty="0"/>
          </a:p>
          <a:p>
            <a:endParaRPr lang="en-GB" dirty="0" smtClean="0"/>
          </a:p>
          <a:p>
            <a:r>
              <a:rPr lang="en-GB" dirty="0" smtClean="0"/>
              <a:t>Two teachers who completed this module – their perspectives and impact </a:t>
            </a:r>
          </a:p>
          <a:p>
            <a:endParaRPr lang="en-GB" dirty="0"/>
          </a:p>
          <a:p>
            <a:r>
              <a:rPr lang="en-GB" dirty="0" smtClean="0"/>
              <a:t>Discuss / Questions</a:t>
            </a:r>
          </a:p>
        </p:txBody>
      </p:sp>
    </p:spTree>
    <p:extLst>
      <p:ext uri="{BB962C8B-B14F-4D97-AF65-F5344CB8AC3E}">
        <p14:creationId xmlns:p14="http://schemas.microsoft.com/office/powerpoint/2010/main" val="3101910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Coaching - DREAM model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Decide – what is it you really want to do?</a:t>
            </a:r>
          </a:p>
          <a:p>
            <a:r>
              <a:rPr lang="en-GB" dirty="0" smtClean="0"/>
              <a:t>Rate – how keen are you to do what you’ve chosen?</a:t>
            </a:r>
          </a:p>
          <a:p>
            <a:r>
              <a:rPr lang="en-GB" dirty="0" smtClean="0"/>
              <a:t>Encourage – How can you encourage yourself to keep going until you succeed?</a:t>
            </a:r>
          </a:p>
          <a:p>
            <a:r>
              <a:rPr lang="en-GB" dirty="0" smtClean="0"/>
              <a:t>Act Now – list all the actions to take</a:t>
            </a:r>
          </a:p>
          <a:p>
            <a:r>
              <a:rPr lang="en-GB" dirty="0" smtClean="0"/>
              <a:t>Make it Happen – statement of intent to do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54818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Coaching - GROW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Goal – what is the end point ?</a:t>
            </a:r>
          </a:p>
          <a:p>
            <a:r>
              <a:rPr lang="en-GB" dirty="0" smtClean="0"/>
              <a:t>Reality – what is the current reality about the issue/goal?</a:t>
            </a:r>
          </a:p>
          <a:p>
            <a:r>
              <a:rPr lang="en-GB" dirty="0" smtClean="0"/>
              <a:t>Options – what are the obstacles and what are the options to deal with these?</a:t>
            </a:r>
          </a:p>
          <a:p>
            <a:r>
              <a:rPr lang="en-GB" dirty="0" smtClean="0"/>
              <a:t>Way Forward – what are the actions to take?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544638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Other models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u="sng" dirty="0">
                <a:hlinkClick r:id="rId2"/>
              </a:rPr>
              <a:t>https://www.sheffield.ac.uk/polopoly_fs/1.110468!/</a:t>
            </a:r>
            <a:r>
              <a:rPr lang="en-GB" u="sng" dirty="0" smtClean="0">
                <a:hlinkClick r:id="rId2"/>
              </a:rPr>
              <a:t>file/cipd_mentoring_factsheet.pdf</a:t>
            </a:r>
            <a:endParaRPr lang="en-GB" u="sng" dirty="0" smtClean="0"/>
          </a:p>
          <a:p>
            <a:endParaRPr lang="en-GB" u="sng" dirty="0"/>
          </a:p>
          <a:p>
            <a:r>
              <a:rPr lang="en-GB" dirty="0">
                <a:hlinkClick r:id="rId3"/>
              </a:rPr>
              <a:t>https://</a:t>
            </a:r>
            <a:r>
              <a:rPr lang="en-GB" dirty="0" smtClean="0">
                <a:hlinkClick r:id="rId3"/>
              </a:rPr>
              <a:t>nationalcollege.org.uk/transfer/open/mentoring-and-coaching-advanced-skills/mcadv-s02/mcadv-s02-t05.html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>
                <a:hlinkClick r:id="rId4"/>
              </a:rPr>
              <a:t>https</a:t>
            </a:r>
            <a:r>
              <a:rPr lang="en-GB" dirty="0">
                <a:hlinkClick r:id="rId4"/>
              </a:rPr>
              <a:t>://</a:t>
            </a:r>
            <a:r>
              <a:rPr lang="en-GB" dirty="0" smtClean="0">
                <a:hlinkClick r:id="rId4"/>
              </a:rPr>
              <a:t>www.youtube.com/watch?v=xNLRo3jWPcg</a:t>
            </a:r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63083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97</TotalTime>
  <Words>416</Words>
  <Application>Microsoft Office PowerPoint</Application>
  <PresentationFormat>On-screen Show (4:3)</PresentationFormat>
  <Paragraphs>69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Clarity</vt:lpstr>
      <vt:lpstr>Mentoring </vt:lpstr>
      <vt:lpstr>Plan </vt:lpstr>
      <vt:lpstr>Where do we use mentoring in ITT ? </vt:lpstr>
      <vt:lpstr>What do we mean by mentoring?</vt:lpstr>
      <vt:lpstr>Mentor Training for ITT </vt:lpstr>
      <vt:lpstr>MA Module –  Developing and Supporting Others </vt:lpstr>
      <vt:lpstr>Coaching - DREAM model </vt:lpstr>
      <vt:lpstr>Coaching - GROW</vt:lpstr>
      <vt:lpstr>Other models</vt:lpstr>
      <vt:lpstr>Mentoring – Elaine’s model - IDEAS</vt:lpstr>
    </vt:vector>
  </TitlesOfParts>
  <Company>University of Northampton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Mentoring</dc:title>
  <dc:creator>Batchelor Elaine</dc:creator>
  <cp:lastModifiedBy>HP</cp:lastModifiedBy>
  <cp:revision>8</cp:revision>
  <cp:lastPrinted>2017-10-13T08:00:52Z</cp:lastPrinted>
  <dcterms:created xsi:type="dcterms:W3CDTF">2017-10-12T17:15:01Z</dcterms:created>
  <dcterms:modified xsi:type="dcterms:W3CDTF">2018-07-16T08:52:46Z</dcterms:modified>
</cp:coreProperties>
</file>