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3" r:id="rId3"/>
    <p:sldId id="258" r:id="rId4"/>
    <p:sldId id="257" r:id="rId5"/>
    <p:sldId id="265" r:id="rId6"/>
    <p:sldId id="2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285" autoAdjust="0"/>
  </p:normalViewPr>
  <p:slideViewPr>
    <p:cSldViewPr snapToGrid="0">
      <p:cViewPr varScale="1">
        <p:scale>
          <a:sx n="54" d="100"/>
          <a:sy n="54" d="100"/>
        </p:scale>
        <p:origin x="1148" y="4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403A38-E9C7-4837-8924-FF846CF38DF8}" type="datetimeFigureOut">
              <a:rPr lang="en-GB" smtClean="0"/>
              <a:t>16/07/2018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E5779E-E0BC-4FEF-A77A-C589B855A8E7}" type="slidenum">
              <a:rPr lang="en-GB" smtClean="0"/>
              <a:t>‹#›</a:t>
            </a:fld>
            <a:endParaRPr lang="en-GB"/>
          </a:p>
        </p:txBody>
      </p:sp>
    </p:spTree>
    <p:extLst>
      <p:ext uri="{BB962C8B-B14F-4D97-AF65-F5344CB8AC3E}">
        <p14:creationId xmlns:p14="http://schemas.microsoft.com/office/powerpoint/2010/main" val="3400547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E5779E-E0BC-4FEF-A77A-C589B855A8E7}" type="slidenum">
              <a:rPr lang="en-GB" smtClean="0"/>
              <a:t>1</a:t>
            </a:fld>
            <a:endParaRPr lang="en-GB"/>
          </a:p>
        </p:txBody>
      </p:sp>
    </p:spTree>
    <p:extLst>
      <p:ext uri="{BB962C8B-B14F-4D97-AF65-F5344CB8AC3E}">
        <p14:creationId xmlns:p14="http://schemas.microsoft.com/office/powerpoint/2010/main" val="3164943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4CE5779E-E0BC-4FEF-A77A-C589B855A8E7}" type="slidenum">
              <a:rPr lang="en-GB" smtClean="0"/>
              <a:t>2</a:t>
            </a:fld>
            <a:endParaRPr lang="en-GB"/>
          </a:p>
        </p:txBody>
      </p:sp>
    </p:spTree>
    <p:extLst>
      <p:ext uri="{BB962C8B-B14F-4D97-AF65-F5344CB8AC3E}">
        <p14:creationId xmlns:p14="http://schemas.microsoft.com/office/powerpoint/2010/main" val="1013799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4CE5779E-E0BC-4FEF-A77A-C589B855A8E7}" type="slidenum">
              <a:rPr lang="en-GB" smtClean="0"/>
              <a:t>3</a:t>
            </a:fld>
            <a:endParaRPr lang="en-GB"/>
          </a:p>
        </p:txBody>
      </p:sp>
    </p:spTree>
    <p:extLst>
      <p:ext uri="{BB962C8B-B14F-4D97-AF65-F5344CB8AC3E}">
        <p14:creationId xmlns:p14="http://schemas.microsoft.com/office/powerpoint/2010/main" val="4272595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4CE5779E-E0BC-4FEF-A77A-C589B855A8E7}" type="slidenum">
              <a:rPr lang="en-GB" smtClean="0"/>
              <a:t>4</a:t>
            </a:fld>
            <a:endParaRPr lang="en-GB"/>
          </a:p>
        </p:txBody>
      </p:sp>
    </p:spTree>
    <p:extLst>
      <p:ext uri="{BB962C8B-B14F-4D97-AF65-F5344CB8AC3E}">
        <p14:creationId xmlns:p14="http://schemas.microsoft.com/office/powerpoint/2010/main" val="3957877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baseline="0" dirty="0" smtClean="0"/>
          </a:p>
        </p:txBody>
      </p:sp>
      <p:sp>
        <p:nvSpPr>
          <p:cNvPr id="4" name="Slide Number Placeholder 3"/>
          <p:cNvSpPr>
            <a:spLocks noGrp="1"/>
          </p:cNvSpPr>
          <p:nvPr>
            <p:ph type="sldNum" sz="quarter" idx="10"/>
          </p:nvPr>
        </p:nvSpPr>
        <p:spPr/>
        <p:txBody>
          <a:bodyPr/>
          <a:lstStyle/>
          <a:p>
            <a:fld id="{4CE5779E-E0BC-4FEF-A77A-C589B855A8E7}" type="slidenum">
              <a:rPr lang="en-GB" smtClean="0"/>
              <a:t>5</a:t>
            </a:fld>
            <a:endParaRPr lang="en-GB"/>
          </a:p>
        </p:txBody>
      </p:sp>
    </p:spTree>
    <p:extLst>
      <p:ext uri="{BB962C8B-B14F-4D97-AF65-F5344CB8AC3E}">
        <p14:creationId xmlns:p14="http://schemas.microsoft.com/office/powerpoint/2010/main" val="3957877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721AF69-AA90-4A1B-AD41-5729114A0D7D}" type="datetimeFigureOut">
              <a:rPr lang="en-GB" smtClean="0"/>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1782736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21AF69-AA90-4A1B-AD41-5729114A0D7D}" type="datetimeFigureOut">
              <a:rPr lang="en-GB" smtClean="0"/>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48541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21AF69-AA90-4A1B-AD41-5729114A0D7D}" type="datetimeFigureOut">
              <a:rPr lang="en-GB" smtClean="0"/>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159641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21AF69-AA90-4A1B-AD41-5729114A0D7D}" type="datetimeFigureOut">
              <a:rPr lang="en-GB" smtClean="0"/>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93399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21AF69-AA90-4A1B-AD41-5729114A0D7D}" type="datetimeFigureOut">
              <a:rPr lang="en-GB" smtClean="0"/>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31313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721AF69-AA90-4A1B-AD41-5729114A0D7D}" type="datetimeFigureOut">
              <a:rPr lang="en-GB" smtClean="0"/>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3793684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721AF69-AA90-4A1B-AD41-5729114A0D7D}" type="datetimeFigureOut">
              <a:rPr lang="en-GB" smtClean="0"/>
              <a:t>16/07/2018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2211722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721AF69-AA90-4A1B-AD41-5729114A0D7D}" type="datetimeFigureOut">
              <a:rPr lang="en-GB" smtClean="0"/>
              <a:t>16/07/2018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293707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21AF69-AA90-4A1B-AD41-5729114A0D7D}" type="datetimeFigureOut">
              <a:rPr lang="en-GB" smtClean="0"/>
              <a:t>16/07/2018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3496414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21AF69-AA90-4A1B-AD41-5729114A0D7D}" type="datetimeFigureOut">
              <a:rPr lang="en-GB" smtClean="0"/>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2724005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21AF69-AA90-4A1B-AD41-5729114A0D7D}" type="datetimeFigureOut">
              <a:rPr lang="en-GB" smtClean="0"/>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6C9AAA-AC57-4D3B-8A15-A66AC773C7EF}" type="slidenum">
              <a:rPr lang="en-GB" smtClean="0"/>
              <a:t>‹#›</a:t>
            </a:fld>
            <a:endParaRPr lang="en-GB"/>
          </a:p>
        </p:txBody>
      </p:sp>
    </p:spTree>
    <p:extLst>
      <p:ext uri="{BB962C8B-B14F-4D97-AF65-F5344CB8AC3E}">
        <p14:creationId xmlns:p14="http://schemas.microsoft.com/office/powerpoint/2010/main" val="367346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1AF69-AA90-4A1B-AD41-5729114A0D7D}" type="datetimeFigureOut">
              <a:rPr lang="en-GB" smtClean="0"/>
              <a:t>16/07/2018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C9AAA-AC57-4D3B-8A15-A66AC773C7EF}" type="slidenum">
              <a:rPr lang="en-GB" smtClean="0"/>
              <a:t>‹#›</a:t>
            </a:fld>
            <a:endParaRPr lang="en-GB"/>
          </a:p>
        </p:txBody>
      </p:sp>
    </p:spTree>
    <p:extLst>
      <p:ext uri="{BB962C8B-B14F-4D97-AF65-F5344CB8AC3E}">
        <p14:creationId xmlns:p14="http://schemas.microsoft.com/office/powerpoint/2010/main" val="317362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nicky_ryan86@hotmail.co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800" u="sng" dirty="0" smtClean="0"/>
              <a:t>About me</a:t>
            </a:r>
            <a:endParaRPr lang="en-GB" sz="4800" u="sng" dirty="0"/>
          </a:p>
        </p:txBody>
      </p:sp>
      <p:sp>
        <p:nvSpPr>
          <p:cNvPr id="3" name="Content Placeholder 2"/>
          <p:cNvSpPr>
            <a:spLocks noGrp="1"/>
          </p:cNvSpPr>
          <p:nvPr>
            <p:ph idx="1"/>
          </p:nvPr>
        </p:nvSpPr>
        <p:spPr/>
        <p:txBody>
          <a:bodyPr/>
          <a:lstStyle/>
          <a:p>
            <a:pPr>
              <a:buClr>
                <a:srgbClr val="7030A0"/>
              </a:buClr>
              <a:buFont typeface="Wingdings" panose="05000000000000000000" pitchFamily="2" charset="2"/>
              <a:buChar char="Ø"/>
            </a:pPr>
            <a:r>
              <a:rPr lang="en-GB" dirty="0" smtClean="0"/>
              <a:t> Nicola Ryan</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dirty="0" smtClean="0"/>
              <a:t> University of Northampton – part time Masters completed in 2016</a:t>
            </a:r>
            <a:endParaRPr lang="en-GB" dirty="0"/>
          </a:p>
          <a:p>
            <a:pPr>
              <a:buClr>
                <a:srgbClr val="7030A0"/>
              </a:buClr>
              <a:buFont typeface="Wingdings" panose="05000000000000000000" pitchFamily="2" charset="2"/>
              <a:buChar char="Ø"/>
            </a:pPr>
            <a:endParaRPr lang="en-GB" dirty="0" smtClean="0"/>
          </a:p>
          <a:p>
            <a:pPr>
              <a:buClr>
                <a:srgbClr val="7030A0"/>
              </a:buClr>
              <a:buFont typeface="Wingdings" panose="05000000000000000000" pitchFamily="2" charset="2"/>
              <a:buChar char="Ø"/>
            </a:pPr>
            <a:r>
              <a:rPr lang="en-GB" dirty="0" smtClean="0"/>
              <a:t> Full time teacher and mathematics leader in a four form entry </a:t>
            </a:r>
            <a:r>
              <a:rPr lang="en-GB" dirty="0"/>
              <a:t>J</a:t>
            </a:r>
            <a:r>
              <a:rPr lang="en-GB" dirty="0" smtClean="0"/>
              <a:t>unior School in Northamptonshire.</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dirty="0" smtClean="0"/>
              <a:t>Teacher for eight years and leader of mathematics for six years. </a:t>
            </a:r>
            <a:endParaRPr lang="en-GB"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5295" y="114935"/>
            <a:ext cx="1414463"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1898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5577" y="0"/>
            <a:ext cx="10818223" cy="1325563"/>
          </a:xfrm>
        </p:spPr>
        <p:txBody>
          <a:bodyPr/>
          <a:lstStyle/>
          <a:p>
            <a:pPr algn="ctr"/>
            <a:r>
              <a:rPr lang="en-US" u="sng" dirty="0" smtClean="0"/>
              <a:t>Why I did teacher research</a:t>
            </a:r>
            <a:endParaRPr lang="en-GB" u="sng" dirty="0"/>
          </a:p>
        </p:txBody>
      </p:sp>
      <p:sp>
        <p:nvSpPr>
          <p:cNvPr id="5" name="Content Placeholder 4"/>
          <p:cNvSpPr>
            <a:spLocks noGrp="1"/>
          </p:cNvSpPr>
          <p:nvPr>
            <p:ph idx="1"/>
          </p:nvPr>
        </p:nvSpPr>
        <p:spPr>
          <a:xfrm>
            <a:off x="344508" y="1325563"/>
            <a:ext cx="11644292" cy="5532437"/>
          </a:xfrm>
        </p:spPr>
        <p:txBody>
          <a:bodyPr>
            <a:normAutofit fontScale="92500" lnSpcReduction="20000"/>
          </a:bodyPr>
          <a:lstStyle/>
          <a:p>
            <a:pPr>
              <a:buClr>
                <a:srgbClr val="7030A0"/>
              </a:buClr>
              <a:buFont typeface="Wingdings" panose="05000000000000000000" pitchFamily="2" charset="2"/>
              <a:buChar char="Ø"/>
            </a:pPr>
            <a:r>
              <a:rPr lang="en-GB" dirty="0" smtClean="0"/>
              <a:t> I lead mathematics across the school and support teachers with improving practice.</a:t>
            </a:r>
          </a:p>
          <a:p>
            <a:pPr>
              <a:buClr>
                <a:srgbClr val="7030A0"/>
              </a:buClr>
              <a:buFont typeface="Wingdings" panose="05000000000000000000" pitchFamily="2" charset="2"/>
              <a:buChar char="Ø"/>
            </a:pPr>
            <a:endParaRPr lang="en-GB" dirty="0" smtClean="0"/>
          </a:p>
          <a:p>
            <a:pPr>
              <a:buClr>
                <a:srgbClr val="7030A0"/>
              </a:buClr>
              <a:buFont typeface="Wingdings" panose="05000000000000000000" pitchFamily="2" charset="2"/>
              <a:buChar char="Ø"/>
            </a:pPr>
            <a:r>
              <a:rPr lang="en-GB" dirty="0" smtClean="0"/>
              <a:t> Children have good fluency skills but children and teachers are finding the new National Curriculum aims of reasoning and problem solving trickier to develop.</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dirty="0" smtClean="0"/>
              <a:t> I wanted to support teachers with developing this but could not identify specific needs for training. </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dirty="0" smtClean="0"/>
              <a:t> Therefore, I needed to gain current perceptions to identify the next steps in training.  </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dirty="0"/>
              <a:t> This future training will be linked to identified needs and, when taken back to the classroom, will help children to make stronger connections in mathematics and improve their reasoning and problem solving skills.  </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5295" y="114935"/>
            <a:ext cx="1414463"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1032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GB" u="sng" dirty="0" smtClean="0"/>
              <a:t>Being a teacher researcher</a:t>
            </a:r>
            <a:endParaRPr lang="en-GB" u="sng" dirty="0"/>
          </a:p>
        </p:txBody>
      </p:sp>
      <p:sp>
        <p:nvSpPr>
          <p:cNvPr id="3" name="Content Placeholder 2"/>
          <p:cNvSpPr>
            <a:spLocks noGrp="1"/>
          </p:cNvSpPr>
          <p:nvPr>
            <p:ph idx="1"/>
          </p:nvPr>
        </p:nvSpPr>
        <p:spPr>
          <a:xfrm>
            <a:off x="476250" y="1066801"/>
            <a:ext cx="11430000" cy="5791200"/>
          </a:xfrm>
        </p:spPr>
        <p:txBody>
          <a:bodyPr>
            <a:normAutofit fontScale="55000" lnSpcReduction="20000"/>
          </a:bodyPr>
          <a:lstStyle/>
          <a:p>
            <a:pPr>
              <a:buClr>
                <a:srgbClr val="7030A0"/>
              </a:buClr>
              <a:buFont typeface="Wingdings" panose="05000000000000000000" pitchFamily="2" charset="2"/>
              <a:buChar char="Ø"/>
            </a:pPr>
            <a:r>
              <a:rPr lang="en-GB" sz="4400" i="1" dirty="0" smtClean="0"/>
              <a:t> Previous modules studied</a:t>
            </a:r>
          </a:p>
          <a:p>
            <a:pPr lvl="1">
              <a:spcBef>
                <a:spcPts val="1000"/>
              </a:spcBef>
              <a:buClr>
                <a:srgbClr val="7030A0"/>
              </a:buClr>
            </a:pPr>
            <a:r>
              <a:rPr lang="en-GB" sz="3800" dirty="0" smtClean="0"/>
              <a:t>All linked to mathematics and improvements in school.</a:t>
            </a:r>
          </a:p>
          <a:p>
            <a:pPr lvl="1">
              <a:spcBef>
                <a:spcPts val="1000"/>
              </a:spcBef>
              <a:buClr>
                <a:srgbClr val="7030A0"/>
              </a:buClr>
            </a:pPr>
            <a:r>
              <a:rPr lang="en-GB" sz="3800" dirty="0" smtClean="0"/>
              <a:t>A range of literature read over four years.</a:t>
            </a:r>
          </a:p>
          <a:p>
            <a:pPr lvl="1">
              <a:spcBef>
                <a:spcPts val="1000"/>
              </a:spcBef>
              <a:buClr>
                <a:srgbClr val="7030A0"/>
              </a:buClr>
            </a:pPr>
            <a:r>
              <a:rPr lang="en-GB" sz="3800" dirty="0" smtClean="0"/>
              <a:t>I developed an interest in mathematics and how children develop as mathematicians.</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sz="4400" i="1" dirty="0" smtClean="0"/>
              <a:t> My role as a leader </a:t>
            </a:r>
          </a:p>
          <a:p>
            <a:pPr lvl="1">
              <a:spcBef>
                <a:spcPts val="1000"/>
              </a:spcBef>
              <a:buClr>
                <a:srgbClr val="7030A0"/>
              </a:buClr>
            </a:pPr>
            <a:r>
              <a:rPr lang="en-GB" sz="3800" dirty="0" smtClean="0"/>
              <a:t>Supporting 20 teachers in a primary school, children aged 4 – 11.</a:t>
            </a:r>
          </a:p>
          <a:p>
            <a:pPr lvl="1">
              <a:spcBef>
                <a:spcPts val="1000"/>
              </a:spcBef>
              <a:buClr>
                <a:srgbClr val="7030A0"/>
              </a:buClr>
            </a:pPr>
            <a:r>
              <a:rPr lang="en-GB" sz="3800" dirty="0"/>
              <a:t>Delivering continuing professional development throughout the school year and wanted to have a specific focus for this.</a:t>
            </a:r>
          </a:p>
          <a:p>
            <a:pPr lvl="1">
              <a:spcBef>
                <a:spcPts val="1000"/>
              </a:spcBef>
              <a:buClr>
                <a:srgbClr val="7030A0"/>
              </a:buClr>
            </a:pPr>
            <a:r>
              <a:rPr lang="en-GB" sz="3800" dirty="0" smtClean="0"/>
              <a:t>This research has allowed my knowledge of how to support children with developing connections to grow further which I have shared with others.</a:t>
            </a:r>
          </a:p>
          <a:p>
            <a:pPr lvl="1">
              <a:spcBef>
                <a:spcPts val="1000"/>
              </a:spcBef>
              <a:buClr>
                <a:srgbClr val="7030A0"/>
              </a:buClr>
            </a:pPr>
            <a:endParaRPr lang="en-GB" dirty="0"/>
          </a:p>
          <a:p>
            <a:pPr>
              <a:buClr>
                <a:srgbClr val="7030A0"/>
              </a:buClr>
              <a:buFont typeface="Wingdings" panose="05000000000000000000" pitchFamily="2" charset="2"/>
              <a:buChar char="Ø"/>
            </a:pPr>
            <a:r>
              <a:rPr lang="en-GB" sz="4400" i="1" dirty="0" smtClean="0"/>
              <a:t> My role as a teacher</a:t>
            </a:r>
          </a:p>
          <a:p>
            <a:pPr lvl="1">
              <a:spcBef>
                <a:spcPts val="1000"/>
              </a:spcBef>
              <a:buClr>
                <a:srgbClr val="7030A0"/>
              </a:buClr>
            </a:pPr>
            <a:r>
              <a:rPr lang="en-GB" sz="3800" dirty="0" smtClean="0"/>
              <a:t>I have learnt a lot about how to develop children’s mathematical connections through my conceptual framework and have been more aware of this in my own practice.</a:t>
            </a:r>
          </a:p>
          <a:p>
            <a:pPr lvl="1">
              <a:spcBef>
                <a:spcPts val="1000"/>
              </a:spcBef>
              <a:buClr>
                <a:srgbClr val="7030A0"/>
              </a:buClr>
            </a:pPr>
            <a:r>
              <a:rPr lang="en-GB" sz="3800" dirty="0" smtClean="0"/>
              <a:t>I have changed things in my own classroom based on my reading and shared this with others.  </a:t>
            </a:r>
          </a:p>
          <a:p>
            <a:pPr lvl="1">
              <a:buClr>
                <a:srgbClr val="7030A0"/>
              </a:buClr>
            </a:pPr>
            <a:endParaRPr lang="en-GB" dirty="0" smtClean="0"/>
          </a:p>
          <a:p>
            <a:pPr lvl="1">
              <a:buClr>
                <a:srgbClr val="7030A0"/>
              </a:buClr>
            </a:pPr>
            <a:endParaRPr lang="en-GB" dirty="0" smtClean="0"/>
          </a:p>
          <a:p>
            <a:pPr marL="0" indent="0">
              <a:buNone/>
            </a:pPr>
            <a:endParaRPr lang="en-GB"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5295" y="114935"/>
            <a:ext cx="1414463"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7469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GB" u="sng" dirty="0" smtClean="0"/>
              <a:t>Topic and Methodology </a:t>
            </a:r>
            <a:endParaRPr lang="en-GB" u="sng" dirty="0"/>
          </a:p>
        </p:txBody>
      </p:sp>
      <p:sp>
        <p:nvSpPr>
          <p:cNvPr id="3" name="Content Placeholder 2"/>
          <p:cNvSpPr>
            <a:spLocks noGrp="1"/>
          </p:cNvSpPr>
          <p:nvPr>
            <p:ph idx="1"/>
          </p:nvPr>
        </p:nvSpPr>
        <p:spPr>
          <a:xfrm>
            <a:off x="545432" y="1187116"/>
            <a:ext cx="10808368" cy="5670884"/>
          </a:xfrm>
        </p:spPr>
        <p:txBody>
          <a:bodyPr>
            <a:normAutofit fontScale="70000" lnSpcReduction="20000"/>
          </a:bodyPr>
          <a:lstStyle/>
          <a:p>
            <a:pPr>
              <a:buClr>
                <a:srgbClr val="7030A0"/>
              </a:buClr>
              <a:buFont typeface="Wingdings" panose="05000000000000000000" pitchFamily="2" charset="2"/>
              <a:buChar char="Ø"/>
            </a:pPr>
            <a:r>
              <a:rPr lang="en-US" sz="3100" i="1" dirty="0" smtClean="0"/>
              <a:t> Research title</a:t>
            </a:r>
          </a:p>
          <a:p>
            <a:pPr lvl="1">
              <a:spcBef>
                <a:spcPts val="1000"/>
              </a:spcBef>
              <a:buClr>
                <a:srgbClr val="7030A0"/>
              </a:buClr>
            </a:pPr>
            <a:r>
              <a:rPr lang="en-GB" sz="2800" dirty="0" smtClean="0"/>
              <a:t>Primary </a:t>
            </a:r>
            <a:r>
              <a:rPr lang="en-GB" sz="2800" dirty="0"/>
              <a:t>school teachers’ perceptions of how children learn to make connections in </a:t>
            </a:r>
            <a:r>
              <a:rPr lang="en-GB" sz="2800" dirty="0" smtClean="0"/>
              <a:t>mathematics</a:t>
            </a:r>
          </a:p>
          <a:p>
            <a:pPr>
              <a:buClr>
                <a:srgbClr val="7030A0"/>
              </a:buClr>
              <a:buFont typeface="Wingdings" panose="05000000000000000000" pitchFamily="2" charset="2"/>
              <a:buChar char="Ø"/>
            </a:pPr>
            <a:endParaRPr lang="en-GB" dirty="0"/>
          </a:p>
          <a:p>
            <a:pPr>
              <a:buClr>
                <a:srgbClr val="7030A0"/>
              </a:buClr>
              <a:buFont typeface="Wingdings" panose="05000000000000000000" pitchFamily="2" charset="2"/>
              <a:buChar char="Ø"/>
            </a:pPr>
            <a:r>
              <a:rPr lang="en-GB" sz="3100" i="1" dirty="0" smtClean="0"/>
              <a:t> Research questions</a:t>
            </a:r>
          </a:p>
          <a:p>
            <a:pPr lvl="1">
              <a:spcBef>
                <a:spcPts val="1000"/>
              </a:spcBef>
              <a:buClr>
                <a:srgbClr val="7030A0"/>
              </a:buClr>
            </a:pPr>
            <a:r>
              <a:rPr lang="en-GB" sz="2800" dirty="0" smtClean="0"/>
              <a:t>What </a:t>
            </a:r>
            <a:r>
              <a:rPr lang="en-GB" sz="2800" dirty="0"/>
              <a:t>does children making </a:t>
            </a:r>
            <a:r>
              <a:rPr lang="en-GB" sz="2800" dirty="0" smtClean="0"/>
              <a:t>connections in </a:t>
            </a:r>
            <a:r>
              <a:rPr lang="en-GB" sz="2800" dirty="0"/>
              <a:t>mathematics mean to teachers?</a:t>
            </a:r>
          </a:p>
          <a:p>
            <a:pPr lvl="1">
              <a:spcBef>
                <a:spcPts val="1000"/>
              </a:spcBef>
              <a:buClr>
                <a:srgbClr val="7030A0"/>
              </a:buClr>
            </a:pPr>
            <a:r>
              <a:rPr lang="en-GB" sz="2800" dirty="0" smtClean="0"/>
              <a:t>How </a:t>
            </a:r>
            <a:r>
              <a:rPr lang="en-GB" sz="2800" dirty="0"/>
              <a:t>do teachers think they support </a:t>
            </a:r>
            <a:r>
              <a:rPr lang="en-GB" sz="2800" dirty="0" smtClean="0"/>
              <a:t>children with </a:t>
            </a:r>
            <a:r>
              <a:rPr lang="en-GB" sz="2800" dirty="0"/>
              <a:t>making connections </a:t>
            </a:r>
            <a:r>
              <a:rPr lang="en-GB" sz="2800" dirty="0" smtClean="0"/>
              <a:t>in mathematics</a:t>
            </a:r>
            <a:r>
              <a:rPr lang="en-GB" sz="2800" dirty="0"/>
              <a:t>?</a:t>
            </a:r>
          </a:p>
          <a:p>
            <a:pPr lvl="1">
              <a:spcBef>
                <a:spcPts val="1000"/>
              </a:spcBef>
              <a:buClr>
                <a:srgbClr val="7030A0"/>
              </a:buClr>
            </a:pPr>
            <a:r>
              <a:rPr lang="en-GB" sz="2800" dirty="0" smtClean="0"/>
              <a:t>What </a:t>
            </a:r>
            <a:r>
              <a:rPr lang="en-GB" sz="2800" dirty="0"/>
              <a:t>do teachers consider to be evidence </a:t>
            </a:r>
            <a:r>
              <a:rPr lang="en-GB" sz="2800" dirty="0" smtClean="0"/>
              <a:t>of children </a:t>
            </a:r>
            <a:r>
              <a:rPr lang="en-GB" sz="2800" dirty="0"/>
              <a:t>making connections in mathematics</a:t>
            </a:r>
            <a:r>
              <a:rPr lang="en-GB" sz="2800" dirty="0" smtClean="0"/>
              <a:t>?</a:t>
            </a:r>
          </a:p>
          <a:p>
            <a:pPr lvl="1">
              <a:spcBef>
                <a:spcPts val="1000"/>
              </a:spcBef>
              <a:buClr>
                <a:srgbClr val="7030A0"/>
              </a:buClr>
            </a:pPr>
            <a:endParaRPr lang="en-GB" sz="2800" dirty="0" smtClean="0"/>
          </a:p>
          <a:p>
            <a:pPr>
              <a:buClr>
                <a:srgbClr val="7030A0"/>
              </a:buClr>
              <a:buFont typeface="Wingdings" panose="05000000000000000000" pitchFamily="2" charset="2"/>
              <a:buChar char="Ø"/>
            </a:pPr>
            <a:r>
              <a:rPr lang="en-GB" dirty="0" smtClean="0"/>
              <a:t> </a:t>
            </a:r>
            <a:r>
              <a:rPr lang="en-GB" sz="3100" i="1" dirty="0" smtClean="0"/>
              <a:t>Methodology</a:t>
            </a:r>
            <a:endParaRPr lang="en-GB" i="1" dirty="0" smtClean="0"/>
          </a:p>
          <a:p>
            <a:pPr lvl="1">
              <a:spcBef>
                <a:spcPts val="1000"/>
              </a:spcBef>
              <a:buClr>
                <a:srgbClr val="7030A0"/>
              </a:buClr>
            </a:pPr>
            <a:r>
              <a:rPr lang="en-GB" sz="2800" dirty="0" smtClean="0"/>
              <a:t>Case study – focused on four teachers from one school and their perceptions. </a:t>
            </a:r>
          </a:p>
          <a:p>
            <a:pPr lvl="1">
              <a:spcBef>
                <a:spcPts val="1000"/>
              </a:spcBef>
              <a:buClr>
                <a:srgbClr val="7030A0"/>
              </a:buClr>
            </a:pPr>
            <a:r>
              <a:rPr lang="en-GB" sz="2800" dirty="0" smtClean="0"/>
              <a:t>The framework I developed could be used in other contexts now. </a:t>
            </a:r>
          </a:p>
          <a:p>
            <a:pPr marL="0" indent="0">
              <a:buClr>
                <a:srgbClr val="7030A0"/>
              </a:buClr>
              <a:buNone/>
            </a:pPr>
            <a:endParaRPr lang="en-GB" dirty="0" smtClean="0"/>
          </a:p>
          <a:p>
            <a:pPr>
              <a:buClr>
                <a:srgbClr val="7030A0"/>
              </a:buClr>
              <a:buFont typeface="Wingdings" panose="05000000000000000000" pitchFamily="2" charset="2"/>
              <a:buChar char="Ø"/>
            </a:pPr>
            <a:r>
              <a:rPr lang="en-GB" sz="3100" i="1" dirty="0" smtClean="0"/>
              <a:t> Method</a:t>
            </a:r>
            <a:endParaRPr lang="en-GB" dirty="0" smtClean="0"/>
          </a:p>
          <a:p>
            <a:pPr lvl="1">
              <a:spcBef>
                <a:spcPts val="1000"/>
              </a:spcBef>
              <a:buClr>
                <a:srgbClr val="7030A0"/>
              </a:buClr>
            </a:pPr>
            <a:r>
              <a:rPr lang="en-GB" sz="2800" dirty="0" smtClean="0"/>
              <a:t>Semi – structured interviews lasting 45 minutes.</a:t>
            </a:r>
          </a:p>
          <a:p>
            <a:pPr lvl="1">
              <a:spcBef>
                <a:spcPts val="1000"/>
              </a:spcBef>
              <a:buClr>
                <a:srgbClr val="7030A0"/>
              </a:buClr>
            </a:pPr>
            <a:r>
              <a:rPr lang="en-GB" sz="2800" dirty="0" smtClean="0"/>
              <a:t>Document collection of planning and lesson reviews over a five-week period.  </a:t>
            </a:r>
          </a:p>
          <a:p>
            <a:pPr lvl="1">
              <a:spcBef>
                <a:spcPts val="1000"/>
              </a:spcBef>
              <a:buClr>
                <a:srgbClr val="7030A0"/>
              </a:buClr>
            </a:pPr>
            <a:r>
              <a:rPr lang="en-GB" sz="2800" dirty="0" smtClean="0"/>
              <a:t>Could now extend to a survey methodology to support other contexts. </a:t>
            </a:r>
          </a:p>
          <a:p>
            <a:pPr>
              <a:buClr>
                <a:srgbClr val="7030A0"/>
              </a:buClr>
              <a:buFont typeface="Wingdings" panose="05000000000000000000" pitchFamily="2" charset="2"/>
              <a:buChar char="Ø"/>
            </a:pPr>
            <a:endParaRPr lang="en-GB"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5295" y="114935"/>
            <a:ext cx="1414463"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209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GB" u="sng" dirty="0" smtClean="0"/>
              <a:t>What I found out </a:t>
            </a:r>
            <a:endParaRPr lang="en-GB" u="sng" dirty="0"/>
          </a:p>
        </p:txBody>
      </p:sp>
      <p:sp>
        <p:nvSpPr>
          <p:cNvPr id="3" name="Content Placeholder 2"/>
          <p:cNvSpPr>
            <a:spLocks noGrp="1"/>
          </p:cNvSpPr>
          <p:nvPr>
            <p:ph idx="1"/>
          </p:nvPr>
        </p:nvSpPr>
        <p:spPr>
          <a:xfrm>
            <a:off x="545432" y="1254848"/>
            <a:ext cx="10808368" cy="5670884"/>
          </a:xfrm>
        </p:spPr>
        <p:txBody>
          <a:bodyPr>
            <a:normAutofit fontScale="92500" lnSpcReduction="10000"/>
          </a:bodyPr>
          <a:lstStyle/>
          <a:p>
            <a:pPr>
              <a:buClr>
                <a:srgbClr val="7030A0"/>
              </a:buClr>
              <a:buFont typeface="Wingdings" panose="05000000000000000000" pitchFamily="2" charset="2"/>
              <a:buChar char="Ø"/>
            </a:pPr>
            <a:r>
              <a:rPr lang="en-GB" sz="2400" dirty="0" smtClean="0"/>
              <a:t> The </a:t>
            </a:r>
            <a:r>
              <a:rPr lang="en-GB" sz="2400" dirty="0"/>
              <a:t>teachers’ use of questions and modelling, the order of teaching mathematical skills, a whole school approach to mathematics and the time spent on the aspects above are major factors linking these conclusions together.  </a:t>
            </a:r>
          </a:p>
          <a:p>
            <a:pPr>
              <a:buClr>
                <a:srgbClr val="7030A0"/>
              </a:buClr>
              <a:buFont typeface="Wingdings" panose="05000000000000000000" pitchFamily="2" charset="2"/>
              <a:buChar char="Ø"/>
            </a:pPr>
            <a:endParaRPr lang="en-GB" sz="2400" dirty="0"/>
          </a:p>
          <a:p>
            <a:pPr>
              <a:buClr>
                <a:srgbClr val="7030A0"/>
              </a:buClr>
              <a:buFont typeface="Wingdings" panose="05000000000000000000" pitchFamily="2" charset="2"/>
              <a:buChar char="Ø"/>
            </a:pPr>
            <a:r>
              <a:rPr lang="en-GB" sz="2400" dirty="0" smtClean="0"/>
              <a:t> I </a:t>
            </a:r>
            <a:r>
              <a:rPr lang="en-GB" sz="2400" dirty="0"/>
              <a:t>identified that teachers in this context feel that curriculum restraints and time restraints are a barrier to children making connections. </a:t>
            </a:r>
          </a:p>
          <a:p>
            <a:pPr>
              <a:buClr>
                <a:srgbClr val="7030A0"/>
              </a:buClr>
              <a:buFont typeface="Wingdings" panose="05000000000000000000" pitchFamily="2" charset="2"/>
              <a:buChar char="Ø"/>
            </a:pPr>
            <a:endParaRPr lang="en-GB" sz="2400" dirty="0"/>
          </a:p>
          <a:p>
            <a:pPr>
              <a:buClr>
                <a:srgbClr val="7030A0"/>
              </a:buClr>
              <a:buFont typeface="Wingdings" panose="05000000000000000000" pitchFamily="2" charset="2"/>
              <a:buChar char="Ø"/>
            </a:pPr>
            <a:r>
              <a:rPr lang="en-GB" sz="2400" dirty="0" smtClean="0"/>
              <a:t> As </a:t>
            </a:r>
            <a:r>
              <a:rPr lang="en-GB" sz="2400" dirty="0"/>
              <a:t>a mathematics leader, I need to develop a long term plan which takes this into consideration thinking about the order of topics being taught to allow children to connect mathematical topics. </a:t>
            </a:r>
          </a:p>
          <a:p>
            <a:pPr>
              <a:buClr>
                <a:srgbClr val="7030A0"/>
              </a:buClr>
              <a:buFont typeface="Wingdings" panose="05000000000000000000" pitchFamily="2" charset="2"/>
              <a:buChar char="Ø"/>
            </a:pPr>
            <a:endParaRPr lang="en-GB" sz="2400" dirty="0"/>
          </a:p>
          <a:p>
            <a:pPr>
              <a:buClr>
                <a:srgbClr val="7030A0"/>
              </a:buClr>
              <a:buFont typeface="Wingdings" panose="05000000000000000000" pitchFamily="2" charset="2"/>
              <a:buChar char="Ø"/>
            </a:pPr>
            <a:r>
              <a:rPr lang="en-GB" sz="2400" dirty="0" smtClean="0"/>
              <a:t> Also</a:t>
            </a:r>
            <a:r>
              <a:rPr lang="en-GB" sz="2400" dirty="0"/>
              <a:t>, ensuring that this is embedded across the whole school to allow children to make these connections throughout their time in school. </a:t>
            </a:r>
            <a:endParaRPr lang="en-GB" sz="2400" dirty="0" smtClean="0"/>
          </a:p>
          <a:p>
            <a:pPr>
              <a:buClr>
                <a:srgbClr val="7030A0"/>
              </a:buClr>
              <a:buFont typeface="Wingdings" panose="05000000000000000000" pitchFamily="2" charset="2"/>
              <a:buChar char="Ø"/>
            </a:pPr>
            <a:endParaRPr lang="en-GB" sz="2400" dirty="0"/>
          </a:p>
          <a:p>
            <a:pPr>
              <a:buClr>
                <a:srgbClr val="7030A0"/>
              </a:buClr>
              <a:buFont typeface="Wingdings" panose="05000000000000000000" pitchFamily="2" charset="2"/>
              <a:buChar char="Ø"/>
            </a:pPr>
            <a:r>
              <a:rPr lang="en-GB" sz="2400" dirty="0"/>
              <a:t> T</a:t>
            </a:r>
            <a:r>
              <a:rPr lang="en-GB" sz="2400" dirty="0" smtClean="0"/>
              <a:t>raining I need to focus on next is how questioning and modelling can develop children's connections in mathematics as this is what the teachers identified as making the most impact on this. </a:t>
            </a:r>
            <a:endParaRPr lang="en-GB" sz="2400" dirty="0"/>
          </a:p>
          <a:p>
            <a:pPr>
              <a:buClr>
                <a:srgbClr val="7030A0"/>
              </a:buClr>
              <a:buFont typeface="Wingdings" panose="05000000000000000000" pitchFamily="2" charset="2"/>
              <a:buChar char="Ø"/>
            </a:pPr>
            <a:endParaRPr lang="en-GB"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5295" y="47203"/>
            <a:ext cx="1414463"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7382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u="sng" dirty="0" smtClean="0"/>
              <a:t>Questions </a:t>
            </a:r>
            <a:endParaRPr lang="en-GB" u="sng" dirty="0"/>
          </a:p>
        </p:txBody>
      </p:sp>
      <p:pic>
        <p:nvPicPr>
          <p:cNvPr id="1028" name="Picture 4" descr="Image result for question mar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67211" y="1554479"/>
            <a:ext cx="2213479" cy="221347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txBox="1">
            <a:spLocks/>
          </p:cNvSpPr>
          <p:nvPr/>
        </p:nvSpPr>
        <p:spPr>
          <a:xfrm>
            <a:off x="990600" y="4351283"/>
            <a:ext cx="10515600" cy="22372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u="sng" dirty="0" smtClean="0"/>
              <a:t>Contact details</a:t>
            </a:r>
          </a:p>
          <a:p>
            <a:r>
              <a:rPr lang="en-GB" dirty="0" smtClean="0"/>
              <a:t>Email: </a:t>
            </a:r>
            <a:r>
              <a:rPr lang="en-GB" dirty="0" smtClean="0">
                <a:hlinkClick r:id="rId3"/>
              </a:rPr>
              <a:t>nicky</a:t>
            </a:r>
            <a:r>
              <a:rPr lang="en-GB" b="1" dirty="0" smtClean="0">
                <a:hlinkClick r:id="rId3"/>
              </a:rPr>
              <a:t>_</a:t>
            </a:r>
            <a:r>
              <a:rPr lang="en-GB" dirty="0" smtClean="0">
                <a:hlinkClick r:id="rId3"/>
              </a:rPr>
              <a:t>ryan86@hotmail.com</a:t>
            </a:r>
            <a:r>
              <a:rPr lang="en-GB" dirty="0" smtClean="0"/>
              <a:t> </a:t>
            </a:r>
          </a:p>
          <a:p>
            <a:r>
              <a:rPr lang="en-GB" dirty="0" smtClean="0"/>
              <a:t>Number: 447761908595</a:t>
            </a:r>
          </a:p>
        </p:txBody>
      </p:sp>
    </p:spTree>
    <p:extLst>
      <p:ext uri="{BB962C8B-B14F-4D97-AF65-F5344CB8AC3E}">
        <p14:creationId xmlns:p14="http://schemas.microsoft.com/office/powerpoint/2010/main" val="786509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612</Words>
  <Application>Microsoft Office PowerPoint</Application>
  <PresentationFormat>Widescreen</PresentationFormat>
  <Paragraphs>69</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Office Theme</vt:lpstr>
      <vt:lpstr>About me</vt:lpstr>
      <vt:lpstr>Why I did teacher research</vt:lpstr>
      <vt:lpstr>Being a teacher researcher</vt:lpstr>
      <vt:lpstr>Topic and Methodology </vt:lpstr>
      <vt:lpstr>What I found out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Reasons for undertaking this research</dc:title>
  <dc:creator>Nicky Ryan</dc:creator>
  <cp:lastModifiedBy>HP</cp:lastModifiedBy>
  <cp:revision>35</cp:revision>
  <dcterms:created xsi:type="dcterms:W3CDTF">2016-05-21T14:34:58Z</dcterms:created>
  <dcterms:modified xsi:type="dcterms:W3CDTF">2018-07-16T08:53:55Z</dcterms:modified>
</cp:coreProperties>
</file>