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60" r:id="rId2"/>
    <p:sldId id="261" r:id="rId3"/>
    <p:sldId id="259" r:id="rId4"/>
    <p:sldId id="256" r:id="rId5"/>
    <p:sldId id="257" r:id="rId6"/>
    <p:sldId id="258" r:id="rId7"/>
    <p:sldId id="262" r:id="rId8"/>
    <p:sldId id="263" r:id="rId9"/>
    <p:sldId id="264" r:id="rId10"/>
    <p:sldId id="265" r:id="rId11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99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3EB22-E2C6-4245-BD7E-FC422500C023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4D5C3-506B-4FEB-AAB7-EBC76083BA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23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E0E57-D48C-4005-A5EC-3F890B22C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CPD Subject area an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89ACA-9AC8-4346-A667-2C1C2B338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47309"/>
          </a:xfrm>
        </p:spPr>
        <p:txBody>
          <a:bodyPr>
            <a:noAutofit/>
          </a:bodyPr>
          <a:lstStyle/>
          <a:p>
            <a:r>
              <a:rPr lang="en-GB" sz="2000" dirty="0"/>
              <a:t>Six different MA degrees – all with a focus on developing teachers as researchers.</a:t>
            </a:r>
          </a:p>
          <a:p>
            <a:r>
              <a:rPr lang="en-GB" sz="2000" dirty="0"/>
              <a:t>MA Education, MA Education Leadership and Management, MA Education English Language Teaching, MA Education Early Years, MA Education Primary Mathematics, PG Cert Primary Mathematics, English, Computing, PGCE Top Up.</a:t>
            </a:r>
          </a:p>
          <a:p>
            <a:r>
              <a:rPr lang="en-GB" sz="2000" dirty="0"/>
              <a:t>All focused on critical enquiry.</a:t>
            </a:r>
          </a:p>
          <a:p>
            <a:r>
              <a:rPr lang="en-GB" sz="2000" dirty="0"/>
              <a:t>All linked to publication and engagement in the wider academic community.</a:t>
            </a:r>
          </a:p>
          <a:p>
            <a:r>
              <a:rPr lang="en-GB" sz="2000" dirty="0"/>
              <a:t>All linked to school improvement</a:t>
            </a:r>
          </a:p>
          <a:p>
            <a:r>
              <a:rPr lang="en-GB" sz="2000" dirty="0"/>
              <a:t>At any given time around 200 teachers engaged in researching practice.</a:t>
            </a:r>
          </a:p>
        </p:txBody>
      </p:sp>
    </p:spTree>
    <p:extLst>
      <p:ext uri="{BB962C8B-B14F-4D97-AF65-F5344CB8AC3E}">
        <p14:creationId xmlns:p14="http://schemas.microsoft.com/office/powerpoint/2010/main" val="3973152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12943"/>
            <a:ext cx="8915400" cy="1716066"/>
          </a:xfrm>
        </p:spPr>
        <p:txBody>
          <a:bodyPr>
            <a:normAutofit/>
          </a:bodyPr>
          <a:lstStyle/>
          <a:p>
            <a:r>
              <a:rPr lang="en-GB" sz="7200" dirty="0" smtClean="0"/>
              <a:t>Questions?</a:t>
            </a:r>
            <a:endParaRPr lang="en-GB" sz="7200" dirty="0"/>
          </a:p>
        </p:txBody>
      </p:sp>
      <p:sp>
        <p:nvSpPr>
          <p:cNvPr id="5" name="Rectangle 4"/>
          <p:cNvSpPr/>
          <p:nvPr/>
        </p:nvSpPr>
        <p:spPr>
          <a:xfrm>
            <a:off x="6267189" y="509675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 smtClean="0">
              <a:solidFill>
                <a:srgbClr val="00B050"/>
              </a:solidFill>
            </a:endParaRPr>
          </a:p>
          <a:p>
            <a:r>
              <a:rPr lang="en-GB" dirty="0" smtClean="0">
                <a:solidFill>
                  <a:srgbClr val="00B050"/>
                </a:solidFill>
              </a:rPr>
              <a:t>James.Underwood@Northampton.ac.uk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Anna.Cox@Northampton.ac.uk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Amanda.O'Shea@Northampton.ac.uk 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64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D913-EF64-4C83-A2BA-FDB7F9287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masters’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00DA2-CB6B-4D52-A00A-D521AA75D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Teachers need to build 180 credits over a span of time ranging from 1 year to 5 years.</a:t>
            </a:r>
          </a:p>
          <a:p>
            <a:endParaRPr lang="en-GB" sz="2000" dirty="0"/>
          </a:p>
          <a:p>
            <a:r>
              <a:rPr lang="en-GB" sz="2000" dirty="0"/>
              <a:t>They can study modules focused on investigating their own practice but also other ‘theoretical modules.</a:t>
            </a:r>
          </a:p>
          <a:p>
            <a:endParaRPr lang="en-GB" sz="2000" dirty="0"/>
          </a:p>
          <a:p>
            <a:r>
              <a:rPr lang="en-GB" sz="2000" dirty="0"/>
              <a:t>Each module carries 30 credits. The final thesis module carries 60.</a:t>
            </a:r>
          </a:p>
          <a:p>
            <a:endParaRPr lang="en-GB" sz="2000" dirty="0"/>
          </a:p>
          <a:p>
            <a:r>
              <a:rPr lang="en-GB" sz="2000" dirty="0"/>
              <a:t>They design their own route through depending on how much they wish to focus on different aspects of education.</a:t>
            </a:r>
          </a:p>
        </p:txBody>
      </p:sp>
    </p:spTree>
    <p:extLst>
      <p:ext uri="{BB962C8B-B14F-4D97-AF65-F5344CB8AC3E}">
        <p14:creationId xmlns:p14="http://schemas.microsoft.com/office/powerpoint/2010/main" val="332186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CB91D-CF0D-437A-AEEF-4C389E14B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teacher research means to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5EEED-E684-463D-B4B3-EC15F206F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79418"/>
            <a:ext cx="8915400" cy="5015346"/>
          </a:xfrm>
        </p:spPr>
        <p:txBody>
          <a:bodyPr>
            <a:noAutofit/>
          </a:bodyPr>
          <a:lstStyle/>
          <a:p>
            <a:r>
              <a:rPr lang="en-GB" sz="2000" dirty="0"/>
              <a:t>Small-scale research based on the teacher’s own practice and expertise</a:t>
            </a:r>
          </a:p>
          <a:p>
            <a:r>
              <a:rPr lang="en-GB" sz="2000" dirty="0"/>
              <a:t>Informed by published research in this field</a:t>
            </a:r>
          </a:p>
          <a:p>
            <a:r>
              <a:rPr lang="en-GB" sz="2000" dirty="0"/>
              <a:t>Intended for wider dissemination </a:t>
            </a:r>
          </a:p>
          <a:p>
            <a:r>
              <a:rPr lang="en-GB" sz="2000" dirty="0"/>
              <a:t>A variety of methodologies: case study, action research, ethnography</a:t>
            </a:r>
          </a:p>
          <a:p>
            <a:r>
              <a:rPr lang="en-GB" sz="2000" dirty="0"/>
              <a:t>Often using qualitative methods within an interpretivist paradigm</a:t>
            </a:r>
          </a:p>
          <a:p>
            <a:r>
              <a:rPr lang="en-GB" sz="2000" dirty="0"/>
              <a:t>Acknowledging the authors voice</a:t>
            </a:r>
          </a:p>
          <a:p>
            <a:r>
              <a:rPr lang="en-GB" sz="2000" dirty="0"/>
              <a:t>Influenced by methods of reflective and autoethnographic writing but rarely using these exclusively</a:t>
            </a:r>
          </a:p>
          <a:p>
            <a:r>
              <a:rPr lang="en-GB" sz="2000" dirty="0"/>
              <a:t>Facilitating non-positional leadership</a:t>
            </a:r>
          </a:p>
          <a:p>
            <a:r>
              <a:rPr lang="en-GB" sz="2000" dirty="0"/>
              <a:t>Facilitating the building of communities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0943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PGCE Top Up </a:t>
            </a:r>
            <a:br>
              <a:rPr lang="en-GB" dirty="0"/>
            </a:br>
            <a:r>
              <a:rPr lang="en-GB" sz="3600" dirty="0"/>
              <a:t>(Early Years, Primary and Secondary)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Dr Anna Cox</a:t>
            </a:r>
          </a:p>
          <a:p>
            <a:r>
              <a:rPr lang="en-GB" sz="2000" dirty="0"/>
              <a:t>Programme Leader</a:t>
            </a:r>
          </a:p>
        </p:txBody>
      </p:sp>
    </p:spTree>
    <p:extLst>
      <p:ext uri="{BB962C8B-B14F-4D97-AF65-F5344CB8AC3E}">
        <p14:creationId xmlns:p14="http://schemas.microsoft.com/office/powerpoint/2010/main" val="205601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 Year, part time and distance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9145588" cy="4613565"/>
          </a:xfrm>
        </p:spPr>
        <p:txBody>
          <a:bodyPr>
            <a:noAutofit/>
          </a:bodyPr>
          <a:lstStyle/>
          <a:p>
            <a:r>
              <a:rPr lang="en-GB" sz="2000" dirty="0"/>
              <a:t>Only available to those holding UK Qualified Teacher Status</a:t>
            </a:r>
          </a:p>
          <a:p>
            <a:r>
              <a:rPr lang="en-GB" sz="2000" dirty="0"/>
              <a:t>120 academic credits</a:t>
            </a:r>
          </a:p>
          <a:p>
            <a:pPr lvl="1"/>
            <a:r>
              <a:rPr lang="en-GB" sz="2000" dirty="0"/>
              <a:t>60 credits at level 6, from a portfolio that is submitted in advance and evaluated</a:t>
            </a:r>
          </a:p>
          <a:p>
            <a:pPr lvl="1"/>
            <a:r>
              <a:rPr lang="en-GB" sz="2000" dirty="0"/>
              <a:t>30 credits at level 7, based around an educational autobiography and theories 			of teaching and learning</a:t>
            </a:r>
          </a:p>
          <a:p>
            <a:pPr lvl="1"/>
            <a:r>
              <a:rPr lang="en-GB" sz="2000" dirty="0"/>
              <a:t>30 credits at level 7, a school based research project and report of it</a:t>
            </a:r>
          </a:p>
          <a:p>
            <a:pPr lvl="1"/>
            <a:endParaRPr lang="en-GB" sz="2000" dirty="0"/>
          </a:p>
          <a:p>
            <a:pPr lvl="1"/>
            <a:r>
              <a:rPr lang="en-GB" sz="2000" dirty="0"/>
              <a:t>Recruits students from the UK who are living in a variety of locations globally – England, Scotland, Wales, Australia, Switzerland, New Zealand this year</a:t>
            </a:r>
          </a:p>
        </p:txBody>
      </p:sp>
    </p:spTree>
    <p:extLst>
      <p:ext uri="{BB962C8B-B14F-4D97-AF65-F5344CB8AC3E}">
        <p14:creationId xmlns:p14="http://schemas.microsoft.com/office/powerpoint/2010/main" val="3452890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Strengths of the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40285"/>
            <a:ext cx="8915400" cy="5240624"/>
          </a:xfrm>
        </p:spPr>
        <p:txBody>
          <a:bodyPr>
            <a:noAutofit/>
          </a:bodyPr>
          <a:lstStyle/>
          <a:p>
            <a:r>
              <a:rPr lang="en-GB" sz="2000" dirty="0"/>
              <a:t>The accreditation of prior learning ensures participants come in with appropriate knowledge </a:t>
            </a:r>
          </a:p>
          <a:p>
            <a:r>
              <a:rPr lang="en-GB" sz="2000" dirty="0"/>
              <a:t>An opportunity to extend and deepen teacher knowledge in a supportive context</a:t>
            </a:r>
          </a:p>
          <a:p>
            <a:r>
              <a:rPr lang="en-GB" sz="2000" dirty="0"/>
              <a:t>Reflection in first delivered module allows teachers time to revisit features of their current practice and what underpins it, making the choice of research topic more fully informed</a:t>
            </a:r>
          </a:p>
          <a:p>
            <a:r>
              <a:rPr lang="en-GB" sz="2000" dirty="0"/>
              <a:t>Research project allows participants to build on their skills and to address more deeply an area of practice</a:t>
            </a:r>
          </a:p>
          <a:p>
            <a:pPr lvl="1"/>
            <a:r>
              <a:rPr lang="en-GB" sz="2000" dirty="0"/>
              <a:t>Frequently an area that is of interest to the school too</a:t>
            </a:r>
          </a:p>
          <a:p>
            <a:pPr lvl="1"/>
            <a:r>
              <a:rPr lang="en-GB" sz="2000" dirty="0"/>
              <a:t>Appropriate for sharing with colleagues and with other professionals such as Education Managers</a:t>
            </a:r>
          </a:p>
          <a:p>
            <a:pPr lvl="1"/>
            <a:r>
              <a:rPr lang="en-GB" sz="2000" dirty="0"/>
              <a:t>Springboard for the study of other modules to attain higher qualifications</a:t>
            </a:r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84751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9745" y="2514600"/>
            <a:ext cx="9384867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Postgraduate Certificate: </a:t>
            </a:r>
            <a:r>
              <a:rPr lang="en-GB" sz="4000" dirty="0"/>
              <a:t>Mathematics Specialist Teacher Programme (</a:t>
            </a:r>
            <a:r>
              <a:rPr lang="en-GB" sz="4000" dirty="0" err="1"/>
              <a:t>MaST</a:t>
            </a:r>
            <a:r>
              <a:rPr lang="en-GB" sz="4000" dirty="0"/>
              <a:t>)</a:t>
            </a:r>
            <a:r>
              <a:rPr lang="en-GB" dirty="0"/>
              <a:t/>
            </a:r>
            <a:br>
              <a:rPr lang="en-GB" dirty="0"/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Dr Amanda O’Shea</a:t>
            </a:r>
          </a:p>
          <a:p>
            <a:r>
              <a:rPr lang="en-GB" sz="2000" dirty="0"/>
              <a:t>Programme Leader</a:t>
            </a:r>
          </a:p>
        </p:txBody>
      </p:sp>
    </p:spTree>
    <p:extLst>
      <p:ext uri="{BB962C8B-B14F-4D97-AF65-F5344CB8AC3E}">
        <p14:creationId xmlns:p14="http://schemas.microsoft.com/office/powerpoint/2010/main" val="144930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018" y="333165"/>
            <a:ext cx="9680613" cy="1280890"/>
          </a:xfrm>
        </p:spPr>
        <p:txBody>
          <a:bodyPr/>
          <a:lstStyle/>
          <a:p>
            <a:r>
              <a:rPr lang="en-GB" dirty="0"/>
              <a:t>Two Years, part time and distance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5498" y="1274619"/>
            <a:ext cx="9398684" cy="5292436"/>
          </a:xfrm>
        </p:spPr>
        <p:txBody>
          <a:bodyPr>
            <a:noAutofit/>
          </a:bodyPr>
          <a:lstStyle/>
          <a:p>
            <a:r>
              <a:rPr lang="en-GB" sz="2000" dirty="0"/>
              <a:t>Available for all qualified teachers and school senior leaders with QTS.</a:t>
            </a:r>
          </a:p>
          <a:p>
            <a:r>
              <a:rPr lang="en-GB" sz="2000" dirty="0"/>
              <a:t>60 academic credits at Master’s level (level 7).</a:t>
            </a:r>
          </a:p>
          <a:p>
            <a:pPr lvl="1"/>
            <a:r>
              <a:rPr lang="en-GB" sz="2000" dirty="0"/>
              <a:t>30 credits in year 1, developing mathematical subject and pedagogical knowledge, project assignment coaching or mentoring a colleague in school to improve their teaching practice.</a:t>
            </a:r>
          </a:p>
          <a:p>
            <a:pPr lvl="1"/>
            <a:r>
              <a:rPr lang="en-GB" sz="2000" dirty="0"/>
              <a:t>30 credits in year 2. Project assignment to lead and research a development project focused on mathematics improvement in their own schools.</a:t>
            </a:r>
          </a:p>
          <a:p>
            <a:r>
              <a:rPr lang="en-GB" sz="2000" dirty="0"/>
              <a:t>Programme recruits teachers from all over England. It is highly successful as CPD with impact across the schools involved. An international version is being developed for this year.</a:t>
            </a:r>
          </a:p>
          <a:p>
            <a:r>
              <a:rPr lang="en-GB" sz="2000" dirty="0"/>
              <a:t>Many of our successful teachers have also completed their Master’s in Mathematics Education by following the additional modules and a final dissertation.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16659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434" y="319310"/>
            <a:ext cx="8911687" cy="1280890"/>
          </a:xfrm>
        </p:spPr>
        <p:txBody>
          <a:bodyPr/>
          <a:lstStyle/>
          <a:p>
            <a:r>
              <a:rPr lang="en-GB" dirty="0"/>
              <a:t>Strengths of the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4629" y="1187885"/>
            <a:ext cx="9311843" cy="5240624"/>
          </a:xfrm>
        </p:spPr>
        <p:txBody>
          <a:bodyPr>
            <a:noAutofit/>
          </a:bodyPr>
          <a:lstStyle/>
          <a:p>
            <a:r>
              <a:rPr lang="en-GB" sz="2000" dirty="0"/>
              <a:t>Teachers are inspired to change their own practice first towards more interactive teaching of mathematics where reasoning and understanding are key.</a:t>
            </a:r>
          </a:p>
          <a:p>
            <a:r>
              <a:rPr lang="en-GB" sz="2000" dirty="0"/>
              <a:t>The profile of mathematics is raised in the schools involved.</a:t>
            </a:r>
          </a:p>
          <a:p>
            <a:r>
              <a:rPr lang="en-GB" sz="2000" dirty="0"/>
              <a:t>The quality of teaching and learning in mathematics is improved with the focus on developing mathematical thinking.</a:t>
            </a:r>
          </a:p>
          <a:p>
            <a:r>
              <a:rPr lang="en-GB" sz="2000" dirty="0"/>
              <a:t>The projects allow teachers to develop their own practice, improve the practice of a colleague but also impact on the teaching and learning of mathematics throughout the whole school. This is joint CPD where everyone benefits, not just the teacher doing the course. </a:t>
            </a:r>
          </a:p>
          <a:p>
            <a:r>
              <a:rPr lang="en-GB" sz="2000" dirty="0"/>
              <a:t>Teachers build their personal expertise and confidence in coaching and mentoring as well as engaging in real world research to inform practice.</a:t>
            </a:r>
          </a:p>
          <a:p>
            <a:r>
              <a:rPr lang="en-GB" sz="2000" dirty="0"/>
              <a:t>We now run sister programmes in English and Computing for Specialist teachers.</a:t>
            </a:r>
          </a:p>
        </p:txBody>
      </p:sp>
    </p:spTree>
    <p:extLst>
      <p:ext uri="{BB962C8B-B14F-4D97-AF65-F5344CB8AC3E}">
        <p14:creationId xmlns:p14="http://schemas.microsoft.com/office/powerpoint/2010/main" val="17820041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699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Wisp</vt:lpstr>
      <vt:lpstr>CPD Subject area an overview</vt:lpstr>
      <vt:lpstr>Our masters’ structure</vt:lpstr>
      <vt:lpstr>What teacher research means to us</vt:lpstr>
      <vt:lpstr>PGCE Top Up  (Early Years, Primary and Secondary)</vt:lpstr>
      <vt:lpstr>One Year, part time and distance learning</vt:lpstr>
      <vt:lpstr>Strengths of the Model</vt:lpstr>
      <vt:lpstr>Postgraduate Certificate: Mathematics Specialist Teacher Programme (MaST) </vt:lpstr>
      <vt:lpstr>Two Years, part time and distance learning</vt:lpstr>
      <vt:lpstr>Strengths of the Model</vt:lpstr>
      <vt:lpstr>Questions?</vt:lpstr>
    </vt:vector>
  </TitlesOfParts>
  <Company>University of Northampton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PGCE Top Up  (Early Years, Primary and Secondary)</dc:title>
  <dc:creator>Anna Cox</dc:creator>
  <cp:lastModifiedBy>HP</cp:lastModifiedBy>
  <cp:revision>13</cp:revision>
  <cp:lastPrinted>2017-10-11T09:26:43Z</cp:lastPrinted>
  <dcterms:created xsi:type="dcterms:W3CDTF">2017-10-06T12:29:50Z</dcterms:created>
  <dcterms:modified xsi:type="dcterms:W3CDTF">2018-07-16T08:52:04Z</dcterms:modified>
</cp:coreProperties>
</file>