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322" r:id="rId2"/>
    <p:sldId id="323" r:id="rId3"/>
    <p:sldId id="325" r:id="rId4"/>
    <p:sldId id="326" r:id="rId5"/>
    <p:sldId id="327" r:id="rId6"/>
    <p:sldId id="328" r:id="rId7"/>
    <p:sldId id="329" r:id="rId8"/>
    <p:sldId id="330" r:id="rId9"/>
    <p:sldId id="333" r:id="rId10"/>
    <p:sldId id="335" r:id="rId11"/>
    <p:sldId id="339" r:id="rId12"/>
    <p:sldId id="340" r:id="rId13"/>
    <p:sldId id="338" r:id="rId14"/>
    <p:sldId id="336" r:id="rId15"/>
    <p:sldId id="337" r:id="rId16"/>
    <p:sldId id="334" r:id="rId17"/>
    <p:sldId id="343" r:id="rId18"/>
    <p:sldId id="342" r:id="rId19"/>
    <p:sldId id="341" r:id="rId20"/>
    <p:sldId id="350" r:id="rId21"/>
    <p:sldId id="348" r:id="rId22"/>
    <p:sldId id="347" r:id="rId23"/>
    <p:sldId id="346" r:id="rId24"/>
    <p:sldId id="345" r:id="rId25"/>
    <p:sldId id="344" r:id="rId26"/>
    <p:sldId id="351" r:id="rId27"/>
    <p:sldId id="32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95AE91C-817A-4107-84DC-71503BDDBE68}">
          <p14:sldIdLst>
            <p14:sldId id="322"/>
            <p14:sldId id="323"/>
            <p14:sldId id="325"/>
            <p14:sldId id="326"/>
            <p14:sldId id="327"/>
            <p14:sldId id="328"/>
            <p14:sldId id="329"/>
            <p14:sldId id="330"/>
            <p14:sldId id="333"/>
            <p14:sldId id="335"/>
            <p14:sldId id="339"/>
            <p14:sldId id="340"/>
            <p14:sldId id="338"/>
            <p14:sldId id="336"/>
            <p14:sldId id="337"/>
            <p14:sldId id="334"/>
            <p14:sldId id="343"/>
            <p14:sldId id="342"/>
            <p14:sldId id="341"/>
            <p14:sldId id="350"/>
            <p14:sldId id="348"/>
            <p14:sldId id="347"/>
            <p14:sldId id="346"/>
            <p14:sldId id="345"/>
            <p14:sldId id="344"/>
            <p14:sldId id="351"/>
            <p14:sldId id="324"/>
          </p14:sldIdLst>
        </p14:section>
        <p14:section name="Untitled Section" id="{801B09C3-8D55-469E-A217-5168EC4337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003399"/>
    <a:srgbClr val="E7EFEC"/>
    <a:srgbClr val="CCE0D6"/>
    <a:srgbClr val="C3DFD2"/>
    <a:srgbClr val="99CCFF"/>
    <a:srgbClr val="0099CC"/>
    <a:srgbClr val="3366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2" autoAdjust="0"/>
    <p:restoredTop sz="90560" autoAdjust="0"/>
  </p:normalViewPr>
  <p:slideViewPr>
    <p:cSldViewPr>
      <p:cViewPr varScale="1">
        <p:scale>
          <a:sx n="62" d="100"/>
          <a:sy n="62" d="100"/>
        </p:scale>
        <p:origin x="128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DB6E4-AF3F-4783-90B1-ADD75CC30438}" type="datetimeFigureOut">
              <a:rPr lang="en-US" smtClean="0"/>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CBBA4-8F2A-4769-AEFE-251EBE3B2C1E}" type="slidenum">
              <a:rPr lang="en-US" smtClean="0"/>
              <a:t>‹#›</a:t>
            </a:fld>
            <a:endParaRPr lang="en-US"/>
          </a:p>
        </p:txBody>
      </p:sp>
    </p:spTree>
    <p:extLst>
      <p:ext uri="{BB962C8B-B14F-4D97-AF65-F5344CB8AC3E}">
        <p14:creationId xmlns:p14="http://schemas.microsoft.com/office/powerpoint/2010/main" val="1637643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0196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652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89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pPr>
              <a:defRPr/>
            </a:pPr>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pPr>
              <a:defRPr/>
            </a:pPr>
            <a:fld id="{1EC407AB-BB63-4931-A43D-E76114E40847}" type="slidenum">
              <a:rPr lang="en-US" smtClean="0"/>
              <a:pPr>
                <a:defRPr/>
              </a:pPr>
              <a:t>‹#›</a:t>
            </a:fld>
            <a:endParaRPr lang="en-US"/>
          </a:p>
        </p:txBody>
      </p:sp>
      <p:sp>
        <p:nvSpPr>
          <p:cNvPr id="7" name="Rectangle 6"/>
          <p:cNvSpPr/>
          <p:nvPr userDrawn="1"/>
        </p:nvSpPr>
        <p:spPr>
          <a:xfrm>
            <a:off x="0" y="5715000"/>
            <a:ext cx="1981200" cy="389930"/>
          </a:xfrm>
          <a:prstGeom prst="rect">
            <a:avLst/>
          </a:prstGeom>
          <a:noFill/>
        </p:spPr>
        <p:txBody>
          <a:bodyPr wrap="none">
            <a:prstTxWarp prst="textTriangleInverted">
              <a:avLst/>
            </a:prstTxWarp>
            <a:spAutoFit/>
            <a:scene3d>
              <a:camera prst="orthographicFront"/>
              <a:lightRig rig="threePt" dir="t"/>
            </a:scene3d>
            <a:sp3d extrusionH="57150">
              <a:bevelT h="25400" prst="softRound"/>
            </a:sp3d>
          </a:bodyPr>
          <a:lstStyle/>
          <a:p>
            <a:pPr>
              <a:defRPr/>
            </a:pPr>
            <a:r>
              <a:rPr lang="en-US" sz="5400" b="1" dirty="0">
                <a:ln w="19050">
                  <a:solidFill>
                    <a:srgbClr val="FFA953"/>
                  </a:solidFill>
                  <a:prstDash val="solid"/>
                </a:ln>
                <a:solidFill>
                  <a:schemeClr val="accent3"/>
                </a:solidFill>
                <a:effectLst>
                  <a:glow rad="63500">
                    <a:schemeClr val="accent1">
                      <a:satMod val="175000"/>
                      <a:alpha val="40000"/>
                    </a:schemeClr>
                  </a:glow>
                  <a:outerShdw blurRad="50000" dist="50800" dir="7500000" algn="tl">
                    <a:srgbClr val="000000">
                      <a:shade val="5000"/>
                      <a:alpha val="35000"/>
                    </a:srgbClr>
                  </a:outerShdw>
                </a:effectLst>
                <a:latin typeface="Arial" charset="0"/>
              </a:rPr>
              <a:t>CEE</a:t>
            </a:r>
          </a:p>
        </p:txBody>
      </p:sp>
    </p:spTree>
    <p:extLst>
      <p:ext uri="{BB962C8B-B14F-4D97-AF65-F5344CB8AC3E}">
        <p14:creationId xmlns:p14="http://schemas.microsoft.com/office/powerpoint/2010/main" val="3184030114"/>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255A1A-E4ED-4A20-8F92-C83268CC30E1}"/>
              </a:ext>
            </a:extLst>
          </p:cNvPr>
          <p:cNvSpPr txBox="1">
            <a:spLocks/>
          </p:cNvSpPr>
          <p:nvPr userDrawn="1"/>
        </p:nvSpPr>
        <p:spPr>
          <a:xfrm>
            <a:off x="0" y="1"/>
            <a:ext cx="9144000" cy="757456"/>
          </a:xfrm>
          <a:prstGeom prst="rect">
            <a:avLst/>
          </a:prstGeom>
          <a:solidFill>
            <a:srgbClr val="003399"/>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700" dirty="0">
              <a:solidFill>
                <a:srgbClr val="92D050"/>
              </a:solidFill>
            </a:endParaRPr>
          </a:p>
        </p:txBody>
      </p:sp>
      <p:pic>
        <p:nvPicPr>
          <p:cNvPr id="8" name="Picture 7">
            <a:extLst>
              <a:ext uri="{FF2B5EF4-FFF2-40B4-BE49-F238E27FC236}">
                <a16:creationId xmlns:a16="http://schemas.microsoft.com/office/drawing/2014/main" id="{4917642C-49D2-46AF-B90E-C605EFFA0503}"/>
              </a:ext>
            </a:extLst>
          </p:cNvPr>
          <p:cNvPicPr/>
          <p:nvPr userDrawn="1"/>
        </p:nvPicPr>
        <p:blipFill>
          <a:blip r:embed="rId2"/>
          <a:stretch>
            <a:fillRect/>
          </a:stretch>
        </p:blipFill>
        <p:spPr>
          <a:xfrm>
            <a:off x="2976056" y="304800"/>
            <a:ext cx="2895600" cy="685800"/>
          </a:xfrm>
          <a:prstGeom prst="rect">
            <a:avLst/>
          </a:prstGeom>
        </p:spPr>
      </p:pic>
      <p:pic>
        <p:nvPicPr>
          <p:cNvPr id="9" name="Picture 8">
            <a:extLst>
              <a:ext uri="{FF2B5EF4-FFF2-40B4-BE49-F238E27FC236}">
                <a16:creationId xmlns:a16="http://schemas.microsoft.com/office/drawing/2014/main" id="{7C0E938E-3657-440F-A5F7-8ED901B492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0141"/>
            <a:ext cx="914400" cy="760990"/>
          </a:xfrm>
          <a:prstGeom prst="rect">
            <a:avLst/>
          </a:prstGeom>
        </p:spPr>
      </p:pic>
      <p:pic>
        <p:nvPicPr>
          <p:cNvPr id="10" name="Picture 9">
            <a:extLst>
              <a:ext uri="{FF2B5EF4-FFF2-40B4-BE49-F238E27FC236}">
                <a16:creationId xmlns:a16="http://schemas.microsoft.com/office/drawing/2014/main" id="{3C96CBFE-9F50-4C08-8D59-C89B51F9DD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9600" y="-34517"/>
            <a:ext cx="914400" cy="774204"/>
          </a:xfrm>
          <a:prstGeom prst="rect">
            <a:avLst/>
          </a:prstGeom>
        </p:spPr>
      </p:pic>
      <p:sp>
        <p:nvSpPr>
          <p:cNvPr id="11" name="Rectangle 10">
            <a:extLst>
              <a:ext uri="{FF2B5EF4-FFF2-40B4-BE49-F238E27FC236}">
                <a16:creationId xmlns:a16="http://schemas.microsoft.com/office/drawing/2014/main" id="{3947DED8-638C-42ED-A917-C562563724E5}"/>
              </a:ext>
            </a:extLst>
          </p:cNvPr>
          <p:cNvSpPr/>
          <p:nvPr userDrawn="1"/>
        </p:nvSpPr>
        <p:spPr>
          <a:xfrm>
            <a:off x="5688" y="6351896"/>
            <a:ext cx="90678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i="1" dirty="0">
                <a:solidFill>
                  <a:srgbClr val="003399"/>
                </a:solidFill>
              </a:rPr>
              <a:t>"This project has been funded with support from the European Commission. This presentation reflects the views only of the author, and the Commission cannot be held responsible for any use which may be made of the information contained therein</a:t>
            </a:r>
            <a:endParaRPr lang="en-US" dirty="0"/>
          </a:p>
        </p:txBody>
      </p:sp>
    </p:spTree>
    <p:extLst>
      <p:ext uri="{BB962C8B-B14F-4D97-AF65-F5344CB8AC3E}">
        <p14:creationId xmlns:p14="http://schemas.microsoft.com/office/powerpoint/2010/main" val="32575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24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830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619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84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090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01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D8BD707-D9CF-40AE-B4C6-C98DA3205C09}" type="datetimeFigureOut">
              <a:rPr lang="en-US" smtClean="0"/>
              <a:pPr/>
              <a:t>2/27/2018</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683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036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2381" y="1107794"/>
            <a:ext cx="8362950" cy="1789765"/>
          </a:xfrm>
          <a:prstGeom prst="rect">
            <a:avLst/>
          </a:prstGeom>
        </p:spPr>
        <p:txBody>
          <a:bodyPr>
            <a:noAutofit/>
          </a:bodyPr>
          <a:lstStyle/>
          <a:p>
            <a:pPr algn="ctr"/>
            <a:br>
              <a:rPr lang="en-US" sz="2800" b="1" dirty="0">
                <a:solidFill>
                  <a:srgbClr val="CC0000"/>
                </a:solidFill>
              </a:rPr>
            </a:br>
            <a:r>
              <a:rPr lang="en-US" sz="2800" b="1" dirty="0">
                <a:solidFill>
                  <a:srgbClr val="CC0000"/>
                </a:solidFill>
              </a:rPr>
              <a:t>School and University Partnership for Peer Communities of Learners </a:t>
            </a:r>
            <a:br>
              <a:rPr lang="en-US" sz="2800" b="1" dirty="0">
                <a:solidFill>
                  <a:srgbClr val="CC0000"/>
                </a:solidFill>
              </a:rPr>
            </a:br>
            <a:r>
              <a:rPr lang="en-US" sz="2800" b="1" dirty="0">
                <a:solidFill>
                  <a:srgbClr val="CC0000"/>
                </a:solidFill>
              </a:rPr>
              <a:t>(SUP4PCL)</a:t>
            </a:r>
            <a:br>
              <a:rPr lang="en-US" sz="2800" b="1" dirty="0">
                <a:solidFill>
                  <a:srgbClr val="CC0000"/>
                </a:solidFill>
              </a:rPr>
            </a:br>
            <a:br>
              <a:rPr lang="en-US" sz="2800" b="1" dirty="0">
                <a:solidFill>
                  <a:srgbClr val="CC0000"/>
                </a:solidFill>
              </a:rPr>
            </a:br>
            <a:br>
              <a:rPr lang="en-US" sz="2800" b="1" dirty="0">
                <a:solidFill>
                  <a:srgbClr val="003399"/>
                </a:solidFill>
              </a:rPr>
            </a:br>
            <a:endParaRPr lang="en-US" sz="2800" b="1" i="1" dirty="0"/>
          </a:p>
        </p:txBody>
      </p:sp>
      <p:sp>
        <p:nvSpPr>
          <p:cNvPr id="3" name="Content Placeholder 2"/>
          <p:cNvSpPr>
            <a:spLocks noGrp="1"/>
          </p:cNvSpPr>
          <p:nvPr>
            <p:ph idx="4294967295"/>
          </p:nvPr>
        </p:nvSpPr>
        <p:spPr>
          <a:xfrm>
            <a:off x="457200" y="2869145"/>
            <a:ext cx="8248650" cy="2821983"/>
          </a:xfrm>
          <a:prstGeom prst="rect">
            <a:avLst/>
          </a:prstGeom>
        </p:spPr>
        <p:txBody>
          <a:bodyPr>
            <a:noAutofit/>
          </a:bodyPr>
          <a:lstStyle/>
          <a:p>
            <a:pPr marL="0" indent="0" algn="ctr">
              <a:buNone/>
            </a:pPr>
            <a:endParaRPr lang="en-US" sz="2400" b="1" dirty="0">
              <a:solidFill>
                <a:srgbClr val="003399"/>
              </a:solidFill>
            </a:endParaRPr>
          </a:p>
          <a:p>
            <a:pPr marL="0" indent="0" algn="ctr">
              <a:buNone/>
            </a:pPr>
            <a:r>
              <a:rPr lang="en-US" sz="2400" dirty="0">
                <a:solidFill>
                  <a:srgbClr val="003399"/>
                </a:solidFill>
              </a:rPr>
              <a:t>Project number: </a:t>
            </a:r>
          </a:p>
          <a:p>
            <a:pPr marL="0" indent="0" algn="ctr">
              <a:buNone/>
            </a:pPr>
            <a:r>
              <a:rPr lang="en-US" sz="2400" b="1" dirty="0">
                <a:solidFill>
                  <a:srgbClr val="003399"/>
                </a:solidFill>
              </a:rPr>
              <a:t> </a:t>
            </a:r>
            <a:r>
              <a:rPr lang="en-US" sz="2000" b="1" dirty="0">
                <a:solidFill>
                  <a:srgbClr val="003399"/>
                </a:solidFill>
              </a:rPr>
              <a:t>573660-EPP-1-2016-1-EG-EPPKA2-CBHE-JP (2016-2516/001-001)</a:t>
            </a:r>
            <a:br>
              <a:rPr lang="en-US" sz="2400" b="1" dirty="0">
                <a:solidFill>
                  <a:srgbClr val="003399"/>
                </a:solidFill>
              </a:rPr>
            </a:br>
            <a:r>
              <a:rPr lang="en-US" sz="2400" b="1" i="1" dirty="0"/>
              <a:t>Training Workshops Visit</a:t>
            </a:r>
          </a:p>
          <a:p>
            <a:pPr marL="0" indent="0" algn="ctr">
              <a:buNone/>
            </a:pPr>
            <a:r>
              <a:rPr lang="en-US" sz="2400" b="1" i="1" dirty="0"/>
              <a:t>Session One: Global Citizenship</a:t>
            </a:r>
            <a:endParaRPr lang="en-US" sz="2400" dirty="0"/>
          </a:p>
          <a:p>
            <a:pPr marL="0" indent="0" algn="ctr">
              <a:buNone/>
            </a:pPr>
            <a:r>
              <a:rPr lang="en-US" sz="2400" b="1" dirty="0">
                <a:solidFill>
                  <a:srgbClr val="003399"/>
                </a:solidFill>
              </a:rPr>
              <a:t>February 24</a:t>
            </a:r>
            <a:r>
              <a:rPr lang="en-US" sz="2400" b="1" baseline="30000" dirty="0">
                <a:solidFill>
                  <a:srgbClr val="003399"/>
                </a:solidFill>
              </a:rPr>
              <a:t>th</a:t>
            </a:r>
            <a:r>
              <a:rPr lang="en-US" sz="2400" b="1" dirty="0">
                <a:solidFill>
                  <a:srgbClr val="003399"/>
                </a:solidFill>
              </a:rPr>
              <a:t> – 25</a:t>
            </a:r>
            <a:r>
              <a:rPr lang="en-US" sz="2400" b="1" baseline="30000" dirty="0">
                <a:solidFill>
                  <a:srgbClr val="003399"/>
                </a:solidFill>
              </a:rPr>
              <a:t>th</a:t>
            </a:r>
            <a:r>
              <a:rPr lang="en-US" sz="2400" b="1" dirty="0">
                <a:solidFill>
                  <a:srgbClr val="003399"/>
                </a:solidFill>
              </a:rPr>
              <a:t> ,2018</a:t>
            </a:r>
          </a:p>
          <a:p>
            <a:pPr marL="0" indent="0" algn="ctr">
              <a:buNone/>
            </a:pPr>
            <a:r>
              <a:rPr lang="en-US" sz="2400" b="1" dirty="0"/>
              <a:t>Organized by Ain Shams University in Cairo (ASU), Egypt</a:t>
            </a:r>
            <a:endParaRPr lang="en-US" sz="2400" dirty="0"/>
          </a:p>
          <a:p>
            <a:pPr marL="0" indent="0" algn="ctr">
              <a:buNone/>
            </a:pPr>
            <a:br>
              <a:rPr lang="en-US" sz="2400" b="1" dirty="0">
                <a:solidFill>
                  <a:srgbClr val="003399"/>
                </a:solidFill>
              </a:rPr>
            </a:br>
            <a:endParaRPr lang="en-US" sz="2400" b="1" dirty="0">
              <a:solidFill>
                <a:srgbClr val="003399"/>
              </a:solidFill>
            </a:endParaRPr>
          </a:p>
        </p:txBody>
      </p:sp>
      <p:sp>
        <p:nvSpPr>
          <p:cNvPr id="4" name="Title 1"/>
          <p:cNvSpPr txBox="1">
            <a:spLocks/>
          </p:cNvSpPr>
          <p:nvPr/>
        </p:nvSpPr>
        <p:spPr>
          <a:xfrm>
            <a:off x="0" y="1"/>
            <a:ext cx="9144000" cy="757456"/>
          </a:xfrm>
          <a:prstGeom prst="rect">
            <a:avLst/>
          </a:prstGeom>
          <a:solidFill>
            <a:srgbClr val="003399"/>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700" dirty="0">
              <a:solidFill>
                <a:srgbClr val="92D050"/>
              </a:solidFill>
            </a:endParaRPr>
          </a:p>
        </p:txBody>
      </p:sp>
      <p:pic>
        <p:nvPicPr>
          <p:cNvPr id="5" name="Picture 4"/>
          <p:cNvPicPr/>
          <p:nvPr/>
        </p:nvPicPr>
        <p:blipFill>
          <a:blip r:embed="rId2"/>
          <a:stretch>
            <a:fillRect/>
          </a:stretch>
        </p:blipFill>
        <p:spPr>
          <a:xfrm>
            <a:off x="2976056" y="304800"/>
            <a:ext cx="2895600" cy="685800"/>
          </a:xfrm>
          <a:prstGeom prst="rect">
            <a:avLst/>
          </a:prstGeom>
        </p:spPr>
      </p:pic>
      <p:pic>
        <p:nvPicPr>
          <p:cNvPr id="8" name="Picture 7">
            <a:extLst>
              <a:ext uri="{FF2B5EF4-FFF2-40B4-BE49-F238E27FC236}">
                <a16:creationId xmlns:a16="http://schemas.microsoft.com/office/drawing/2014/main" id="{61D587D2-7515-4DEA-A88A-FEA437A6D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41"/>
            <a:ext cx="914400" cy="760990"/>
          </a:xfrm>
          <a:prstGeom prst="rect">
            <a:avLst/>
          </a:prstGeom>
        </p:spPr>
      </p:pic>
      <p:pic>
        <p:nvPicPr>
          <p:cNvPr id="9" name="Picture 8">
            <a:extLst>
              <a:ext uri="{FF2B5EF4-FFF2-40B4-BE49-F238E27FC236}">
                <a16:creationId xmlns:a16="http://schemas.microsoft.com/office/drawing/2014/main" id="{ECE52E95-6117-490A-914C-047FAC98E9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34517"/>
            <a:ext cx="914400" cy="774204"/>
          </a:xfrm>
          <a:prstGeom prst="rect">
            <a:avLst/>
          </a:prstGeom>
        </p:spPr>
      </p:pic>
    </p:spTree>
    <p:extLst>
      <p:ext uri="{BB962C8B-B14F-4D97-AF65-F5344CB8AC3E}">
        <p14:creationId xmlns:p14="http://schemas.microsoft.com/office/powerpoint/2010/main" val="205837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8305800" cy="4524315"/>
          </a:xfrm>
          <a:prstGeom prst="rect">
            <a:avLst/>
          </a:prstGeom>
        </p:spPr>
        <p:txBody>
          <a:bodyPr wrap="square">
            <a:spAutoFit/>
          </a:bodyPr>
          <a:lstStyle/>
          <a:p>
            <a:pPr algn="r" rtl="1"/>
            <a:r>
              <a:rPr lang="ar-EG" sz="3600" b="1" dirty="0"/>
              <a:t>وقد أشارت الأدبيات والدراسات في مجال المواطنة العالمية الى أن المواطن العالمي يتصف بمجموعة من الخصائص لعل من أهمها : </a:t>
            </a:r>
            <a:endParaRPr lang="en-US" sz="3600" b="1" dirty="0"/>
          </a:p>
          <a:p>
            <a:pPr algn="r" rtl="1"/>
            <a:r>
              <a:rPr lang="ar-EG" sz="3600" b="1" dirty="0"/>
              <a:t>1-إحترام الإنسان بغض النظر عن الجنس أو النوع أو العمر أو الديانة أو الآراء السياسية.</a:t>
            </a:r>
            <a:endParaRPr lang="en-US" sz="3600" b="1" dirty="0"/>
          </a:p>
          <a:p>
            <a:pPr algn="r" rtl="1"/>
            <a:r>
              <a:rPr lang="ar-EG" sz="3600" b="1" dirty="0"/>
              <a:t>2- تقدير التنوع الثقافي والتعددية.</a:t>
            </a:r>
            <a:endParaRPr lang="en-US" sz="3600" b="1" dirty="0"/>
          </a:p>
          <a:p>
            <a:pPr algn="r" rtl="1"/>
            <a:r>
              <a:rPr lang="ar-EG" sz="3600" b="1" dirty="0"/>
              <a:t>3-النظر إلى أنه ليس هناك أي مجتمع أو ثقافة تعلو على غيرها.</a:t>
            </a:r>
            <a:endParaRPr lang="en-US" sz="3600" b="1" dirty="0"/>
          </a:p>
        </p:txBody>
      </p:sp>
    </p:spTree>
    <p:extLst>
      <p:ext uri="{BB962C8B-B14F-4D97-AF65-F5344CB8AC3E}">
        <p14:creationId xmlns:p14="http://schemas.microsoft.com/office/powerpoint/2010/main" val="275684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19200"/>
            <a:ext cx="7772400" cy="5039841"/>
          </a:xfrm>
          <a:prstGeom prst="rect">
            <a:avLst/>
          </a:prstGeom>
        </p:spPr>
        <p:txBody>
          <a:bodyPr wrap="square">
            <a:spAutoFit/>
          </a:bodyPr>
          <a:lstStyle/>
          <a:p>
            <a:pPr algn="just" rtl="1">
              <a:lnSpc>
                <a:spcPct val="107000"/>
              </a:lnSpc>
              <a:spcAft>
                <a:spcPts val="800"/>
              </a:spcAft>
            </a:pPr>
            <a:r>
              <a:rPr lang="ar-EG" sz="3600" b="1" dirty="0">
                <a:latin typeface="Sitka Heading" panose="02000505000000020004" pitchFamily="2" charset="0"/>
                <a:ea typeface="Calibri" panose="020F0502020204030204" pitchFamily="34" charset="0"/>
              </a:rPr>
              <a:t>4- ممارسة كل مهام التنمية البشرية والإنتاج. مع </a:t>
            </a:r>
            <a:r>
              <a:rPr lang="ar-EG" sz="3600" b="1" dirty="0" err="1">
                <a:latin typeface="Sitka Heading" panose="02000505000000020004" pitchFamily="2" charset="0"/>
                <a:ea typeface="Calibri" panose="020F0502020204030204" pitchFamily="34" charset="0"/>
              </a:rPr>
              <a:t>إستخدام</a:t>
            </a:r>
            <a:r>
              <a:rPr lang="ar-EG" sz="3600" b="1" dirty="0">
                <a:latin typeface="Sitka Heading" panose="02000505000000020004" pitchFamily="2" charset="0"/>
                <a:ea typeface="Calibri" panose="020F0502020204030204" pitchFamily="34" charset="0"/>
              </a:rPr>
              <a:t> مهارات القرن </a:t>
            </a:r>
            <a:r>
              <a:rPr lang="ar-EG" sz="3600" b="1" dirty="0" err="1">
                <a:latin typeface="Sitka Heading" panose="02000505000000020004" pitchFamily="2" charset="0"/>
                <a:ea typeface="Calibri" panose="020F0502020204030204" pitchFamily="34" charset="0"/>
              </a:rPr>
              <a:t>الحادى</a:t>
            </a:r>
            <a:r>
              <a:rPr lang="ar-EG" sz="3600" b="1" dirty="0">
                <a:latin typeface="Sitka Heading" panose="02000505000000020004" pitchFamily="2" charset="0"/>
                <a:ea typeface="Calibri" panose="020F0502020204030204" pitchFamily="34" charset="0"/>
              </a:rPr>
              <a:t> والعشرين ومنظومة القيم </a:t>
            </a:r>
            <a:r>
              <a:rPr lang="ar-EG" sz="3600" b="1" dirty="0" err="1">
                <a:latin typeface="Sitka Heading" panose="02000505000000020004" pitchFamily="2" charset="0"/>
                <a:ea typeface="Calibri" panose="020F0502020204030204" pitchFamily="34" charset="0"/>
              </a:rPr>
              <a:t>العالميه</a:t>
            </a:r>
            <a:endParaRPr lang="en-US" sz="3600" b="1" dirty="0">
              <a:latin typeface="Sitka Heading" panose="02000505000000020004" pitchFamily="2" charset="0"/>
              <a:ea typeface="Calibri" panose="020F0502020204030204" pitchFamily="34" charset="0"/>
            </a:endParaRPr>
          </a:p>
          <a:p>
            <a:pPr algn="just" rtl="1">
              <a:lnSpc>
                <a:spcPct val="107000"/>
              </a:lnSpc>
              <a:spcAft>
                <a:spcPts val="800"/>
              </a:spcAft>
            </a:pPr>
            <a:r>
              <a:rPr lang="ar-EG" sz="3600" b="1" dirty="0">
                <a:latin typeface="Sitka Heading" panose="02000505000000020004" pitchFamily="2" charset="0"/>
                <a:ea typeface="Calibri" panose="020F0502020204030204" pitchFamily="34" charset="0"/>
              </a:rPr>
              <a:t>5- تحمل مسؤولية حل المشكلات والتحديات على قدر استطاعته.</a:t>
            </a:r>
            <a:endParaRPr lang="en-US" sz="3600" b="1" dirty="0">
              <a:latin typeface="Sitka Heading" panose="02000505000000020004" pitchFamily="2" charset="0"/>
              <a:ea typeface="Calibri" panose="020F0502020204030204" pitchFamily="34" charset="0"/>
            </a:endParaRPr>
          </a:p>
          <a:p>
            <a:pPr algn="just" rtl="1">
              <a:lnSpc>
                <a:spcPct val="107000"/>
              </a:lnSpc>
              <a:spcAft>
                <a:spcPts val="800"/>
              </a:spcAft>
            </a:pPr>
            <a:r>
              <a:rPr lang="ar-EG" sz="3600" b="1" dirty="0">
                <a:latin typeface="Sitka Heading" panose="02000505000000020004" pitchFamily="2" charset="0"/>
                <a:ea typeface="Calibri" panose="020F0502020204030204" pitchFamily="34" charset="0"/>
              </a:rPr>
              <a:t>6- التفكير عالميا والعمل محليا </a:t>
            </a:r>
            <a:r>
              <a:rPr lang="ar-EG" sz="3600" b="1" dirty="0" err="1">
                <a:latin typeface="Sitka Heading" panose="02000505000000020004" pitchFamily="2" charset="0"/>
                <a:ea typeface="Calibri" panose="020F0502020204030204" pitchFamily="34" charset="0"/>
              </a:rPr>
              <a:t>فى</a:t>
            </a:r>
            <a:r>
              <a:rPr lang="ar-EG" sz="3600" b="1" dirty="0">
                <a:latin typeface="Sitka Heading" panose="02000505000000020004" pitchFamily="2" charset="0"/>
                <a:ea typeface="Calibri" panose="020F0502020204030204" pitchFamily="34" charset="0"/>
              </a:rPr>
              <a:t> تأكيد العدالة والمساواة على كوكب الأرض من أجل الإنسان في أي مكان .</a:t>
            </a:r>
            <a:endParaRPr lang="en-US" sz="3600" b="1" dirty="0">
              <a:latin typeface="Sitka Heading" panose="02000505000000020004" pitchFamily="2" charset="0"/>
              <a:ea typeface="Calibri" panose="020F0502020204030204" pitchFamily="34" charset="0"/>
            </a:endParaRPr>
          </a:p>
        </p:txBody>
      </p:sp>
    </p:spTree>
    <p:extLst>
      <p:ext uri="{BB962C8B-B14F-4D97-AF65-F5344CB8AC3E}">
        <p14:creationId xmlns:p14="http://schemas.microsoft.com/office/powerpoint/2010/main" val="302908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001000" cy="5632311"/>
          </a:xfrm>
          <a:prstGeom prst="rect">
            <a:avLst/>
          </a:prstGeom>
        </p:spPr>
        <p:txBody>
          <a:bodyPr wrap="square">
            <a:spAutoFit/>
          </a:bodyPr>
          <a:lstStyle/>
          <a:p>
            <a:pPr algn="just" rtl="1"/>
            <a:r>
              <a:rPr lang="ar-EG" sz="3600" b="1" dirty="0"/>
              <a:t>ويستهدف التعليم من أجل المواطنة العالمية تحقيق: أولا: اكتساب مجموعة من المفاهيم الأساسية التي تدعم المواطنة العالمية.</a:t>
            </a:r>
          </a:p>
          <a:p>
            <a:pPr algn="just" rtl="1"/>
            <a:endParaRPr lang="en-US" sz="3600" b="1" dirty="0"/>
          </a:p>
          <a:p>
            <a:pPr algn="just" rtl="1"/>
            <a:r>
              <a:rPr lang="ar-EG" sz="3600" b="1" dirty="0"/>
              <a:t>ثانيا: اكتساب معرفة متعمقة بالقضايا والمشكلات العالمية التي تعاني منها دول العالم بنسب مختلفة ومتفاوتة.</a:t>
            </a:r>
          </a:p>
          <a:p>
            <a:pPr algn="just" rtl="1"/>
            <a:endParaRPr lang="en-US" sz="3600" b="1" dirty="0"/>
          </a:p>
          <a:p>
            <a:pPr algn="just" rtl="1"/>
            <a:r>
              <a:rPr lang="ar-EG" sz="3600" b="1" dirty="0"/>
              <a:t>ثالثا: اكتساب مجموعة من المهارات الحياتية والاجتماعية ومهارات التفكير الإبداعي والنقدي.</a:t>
            </a:r>
            <a:endParaRPr lang="en-US" sz="3600" b="1" dirty="0"/>
          </a:p>
        </p:txBody>
      </p:sp>
    </p:spTree>
    <p:extLst>
      <p:ext uri="{BB962C8B-B14F-4D97-AF65-F5344CB8AC3E}">
        <p14:creationId xmlns:p14="http://schemas.microsoft.com/office/powerpoint/2010/main" val="251537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7772400" cy="5078313"/>
          </a:xfrm>
          <a:prstGeom prst="rect">
            <a:avLst/>
          </a:prstGeom>
        </p:spPr>
        <p:txBody>
          <a:bodyPr wrap="square">
            <a:spAutoFit/>
          </a:bodyPr>
          <a:lstStyle/>
          <a:p>
            <a:pPr algn="just" rtl="1"/>
            <a:r>
              <a:rPr lang="ar-EG" sz="3600" b="1" dirty="0"/>
              <a:t>رابعا: اكتساب منظومة قيمية للمواطنة العالمية وتؤهل الفرد ليسلك سلوكا أساسه :</a:t>
            </a:r>
            <a:endParaRPr lang="en-US" sz="3600" b="1" dirty="0"/>
          </a:p>
          <a:p>
            <a:pPr marL="571500" lvl="0" indent="-571500" algn="just" rtl="1">
              <a:buFont typeface="Arial" panose="020B0604020202020204" pitchFamily="34" charset="0"/>
              <a:buChar char="•"/>
            </a:pPr>
            <a:r>
              <a:rPr lang="ar-EG" sz="3600" b="1" dirty="0"/>
              <a:t>التعاطف مع الآخرين. </a:t>
            </a:r>
          </a:p>
          <a:p>
            <a:pPr marL="571500" lvl="0" indent="-571500" algn="just" rtl="1">
              <a:buFont typeface="Arial" panose="020B0604020202020204" pitchFamily="34" charset="0"/>
              <a:buChar char="•"/>
            </a:pPr>
            <a:r>
              <a:rPr lang="ar-EG" sz="3600" b="1" dirty="0"/>
              <a:t>محاولة فض الخلافات والنزاعات بطريقة سلمية أو بمعنى آخر اختيار السلام لحل أي خلاف.</a:t>
            </a:r>
          </a:p>
          <a:p>
            <a:pPr marL="571500" lvl="0" indent="-571500" algn="just" rtl="1">
              <a:buFont typeface="Arial" panose="020B0604020202020204" pitchFamily="34" charset="0"/>
              <a:buChar char="•"/>
            </a:pPr>
            <a:r>
              <a:rPr lang="ar-EG" sz="3600" b="1" dirty="0"/>
              <a:t>التواصل مع أشخاص لديهم خلفيات وأصول وثقافات متعددة ومتنوعة.</a:t>
            </a:r>
            <a:endParaRPr lang="en-US" sz="3600" b="1" dirty="0"/>
          </a:p>
          <a:p>
            <a:pPr marL="571500" lvl="0" indent="-571500" algn="just" rtl="1">
              <a:buFont typeface="Arial" panose="020B0604020202020204" pitchFamily="34" charset="0"/>
              <a:buChar char="•"/>
            </a:pPr>
            <a:r>
              <a:rPr lang="ar-EG" sz="3600" b="1" dirty="0"/>
              <a:t> التصرف بمسؤولية من أجل الخروج بحلول شاملة لمواجهة التحديات العالمية.</a:t>
            </a:r>
            <a:endParaRPr lang="en-US" sz="3600" b="1" dirty="0"/>
          </a:p>
        </p:txBody>
      </p:sp>
    </p:spTree>
    <p:extLst>
      <p:ext uri="{BB962C8B-B14F-4D97-AF65-F5344CB8AC3E}">
        <p14:creationId xmlns:p14="http://schemas.microsoft.com/office/powerpoint/2010/main" val="123319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19200"/>
            <a:ext cx="7696200" cy="5078313"/>
          </a:xfrm>
          <a:prstGeom prst="rect">
            <a:avLst/>
          </a:prstGeom>
        </p:spPr>
        <p:txBody>
          <a:bodyPr wrap="square">
            <a:spAutoFit/>
          </a:bodyPr>
          <a:lstStyle/>
          <a:p>
            <a:pPr algn="r" rtl="1"/>
            <a:r>
              <a:rPr lang="ar-EG" sz="3600" b="1" dirty="0"/>
              <a:t>ومن هنا فان أي برنامج يستهدف التربية من أجل المواطنة العالمية لابد وان يسير في الخطوات الآتية: - </a:t>
            </a:r>
          </a:p>
          <a:p>
            <a:pPr algn="r" rtl="1"/>
            <a:endParaRPr lang="ar-EG" sz="3600" b="1" dirty="0"/>
          </a:p>
          <a:p>
            <a:pPr algn="just" rtl="1"/>
            <a:r>
              <a:rPr lang="ar-EG" sz="3600" b="1" dirty="0"/>
              <a:t>أولا : أن نحدد المفاهيم الأساسية في مجال التربية للمواطنة العالمية  ، والتي تمثل الجانب </a:t>
            </a:r>
            <a:r>
              <a:rPr lang="ar-EG" sz="3600" b="1" dirty="0" err="1"/>
              <a:t>المعرفى</a:t>
            </a:r>
            <a:r>
              <a:rPr lang="ar-EG" sz="3600" b="1" dirty="0"/>
              <a:t> الذى يمكن الاعتماد عليه في صياغة أنشطة تستهدف تأصيل التربية للمواطنة العالية في عقول البشر.</a:t>
            </a:r>
            <a:endParaRPr lang="en-US" sz="3600" b="1" dirty="0"/>
          </a:p>
        </p:txBody>
      </p:sp>
    </p:spTree>
    <p:extLst>
      <p:ext uri="{BB962C8B-B14F-4D97-AF65-F5344CB8AC3E}">
        <p14:creationId xmlns:p14="http://schemas.microsoft.com/office/powerpoint/2010/main" val="271182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0"/>
            <a:ext cx="8153400" cy="3416320"/>
          </a:xfrm>
          <a:prstGeom prst="rect">
            <a:avLst/>
          </a:prstGeom>
        </p:spPr>
        <p:txBody>
          <a:bodyPr wrap="square">
            <a:spAutoFit/>
          </a:bodyPr>
          <a:lstStyle/>
          <a:p>
            <a:pPr algn="r" rtl="1"/>
            <a:r>
              <a:rPr lang="ar-EG" sz="3600" b="1" dirty="0"/>
              <a:t>ثانيا : -تحديد المهارات التي يجب أن يتمكن منها الفرد والتي توجه سلوكياته كمواطن </a:t>
            </a:r>
            <a:r>
              <a:rPr lang="ar-EG" sz="3600" b="1" dirty="0" err="1"/>
              <a:t>عالمى</a:t>
            </a:r>
            <a:r>
              <a:rPr lang="ar-EG" sz="3600" b="1" dirty="0"/>
              <a:t>.</a:t>
            </a:r>
          </a:p>
          <a:p>
            <a:pPr algn="r" rtl="1"/>
            <a:endParaRPr lang="ar-EG" sz="3600" b="1" dirty="0"/>
          </a:p>
          <a:p>
            <a:pPr algn="r" rtl="1"/>
            <a:r>
              <a:rPr lang="ar-EG" sz="3600" b="1" dirty="0"/>
              <a:t>ثالثا :تحديد القيم التي يجب أن يكتسبها الفرد والتي تشكل منظومة قيمية توجه سلوكه في المواقف أو المشكلات التي تواجهه.</a:t>
            </a:r>
            <a:endParaRPr lang="en-US" sz="3600" b="1" dirty="0"/>
          </a:p>
        </p:txBody>
      </p:sp>
    </p:spTree>
    <p:extLst>
      <p:ext uri="{BB962C8B-B14F-4D97-AF65-F5344CB8AC3E}">
        <p14:creationId xmlns:p14="http://schemas.microsoft.com/office/powerpoint/2010/main" val="255216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2600"/>
            <a:ext cx="8153400" cy="3115676"/>
          </a:xfrm>
          <a:prstGeom prst="rect">
            <a:avLst/>
          </a:prstGeom>
        </p:spPr>
        <p:txBody>
          <a:bodyPr wrap="square">
            <a:spAutoFit/>
          </a:bodyPr>
          <a:lstStyle/>
          <a:p>
            <a:pPr algn="just" rtl="1">
              <a:lnSpc>
                <a:spcPct val="107000"/>
              </a:lnSpc>
              <a:spcAft>
                <a:spcPts val="800"/>
              </a:spcAft>
            </a:pPr>
            <a:r>
              <a:rPr lang="ar-EG" sz="3600" b="1" dirty="0">
                <a:latin typeface="Calibri" panose="020F0502020204030204" pitchFamily="34" charset="0"/>
                <a:ea typeface="Calibri" panose="020F0502020204030204" pitchFamily="34" charset="0"/>
                <a:cs typeface="Simplified Arabic" panose="02020603050405020304" pitchFamily="18" charset="-78"/>
              </a:rPr>
              <a:t>رابعا: تعتبر هذه المفاهيم والمهارات والقيم نواتج تعلم لبرامج تعليمية وتدريبية وأنشطة وخبرات مربية يتم تصميمها لكي يعيشها الأبناء أو المعلمون والمربون لدعم المواطنة العالمية وتأكيدها في عقولهم وظهورها في سلوكياتهم وخياراتهم اليومية.</a:t>
            </a:r>
            <a:endParaRPr lang="en-US" sz="36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5183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46138"/>
            <a:ext cx="7543800" cy="5334000"/>
          </a:xfrm>
          <a:prstGeom prst="rect">
            <a:avLst/>
          </a:prstGeom>
        </p:spPr>
      </p:pic>
    </p:spTree>
    <p:extLst>
      <p:ext uri="{BB962C8B-B14F-4D97-AF65-F5344CB8AC3E}">
        <p14:creationId xmlns:p14="http://schemas.microsoft.com/office/powerpoint/2010/main" val="40615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05800" cy="4524315"/>
          </a:xfrm>
          <a:prstGeom prst="rect">
            <a:avLst/>
          </a:prstGeom>
        </p:spPr>
        <p:txBody>
          <a:bodyPr wrap="square">
            <a:spAutoFit/>
          </a:bodyPr>
          <a:lstStyle/>
          <a:p>
            <a:pPr algn="ctr"/>
            <a:r>
              <a:rPr lang="ar-EG" sz="3600" b="1" dirty="0">
                <a:latin typeface="Simplified Arabic" panose="02020603050405020304" pitchFamily="18" charset="-78"/>
                <a:cs typeface="Simplified Arabic" panose="02020603050405020304" pitchFamily="18" charset="-78"/>
              </a:rPr>
              <a:t>مهارات المواطنة العالمية </a:t>
            </a:r>
          </a:p>
          <a:p>
            <a:pPr algn="r"/>
            <a:r>
              <a:rPr lang="ar-EG" sz="3600" b="1" dirty="0">
                <a:latin typeface="Simplified Arabic" panose="02020603050405020304" pitchFamily="18" charset="-78"/>
                <a:cs typeface="Simplified Arabic" panose="02020603050405020304" pitchFamily="18" charset="-78"/>
              </a:rPr>
              <a:t>أولا: المهارات الحياتية.</a:t>
            </a:r>
            <a:r>
              <a:rPr lang="ar-EG" sz="3600" b="1" dirty="0"/>
              <a:t> </a:t>
            </a:r>
          </a:p>
          <a:p>
            <a:pPr algn="r"/>
            <a:r>
              <a:rPr lang="ar-EG" sz="3600" b="1" dirty="0"/>
              <a:t>ثانيا : مهارات القرن </a:t>
            </a:r>
            <a:r>
              <a:rPr lang="ar-EG" sz="3600" b="1" dirty="0" err="1"/>
              <a:t>الحادى</a:t>
            </a:r>
            <a:r>
              <a:rPr lang="ar-EG" sz="3600" b="1" dirty="0"/>
              <a:t> والعشرين </a:t>
            </a:r>
          </a:p>
          <a:p>
            <a:pPr algn="r"/>
            <a:r>
              <a:rPr lang="ar-EG" sz="3600" b="1" dirty="0"/>
              <a:t>حيث تم تحديد ثلاثة مجالات رئيسة للقرن الحادي والعشرين، وهى:</a:t>
            </a:r>
            <a:endParaRPr lang="en-US" sz="3600" b="1" dirty="0"/>
          </a:p>
          <a:p>
            <a:pPr algn="r"/>
            <a:r>
              <a:rPr lang="ar-EG" sz="3600" b="1" dirty="0"/>
              <a:t>1- مهارات التعلم والإبداع.</a:t>
            </a:r>
            <a:endParaRPr lang="en-US" sz="3600" b="1" dirty="0"/>
          </a:p>
          <a:p>
            <a:pPr algn="r"/>
            <a:r>
              <a:rPr lang="ar-EG" sz="3600" b="1" dirty="0"/>
              <a:t>2-مهارات المعلومات والتكنولوجيا.</a:t>
            </a:r>
            <a:endParaRPr lang="en-US" sz="3600" b="1" dirty="0"/>
          </a:p>
          <a:p>
            <a:pPr algn="r"/>
            <a:r>
              <a:rPr lang="ar-EG" sz="3600" b="1" dirty="0"/>
              <a:t>3- مهارات الحياة والعمل </a:t>
            </a:r>
            <a:endParaRPr lang="ar-EG" sz="36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01242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295400"/>
            <a:ext cx="6019800" cy="3790781"/>
          </a:xfrm>
          <a:prstGeom prst="rect">
            <a:avLst/>
          </a:prstGeom>
        </p:spPr>
        <p:txBody>
          <a:bodyPr wrap="square">
            <a:spAutoFit/>
          </a:bodyPr>
          <a:lstStyle/>
          <a:p>
            <a:pPr algn="ctr" rtl="1">
              <a:lnSpc>
                <a:spcPct val="115000"/>
              </a:lnSpc>
              <a:spcAft>
                <a:spcPts val="1000"/>
              </a:spcAft>
            </a:pPr>
            <a:r>
              <a:rPr lang="ar-EG" sz="3600" b="1" dirty="0">
                <a:effectLst/>
                <a:latin typeface="Calibri" panose="020F0502020204030204" pitchFamily="34" charset="0"/>
                <a:ea typeface="Calibri" panose="020F0502020204030204" pitchFamily="34" charset="0"/>
                <a:cs typeface="Arial" panose="020B0604020202020204" pitchFamily="34" charset="0"/>
              </a:rPr>
              <a:t>قيم المواطنة</a:t>
            </a:r>
          </a:p>
          <a:p>
            <a:pPr algn="r" rtl="1">
              <a:lnSpc>
                <a:spcPct val="115000"/>
              </a:lnSpc>
              <a:spcAft>
                <a:spcPts val="1000"/>
              </a:spcAft>
            </a:pPr>
            <a:r>
              <a:rPr lang="ar-EG" sz="3600" b="1" dirty="0">
                <a:latin typeface="Calibri" panose="020F0502020204030204" pitchFamily="34" charset="0"/>
                <a:ea typeface="Calibri" panose="020F0502020204030204" pitchFamily="34" charset="0"/>
                <a:cs typeface="Arial" panose="020B0604020202020204" pitchFamily="34" charset="0"/>
              </a:rPr>
              <a:t>الجهود الدولية في هذا المجال .</a:t>
            </a:r>
          </a:p>
          <a:p>
            <a:pPr algn="r" rtl="1">
              <a:lnSpc>
                <a:spcPct val="115000"/>
              </a:lnSpc>
              <a:spcAft>
                <a:spcPts val="1000"/>
              </a:spcAft>
            </a:pPr>
            <a:r>
              <a:rPr lang="ar-EG" sz="3600" b="1" dirty="0">
                <a:effectLst/>
                <a:latin typeface="Calibri" panose="020F0502020204030204" pitchFamily="34" charset="0"/>
                <a:ea typeface="Calibri" panose="020F0502020204030204" pitchFamily="34" charset="0"/>
                <a:cs typeface="Arial" panose="020B0604020202020204" pitchFamily="34" charset="0"/>
              </a:rPr>
              <a:t>تقرير اليونسكو </a:t>
            </a:r>
          </a:p>
          <a:p>
            <a:pPr algn="r" rtl="1">
              <a:lnSpc>
                <a:spcPct val="115000"/>
              </a:lnSpc>
              <a:spcAft>
                <a:spcPts val="1000"/>
              </a:spcAft>
            </a:pPr>
            <a:r>
              <a:rPr lang="ar-EG" sz="3600" b="1" dirty="0">
                <a:latin typeface="Calibri" panose="020F0502020204030204" pitchFamily="34" charset="0"/>
                <a:ea typeface="Calibri" panose="020F0502020204030204" pitchFamily="34" charset="0"/>
                <a:cs typeface="Arial" panose="020B0604020202020204" pitchFamily="34" charset="0"/>
              </a:rPr>
              <a:t>التنوع </a:t>
            </a:r>
            <a:r>
              <a:rPr lang="ar-EG" sz="3600" b="1" dirty="0" err="1">
                <a:latin typeface="Calibri" panose="020F0502020204030204" pitchFamily="34" charset="0"/>
                <a:ea typeface="Calibri" panose="020F0502020204030204" pitchFamily="34" charset="0"/>
                <a:cs typeface="Arial" panose="020B0604020202020204" pitchFamily="34" charset="0"/>
              </a:rPr>
              <a:t>الإنسانى</a:t>
            </a:r>
            <a:r>
              <a:rPr lang="ar-EG" sz="3600" b="1" dirty="0">
                <a:latin typeface="Calibri" panose="020F0502020204030204" pitchFamily="34" charset="0"/>
                <a:ea typeface="Calibri" panose="020F0502020204030204" pitchFamily="34" charset="0"/>
                <a:cs typeface="Arial" panose="020B0604020202020204" pitchFamily="34" charset="0"/>
              </a:rPr>
              <a:t> المبدع </a:t>
            </a:r>
          </a:p>
          <a:p>
            <a:pPr algn="r" rtl="1">
              <a:lnSpc>
                <a:spcPct val="115000"/>
              </a:lnSpc>
              <a:spcAft>
                <a:spcPts val="1000"/>
              </a:spcAft>
            </a:pPr>
            <a:r>
              <a:rPr lang="ar-EG" sz="3600" b="1" dirty="0">
                <a:effectLst/>
                <a:latin typeface="Calibri" panose="020F0502020204030204" pitchFamily="34" charset="0"/>
                <a:ea typeface="Calibri" panose="020F0502020204030204" pitchFamily="34" charset="0"/>
                <a:cs typeface="Arial" panose="020B0604020202020204" pitchFamily="34" charset="0"/>
              </a:rPr>
              <a:t>القيم العالمية  </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4525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690063"/>
            <a:ext cx="4572000" cy="3539430"/>
          </a:xfrm>
          <a:prstGeom prst="rect">
            <a:avLst/>
          </a:prstGeom>
        </p:spPr>
        <p:txBody>
          <a:bodyPr>
            <a:spAutoFit/>
          </a:bodyPr>
          <a:lstStyle/>
          <a:p>
            <a:pPr lvl="0" algn="ctr" fontAlgn="base">
              <a:spcBef>
                <a:spcPct val="0"/>
              </a:spcBef>
              <a:spcAft>
                <a:spcPct val="0"/>
              </a:spcAft>
            </a:pPr>
            <a:r>
              <a:rPr lang="ar-EG" sz="4400" b="1" dirty="0">
                <a:solidFill>
                  <a:prstClr val="black"/>
                </a:solidFill>
                <a:latin typeface="Simplified Arabic" panose="02020603050405020304" pitchFamily="18" charset="-78"/>
                <a:cs typeface="Simplified Arabic" panose="02020603050405020304" pitchFamily="18" charset="-78"/>
              </a:rPr>
              <a:t>المواطنة العالمية</a:t>
            </a:r>
          </a:p>
          <a:p>
            <a:pPr lvl="0" algn="ctr" fontAlgn="base">
              <a:spcBef>
                <a:spcPct val="0"/>
              </a:spcBef>
              <a:spcAft>
                <a:spcPct val="0"/>
              </a:spcAft>
            </a:pPr>
            <a:endParaRPr lang="ar-EG" sz="4000" b="1" dirty="0">
              <a:solidFill>
                <a:prstClr val="black"/>
              </a:solidFill>
              <a:latin typeface="Simplified Arabic" panose="02020603050405020304" pitchFamily="18" charset="-78"/>
              <a:cs typeface="Simplified Arabic" panose="02020603050405020304" pitchFamily="18" charset="-78"/>
            </a:endParaRPr>
          </a:p>
          <a:p>
            <a:pPr lvl="0" algn="ctr" fontAlgn="base">
              <a:spcBef>
                <a:spcPct val="0"/>
              </a:spcBef>
              <a:spcAft>
                <a:spcPct val="0"/>
              </a:spcAft>
            </a:pPr>
            <a:r>
              <a:rPr lang="ar-EG" sz="3600" b="1" dirty="0">
                <a:solidFill>
                  <a:prstClr val="black"/>
                </a:solidFill>
                <a:latin typeface="Simplified Arabic" panose="02020603050405020304" pitchFamily="18" charset="-78"/>
                <a:cs typeface="Simplified Arabic" panose="02020603050405020304" pitchFamily="18" charset="-78"/>
              </a:rPr>
              <a:t>المفهوم والأهمية والتطبيقات</a:t>
            </a:r>
          </a:p>
          <a:p>
            <a:pPr lvl="0" algn="ctr" fontAlgn="base">
              <a:spcBef>
                <a:spcPct val="0"/>
              </a:spcBef>
              <a:spcAft>
                <a:spcPct val="0"/>
              </a:spcAft>
            </a:pPr>
            <a:endParaRPr lang="ar-EG" sz="3600" b="1" dirty="0">
              <a:solidFill>
                <a:prstClr val="black"/>
              </a:solidFill>
              <a:latin typeface="Simplified Arabic" panose="02020603050405020304" pitchFamily="18" charset="-78"/>
              <a:cs typeface="Simplified Arabic" panose="02020603050405020304" pitchFamily="18" charset="-78"/>
            </a:endParaRPr>
          </a:p>
          <a:p>
            <a:pPr lvl="0" algn="ctr" fontAlgn="base">
              <a:spcBef>
                <a:spcPct val="0"/>
              </a:spcBef>
              <a:spcAft>
                <a:spcPct val="0"/>
              </a:spcAft>
            </a:pPr>
            <a:endParaRPr lang="ar-EG" sz="3600" b="1" dirty="0">
              <a:solidFill>
                <a:prstClr val="black"/>
              </a:solidFill>
              <a:latin typeface="Simplified Arabic" panose="02020603050405020304" pitchFamily="18" charset="-78"/>
              <a:cs typeface="Simplified Arabic" panose="02020603050405020304" pitchFamily="18" charset="-78"/>
            </a:endParaRPr>
          </a:p>
          <a:p>
            <a:pPr lvl="0" algn="ctr" fontAlgn="base">
              <a:spcBef>
                <a:spcPct val="0"/>
              </a:spcBef>
              <a:spcAft>
                <a:spcPct val="0"/>
              </a:spcAft>
            </a:pPr>
            <a:r>
              <a:rPr lang="ar-EG" sz="3200" b="1" dirty="0" err="1">
                <a:solidFill>
                  <a:prstClr val="black"/>
                </a:solidFill>
                <a:latin typeface="Simplified Arabic" panose="02020603050405020304" pitchFamily="18" charset="-78"/>
                <a:cs typeface="Simplified Arabic" panose="02020603050405020304" pitchFamily="18" charset="-78"/>
              </a:rPr>
              <a:t>ا.د</a:t>
            </a:r>
            <a:r>
              <a:rPr lang="ar-EG" sz="3200" b="1" dirty="0">
                <a:solidFill>
                  <a:prstClr val="black"/>
                </a:solidFill>
                <a:latin typeface="Simplified Arabic" panose="02020603050405020304" pitchFamily="18" charset="-78"/>
                <a:cs typeface="Simplified Arabic" panose="02020603050405020304" pitchFamily="18" charset="-78"/>
              </a:rPr>
              <a:t> فارعه حسن محمد  </a:t>
            </a:r>
          </a:p>
        </p:txBody>
      </p:sp>
    </p:spTree>
    <p:extLst>
      <p:ext uri="{BB962C8B-B14F-4D97-AF65-F5344CB8AC3E}">
        <p14:creationId xmlns:p14="http://schemas.microsoft.com/office/powerpoint/2010/main" val="2195711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EG" b="1" dirty="0"/>
              <a:t>قيم </a:t>
            </a:r>
            <a:r>
              <a:rPr lang="ar-EG" b="1" dirty="0" err="1"/>
              <a:t>المواطنه</a:t>
            </a:r>
            <a:r>
              <a:rPr lang="ar-EG" b="1" dirty="0"/>
              <a:t> العالمية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2490" y="1600200"/>
            <a:ext cx="6789420" cy="4800600"/>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 y="1752600"/>
            <a:ext cx="6789420" cy="4800600"/>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82762"/>
            <a:ext cx="6789420" cy="4800600"/>
          </a:xfrm>
          <a:prstGeom prst="rect">
            <a:avLst/>
          </a:prstGeom>
        </p:spPr>
      </p:pic>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890" y="1782762"/>
            <a:ext cx="6789420" cy="4800600"/>
          </a:xfrm>
          <a:prstGeom prst="rect">
            <a:avLst/>
          </a:prstGeom>
        </p:spPr>
      </p:pic>
    </p:spTree>
    <p:extLst>
      <p:ext uri="{BB962C8B-B14F-4D97-AF65-F5344CB8AC3E}">
        <p14:creationId xmlns:p14="http://schemas.microsoft.com/office/powerpoint/2010/main" val="2559237039"/>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848600" cy="4556119"/>
          </a:xfrm>
          <a:prstGeom prst="rect">
            <a:avLst/>
          </a:prstGeom>
        </p:spPr>
        <p:txBody>
          <a:bodyPr wrap="square">
            <a:spAutoFit/>
          </a:bodyPr>
          <a:lstStyle/>
          <a:p>
            <a:pPr algn="ctr" rtl="1">
              <a:lnSpc>
                <a:spcPct val="115000"/>
              </a:lnSpc>
              <a:spcAft>
                <a:spcPts val="1000"/>
              </a:spcAft>
            </a:pPr>
            <a:r>
              <a:rPr lang="ar-EG" sz="3600" b="1" dirty="0">
                <a:latin typeface="Calibri" panose="020F0502020204030204" pitchFamily="34" charset="0"/>
                <a:ea typeface="Calibri" panose="020F0502020204030204" pitchFamily="34" charset="0"/>
              </a:rPr>
              <a:t>كيف يمكن إدماج مفاهيم ومهارات  وقيم المواطنة</a:t>
            </a:r>
          </a:p>
          <a:p>
            <a:pPr algn="ctr" rtl="1">
              <a:lnSpc>
                <a:spcPct val="115000"/>
              </a:lnSpc>
              <a:spcAft>
                <a:spcPts val="1000"/>
              </a:spcAft>
            </a:pPr>
            <a:r>
              <a:rPr lang="ar-EG" sz="3600" b="1" dirty="0">
                <a:latin typeface="Calibri" panose="020F0502020204030204" pitchFamily="34" charset="0"/>
                <a:ea typeface="Calibri" panose="020F0502020204030204" pitchFamily="34" charset="0"/>
              </a:rPr>
              <a:t> في المناهج الدراسية </a:t>
            </a:r>
          </a:p>
          <a:p>
            <a:pPr marL="571500" indent="-571500" algn="r" rtl="1">
              <a:lnSpc>
                <a:spcPct val="115000"/>
              </a:lnSpc>
              <a:spcAft>
                <a:spcPts val="1000"/>
              </a:spcAft>
              <a:buFont typeface="Arial" panose="020B0604020202020204" pitchFamily="34" charset="0"/>
              <a:buChar char="•"/>
            </a:pPr>
            <a:r>
              <a:rPr lang="ar-EG" sz="3600" b="1" dirty="0">
                <a:latin typeface="Calibri" panose="020F0502020204030204" pitchFamily="34" charset="0"/>
                <a:ea typeface="Calibri" panose="020F0502020204030204" pitchFamily="34" charset="0"/>
              </a:rPr>
              <a:t>الطريقة المباشرة.</a:t>
            </a:r>
          </a:p>
          <a:p>
            <a:pPr marL="571500" indent="-571500" algn="r" rtl="1">
              <a:lnSpc>
                <a:spcPct val="115000"/>
              </a:lnSpc>
              <a:spcAft>
                <a:spcPts val="1000"/>
              </a:spcAft>
              <a:buFont typeface="Arial" panose="020B0604020202020204" pitchFamily="34" charset="0"/>
              <a:buChar char="•"/>
            </a:pPr>
            <a:r>
              <a:rPr lang="ar-EG" sz="3600" b="1" dirty="0">
                <a:latin typeface="Calibri" panose="020F0502020204030204" pitchFamily="34" charset="0"/>
                <a:ea typeface="Calibri" panose="020F0502020204030204" pitchFamily="34" charset="0"/>
              </a:rPr>
              <a:t>الطريقة </a:t>
            </a:r>
            <a:r>
              <a:rPr lang="ar-EG" sz="3600" b="1" dirty="0" err="1">
                <a:latin typeface="Calibri" panose="020F0502020204030204" pitchFamily="34" charset="0"/>
                <a:ea typeface="Calibri" panose="020F0502020204030204" pitchFamily="34" charset="0"/>
              </a:rPr>
              <a:t>غيرالمباشرة</a:t>
            </a:r>
            <a:r>
              <a:rPr lang="ar-EG" sz="3600" b="1" dirty="0">
                <a:latin typeface="Calibri" panose="020F0502020204030204" pitchFamily="34" charset="0"/>
                <a:ea typeface="Calibri" panose="020F0502020204030204" pitchFamily="34" charset="0"/>
              </a:rPr>
              <a:t> وهى إدماج المفاهيم داخل</a:t>
            </a:r>
          </a:p>
          <a:p>
            <a:pPr algn="r" rtl="1">
              <a:lnSpc>
                <a:spcPct val="115000"/>
              </a:lnSpc>
              <a:spcAft>
                <a:spcPts val="1000"/>
              </a:spcAft>
            </a:pPr>
            <a:r>
              <a:rPr lang="ar-EG" sz="3600" b="1" dirty="0">
                <a:latin typeface="Calibri" panose="020F0502020204030204" pitchFamily="34" charset="0"/>
                <a:ea typeface="Calibri" panose="020F0502020204030204" pitchFamily="34" charset="0"/>
              </a:rPr>
              <a:t>    المناهج الدراسية </a:t>
            </a:r>
          </a:p>
          <a:p>
            <a:pPr algn="r" rtl="1">
              <a:lnSpc>
                <a:spcPct val="115000"/>
              </a:lnSpc>
              <a:spcAft>
                <a:spcPts val="1000"/>
              </a:spcAft>
            </a:pPr>
            <a:r>
              <a:rPr lang="ar-EG" sz="3600" b="1" dirty="0">
                <a:latin typeface="Calibri" panose="020F0502020204030204" pitchFamily="34" charset="0"/>
                <a:ea typeface="Calibri" panose="020F0502020204030204" pitchFamily="34" charset="0"/>
              </a:rPr>
              <a:t>    ماذا عن المناهج المصرية ؟</a:t>
            </a:r>
            <a:endParaRPr lang="en-US" sz="36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922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329981"/>
            <a:ext cx="4572000" cy="2198038"/>
          </a:xfrm>
          <a:prstGeom prst="rect">
            <a:avLst/>
          </a:prstGeom>
        </p:spPr>
        <p:txBody>
          <a:bodyPr>
            <a:spAutoFit/>
          </a:bodyPr>
          <a:lstStyle/>
          <a:p>
            <a:pPr algn="ctr" rtl="1">
              <a:lnSpc>
                <a:spcPct val="115000"/>
              </a:lnSpc>
              <a:spcAft>
                <a:spcPts val="1000"/>
              </a:spcAft>
            </a:pPr>
            <a:r>
              <a:rPr lang="ar-EG" b="1" dirty="0">
                <a:latin typeface="Calibri" panose="020F0502020204030204" pitchFamily="34" charset="0"/>
                <a:ea typeface="Calibri" panose="020F0502020204030204" pitchFamily="34" charset="0"/>
              </a:rPr>
              <a:t>قيم المواطنة</a:t>
            </a:r>
          </a:p>
          <a:p>
            <a:pPr algn="r" rtl="1">
              <a:lnSpc>
                <a:spcPct val="115000"/>
              </a:lnSpc>
              <a:spcAft>
                <a:spcPts val="1000"/>
              </a:spcAft>
            </a:pPr>
            <a:r>
              <a:rPr lang="ar-EG" b="1" dirty="0">
                <a:latin typeface="Calibri" panose="020F0502020204030204" pitchFamily="34" charset="0"/>
                <a:ea typeface="Calibri" panose="020F0502020204030204" pitchFamily="34" charset="0"/>
              </a:rPr>
              <a:t>الجهود الدولية في هذا المجال .</a:t>
            </a:r>
          </a:p>
          <a:p>
            <a:pPr algn="r" rtl="1">
              <a:lnSpc>
                <a:spcPct val="115000"/>
              </a:lnSpc>
              <a:spcAft>
                <a:spcPts val="1000"/>
              </a:spcAft>
            </a:pPr>
            <a:r>
              <a:rPr lang="ar-EG" b="1" dirty="0">
                <a:latin typeface="Calibri" panose="020F0502020204030204" pitchFamily="34" charset="0"/>
                <a:ea typeface="Calibri" panose="020F0502020204030204" pitchFamily="34" charset="0"/>
              </a:rPr>
              <a:t>تقرير اليونسكو </a:t>
            </a:r>
          </a:p>
          <a:p>
            <a:pPr algn="r" rtl="1">
              <a:lnSpc>
                <a:spcPct val="115000"/>
              </a:lnSpc>
              <a:spcAft>
                <a:spcPts val="1000"/>
              </a:spcAft>
            </a:pPr>
            <a:r>
              <a:rPr lang="ar-EG" b="1" dirty="0">
                <a:latin typeface="Calibri" panose="020F0502020204030204" pitchFamily="34" charset="0"/>
                <a:ea typeface="Calibri" panose="020F0502020204030204" pitchFamily="34" charset="0"/>
              </a:rPr>
              <a:t>التنوع </a:t>
            </a:r>
            <a:r>
              <a:rPr lang="ar-EG" b="1" dirty="0" err="1">
                <a:latin typeface="Calibri" panose="020F0502020204030204" pitchFamily="34" charset="0"/>
                <a:ea typeface="Calibri" panose="020F0502020204030204" pitchFamily="34" charset="0"/>
              </a:rPr>
              <a:t>الإنسانى</a:t>
            </a:r>
            <a:r>
              <a:rPr lang="ar-EG" b="1" dirty="0">
                <a:latin typeface="Calibri" panose="020F0502020204030204" pitchFamily="34" charset="0"/>
                <a:ea typeface="Calibri" panose="020F0502020204030204" pitchFamily="34" charset="0"/>
              </a:rPr>
              <a:t> المبدع </a:t>
            </a:r>
          </a:p>
          <a:p>
            <a:pPr algn="r" rtl="1">
              <a:lnSpc>
                <a:spcPct val="115000"/>
              </a:lnSpc>
              <a:spcAft>
                <a:spcPts val="1000"/>
              </a:spcAft>
            </a:pPr>
            <a:r>
              <a:rPr lang="ar-EG" b="1" dirty="0">
                <a:latin typeface="Calibri" panose="020F0502020204030204" pitchFamily="34" charset="0"/>
                <a:ea typeface="Calibri" panose="020F0502020204030204" pitchFamily="34" charset="0"/>
              </a:rPr>
              <a:t>القيم العالمية  </a:t>
            </a:r>
            <a:endParaRPr lang="en-US" b="1"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rotWithShape="1">
          <a:blip r:embed="rId2"/>
          <a:srcRect l="34682" t="13061" r="33558" b="5899"/>
          <a:stretch/>
        </p:blipFill>
        <p:spPr bwMode="auto">
          <a:xfrm>
            <a:off x="2300287" y="1143000"/>
            <a:ext cx="4557713" cy="55464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5268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329981"/>
            <a:ext cx="4572000" cy="2198038"/>
          </a:xfrm>
          <a:prstGeom prst="rect">
            <a:avLst/>
          </a:prstGeom>
        </p:spPr>
        <p:txBody>
          <a:bodyPr>
            <a:spAutoFit/>
          </a:bodyPr>
          <a:lstStyle/>
          <a:p>
            <a:pPr algn="ctr" rtl="1">
              <a:lnSpc>
                <a:spcPct val="115000"/>
              </a:lnSpc>
              <a:spcAft>
                <a:spcPts val="1000"/>
              </a:spcAft>
            </a:pPr>
            <a:r>
              <a:rPr lang="ar-EG" b="1" dirty="0">
                <a:latin typeface="Calibri" panose="020F0502020204030204" pitchFamily="34" charset="0"/>
                <a:ea typeface="Calibri" panose="020F0502020204030204" pitchFamily="34" charset="0"/>
              </a:rPr>
              <a:t>قيم المواطنة</a:t>
            </a:r>
          </a:p>
          <a:p>
            <a:pPr algn="r" rtl="1">
              <a:lnSpc>
                <a:spcPct val="115000"/>
              </a:lnSpc>
              <a:spcAft>
                <a:spcPts val="1000"/>
              </a:spcAft>
            </a:pPr>
            <a:r>
              <a:rPr lang="ar-EG" b="1" dirty="0">
                <a:latin typeface="Calibri" panose="020F0502020204030204" pitchFamily="34" charset="0"/>
                <a:ea typeface="Calibri" panose="020F0502020204030204" pitchFamily="34" charset="0"/>
              </a:rPr>
              <a:t>الجهود الدولية في هذا المجال .</a:t>
            </a:r>
          </a:p>
          <a:p>
            <a:pPr algn="r" rtl="1">
              <a:lnSpc>
                <a:spcPct val="115000"/>
              </a:lnSpc>
              <a:spcAft>
                <a:spcPts val="1000"/>
              </a:spcAft>
            </a:pPr>
            <a:r>
              <a:rPr lang="ar-EG" b="1" dirty="0">
                <a:latin typeface="Calibri" panose="020F0502020204030204" pitchFamily="34" charset="0"/>
                <a:ea typeface="Calibri" panose="020F0502020204030204" pitchFamily="34" charset="0"/>
              </a:rPr>
              <a:t>تقرير اليونسكو </a:t>
            </a:r>
          </a:p>
          <a:p>
            <a:pPr algn="r" rtl="1">
              <a:lnSpc>
                <a:spcPct val="115000"/>
              </a:lnSpc>
              <a:spcAft>
                <a:spcPts val="1000"/>
              </a:spcAft>
            </a:pPr>
            <a:r>
              <a:rPr lang="ar-EG" b="1" dirty="0">
                <a:latin typeface="Calibri" panose="020F0502020204030204" pitchFamily="34" charset="0"/>
                <a:ea typeface="Calibri" panose="020F0502020204030204" pitchFamily="34" charset="0"/>
              </a:rPr>
              <a:t>التنوع </a:t>
            </a:r>
            <a:r>
              <a:rPr lang="ar-EG" b="1" dirty="0" err="1">
                <a:latin typeface="Calibri" panose="020F0502020204030204" pitchFamily="34" charset="0"/>
                <a:ea typeface="Calibri" panose="020F0502020204030204" pitchFamily="34" charset="0"/>
              </a:rPr>
              <a:t>الإنسانى</a:t>
            </a:r>
            <a:r>
              <a:rPr lang="ar-EG" b="1" dirty="0">
                <a:latin typeface="Calibri" panose="020F0502020204030204" pitchFamily="34" charset="0"/>
                <a:ea typeface="Calibri" panose="020F0502020204030204" pitchFamily="34" charset="0"/>
              </a:rPr>
              <a:t> المبدع </a:t>
            </a:r>
          </a:p>
          <a:p>
            <a:pPr algn="r" rtl="1">
              <a:lnSpc>
                <a:spcPct val="115000"/>
              </a:lnSpc>
              <a:spcAft>
                <a:spcPts val="1000"/>
              </a:spcAft>
            </a:pPr>
            <a:r>
              <a:rPr lang="ar-EG" b="1" dirty="0">
                <a:latin typeface="Calibri" panose="020F0502020204030204" pitchFamily="34" charset="0"/>
                <a:ea typeface="Calibri" panose="020F0502020204030204" pitchFamily="34" charset="0"/>
              </a:rPr>
              <a:t>القيم العالمية  </a:t>
            </a:r>
            <a:endParaRPr lang="en-US" b="1"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rotWithShape="1">
          <a:blip r:embed="rId2"/>
          <a:srcRect l="34287" t="11095" r="32848" b="5899"/>
          <a:stretch/>
        </p:blipFill>
        <p:spPr bwMode="auto">
          <a:xfrm>
            <a:off x="1938337" y="914400"/>
            <a:ext cx="4919663"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917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1522" t="9551" r="31267" b="3511"/>
          <a:stretch/>
        </p:blipFill>
        <p:spPr bwMode="auto">
          <a:xfrm>
            <a:off x="1928812" y="-44450"/>
            <a:ext cx="5286375" cy="6946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3856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782" b="-780"/>
          <a:stretch/>
        </p:blipFill>
        <p:spPr bwMode="auto">
          <a:xfrm rot="16200000">
            <a:off x="1562100" y="1104900"/>
            <a:ext cx="5638800" cy="5105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091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6319" t="8951" r="15104" b="3087"/>
          <a:stretch/>
        </p:blipFill>
        <p:spPr bwMode="auto">
          <a:xfrm rot="16200000">
            <a:off x="1905000" y="1371600"/>
            <a:ext cx="48006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279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FDFC252-35EE-490B-8569-F9E005F2EB66}"/>
              </a:ext>
            </a:extLst>
          </p:cNvPr>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 indent="0" algn="ctr">
              <a:buFont typeface="Arial" panose="020B0604020202020204" pitchFamily="34" charset="0"/>
              <a:buNone/>
            </a:pPr>
            <a:endParaRPr lang="en-US" sz="8800"/>
          </a:p>
          <a:p>
            <a:pPr marL="137160" indent="0" algn="ctr">
              <a:buFont typeface="Arial" panose="020B0604020202020204" pitchFamily="34" charset="0"/>
              <a:buNone/>
            </a:pPr>
            <a:r>
              <a:rPr lang="en-US" sz="8800">
                <a:solidFill>
                  <a:srgbClr val="003399"/>
                </a:solidFill>
              </a:rPr>
              <a:t>Thank You</a:t>
            </a:r>
          </a:p>
          <a:p>
            <a:pPr marL="137160" indent="0" algn="ctr">
              <a:buFont typeface="Arial" panose="020B0604020202020204" pitchFamily="34" charset="0"/>
              <a:buNone/>
            </a:pPr>
            <a:endParaRPr lang="ar-EG" sz="8800" dirty="0"/>
          </a:p>
        </p:txBody>
      </p:sp>
    </p:spTree>
    <p:extLst>
      <p:ext uri="{BB962C8B-B14F-4D97-AF65-F5344CB8AC3E}">
        <p14:creationId xmlns:p14="http://schemas.microsoft.com/office/powerpoint/2010/main" val="102349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066800"/>
            <a:ext cx="6172200" cy="5016758"/>
          </a:xfrm>
          <a:prstGeom prst="rect">
            <a:avLst/>
          </a:prstGeom>
        </p:spPr>
        <p:txBody>
          <a:bodyPr wrap="square">
            <a:spAutoFit/>
          </a:bodyPr>
          <a:lstStyle/>
          <a:p>
            <a:pPr algn="just"/>
            <a:r>
              <a:rPr lang="ar-EG" sz="3200" b="1" dirty="0">
                <a:ea typeface="Calibri" panose="020F0502020204030204" pitchFamily="34" charset="0"/>
                <a:cs typeface="Simplified Arabic" panose="02020603050405020304" pitchFamily="18" charset="-78"/>
              </a:rPr>
              <a:t>يواجه علمنا المعاصر عديدا من التحديات على كافة المستويات السياسية والاقتصادية والاجتماعية والعلمية والتكنولوجية والبيئية وتؤثر تأثيرا كبيرا في مسيرة التنمية في معظم دول العالم، ولابد للدول من مواكبة التغيرات العالمية للبقاء والنماء وهنا يأتي دور النظم</a:t>
            </a:r>
          </a:p>
          <a:p>
            <a:pPr algn="just" rtl="1"/>
            <a:r>
              <a:rPr lang="ar-EG" sz="3200" b="1" dirty="0">
                <a:ea typeface="Calibri" panose="020F0502020204030204" pitchFamily="34" charset="0"/>
                <a:cs typeface="Simplified Arabic" panose="02020603050405020304" pitchFamily="18" charset="-78"/>
              </a:rPr>
              <a:t>التربوية لإعداد الأبناء لمواجهة هذه التحديات </a:t>
            </a:r>
          </a:p>
          <a:p>
            <a:pPr algn="just" rtl="1"/>
            <a:r>
              <a:rPr lang="ar-EG" sz="3200" b="1" dirty="0">
                <a:ea typeface="Calibri" panose="020F0502020204030204" pitchFamily="34" charset="0"/>
                <a:cs typeface="Simplified Arabic" panose="02020603050405020304" pitchFamily="18" charset="-78"/>
              </a:rPr>
              <a:t> </a:t>
            </a:r>
          </a:p>
          <a:p>
            <a:pPr algn="just" rtl="1"/>
            <a:r>
              <a:rPr lang="ar-EG" sz="3200" b="1" dirty="0">
                <a:ea typeface="Calibri" panose="020F0502020204030204" pitchFamily="34" charset="0"/>
                <a:cs typeface="Simplified Arabic" panose="02020603050405020304" pitchFamily="18" charset="-78"/>
              </a:rPr>
              <a:t>والآن ما التحديات التي تواجه عالمنا المعاصر؟؟؟؟ </a:t>
            </a:r>
          </a:p>
        </p:txBody>
      </p:sp>
    </p:spTree>
    <p:extLst>
      <p:ext uri="{BB962C8B-B14F-4D97-AF65-F5344CB8AC3E}">
        <p14:creationId xmlns:p14="http://schemas.microsoft.com/office/powerpoint/2010/main" val="100834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447801"/>
            <a:ext cx="7239000" cy="4031873"/>
          </a:xfrm>
          <a:prstGeom prst="rect">
            <a:avLst/>
          </a:prstGeom>
        </p:spPr>
        <p:txBody>
          <a:bodyPr wrap="square">
            <a:spAutoFit/>
          </a:bodyPr>
          <a:lstStyle/>
          <a:p>
            <a:pPr lvl="0" algn="just" rtl="1"/>
            <a:endParaRPr lang="ar-EG" sz="3200" b="1" u="sng" dirty="0"/>
          </a:p>
          <a:p>
            <a:pPr lvl="0" algn="just" rtl="1"/>
            <a:r>
              <a:rPr lang="ar-EG" sz="3200" b="1" u="sng" dirty="0"/>
              <a:t>أولا ؛ الانفجار المعرفي والتطور العلمي</a:t>
            </a:r>
          </a:p>
          <a:p>
            <a:pPr lvl="0" algn="just" rtl="1"/>
            <a:r>
              <a:rPr lang="ar-EG" sz="3200" b="1" dirty="0"/>
              <a:t>في شتى مجالات المعرفة، وما صاحب ذلك من اكتشافات وابتكارات علمية غير مسبوقة في نواحي الحياة المختلفة، والتقدم في مجال التكنولوجيا الحيوية (</a:t>
            </a:r>
            <a:r>
              <a:rPr lang="ar-EG" sz="3200" b="1" dirty="0" err="1"/>
              <a:t>البيوتكنولوجى</a:t>
            </a:r>
            <a:r>
              <a:rPr lang="ar-EG" sz="3200" b="1" dirty="0"/>
              <a:t>) وتطبيقاتها وما نتج عنها من قضايا مثل الاستنساخ وزراعة الأعضاء والأنسجة؛ إضافة إلى الاكتشافات في مجال الذرة وعلوم الفضاء.</a:t>
            </a:r>
            <a:endParaRPr lang="en-US" sz="3200" b="1" dirty="0"/>
          </a:p>
        </p:txBody>
      </p:sp>
    </p:spTree>
    <p:extLst>
      <p:ext uri="{BB962C8B-B14F-4D97-AF65-F5344CB8AC3E}">
        <p14:creationId xmlns:p14="http://schemas.microsoft.com/office/powerpoint/2010/main" val="185083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077200" cy="5016758"/>
          </a:xfrm>
          <a:prstGeom prst="rect">
            <a:avLst/>
          </a:prstGeom>
        </p:spPr>
        <p:txBody>
          <a:bodyPr wrap="square">
            <a:spAutoFit/>
          </a:bodyPr>
          <a:lstStyle/>
          <a:p>
            <a:pPr lvl="0" algn="just" rtl="1"/>
            <a:r>
              <a:rPr lang="ar-EG" sz="4000" b="1" u="sng" dirty="0"/>
              <a:t>ثانيا: تحديات اقتصادية نتيجة للتكتلات الاقتصادية العملاقة</a:t>
            </a:r>
            <a:r>
              <a:rPr lang="ar-EG" sz="4000" b="1" dirty="0"/>
              <a:t> وظهور الشركات متعددة الجنسيات وصعوبة تحقيق الأمن الغذائي لكثير من الدول.</a:t>
            </a:r>
            <a:endParaRPr lang="en-US" sz="4000" b="1" dirty="0"/>
          </a:p>
          <a:p>
            <a:pPr algn="r"/>
            <a:r>
              <a:rPr lang="ar-EG" sz="4000" b="1" u="sng" dirty="0"/>
              <a:t>رابعا: التدهور البيئي العالمي </a:t>
            </a:r>
            <a:r>
              <a:rPr lang="ar-EG" sz="4000" b="1" dirty="0"/>
              <a:t>وعدم استيعاب المشكلات البيئية وخطورتها مثل مشكلات التلوث بأنواعه المتعددة وارتفاع درجة حرارة الأرض وما يترتب على ذلك من تغير </a:t>
            </a:r>
            <a:r>
              <a:rPr lang="ar-EG" sz="4000" b="1" dirty="0" err="1"/>
              <a:t>مناخى</a:t>
            </a:r>
            <a:r>
              <a:rPr lang="ar-EG" sz="4000" b="1" dirty="0"/>
              <a:t>.</a:t>
            </a:r>
          </a:p>
        </p:txBody>
      </p:sp>
    </p:spTree>
    <p:extLst>
      <p:ext uri="{BB962C8B-B14F-4D97-AF65-F5344CB8AC3E}">
        <p14:creationId xmlns:p14="http://schemas.microsoft.com/office/powerpoint/2010/main" val="151938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371600"/>
            <a:ext cx="7543800" cy="4524315"/>
          </a:xfrm>
          <a:prstGeom prst="rect">
            <a:avLst/>
          </a:prstGeom>
        </p:spPr>
        <p:txBody>
          <a:bodyPr wrap="square">
            <a:spAutoFit/>
          </a:bodyPr>
          <a:lstStyle/>
          <a:p>
            <a:pPr algn="just" rtl="1"/>
            <a:r>
              <a:rPr lang="ar-EG" sz="3600" b="1" dirty="0"/>
              <a:t> </a:t>
            </a:r>
            <a:r>
              <a:rPr lang="ar-EG" sz="3600" b="1" u="sng" dirty="0"/>
              <a:t>خامسا: الثورة التكنولوجية وثورة الاتصالات </a:t>
            </a:r>
            <a:r>
              <a:rPr lang="ar-EG" sz="3600" b="1" dirty="0"/>
              <a:t>حيث أصبح عالمنا اليوم أكثر ترابطا واندماجا وسهل ذلك سرعة انتقال الأفراد والمعلومات ورؤوس الأموال والسلع والخدمات، وما ترتب على ذلك من أن امتلاك القوة يعتمد بشكل كبير على امتلاكك التكنولوجيا المتقدمة، يضاف الى ذلك التقدم والتطور في وسائل الاعلام وغزو الفضاءات والتجارة الالكترونية.</a:t>
            </a:r>
          </a:p>
        </p:txBody>
      </p:sp>
    </p:spTree>
    <p:extLst>
      <p:ext uri="{BB962C8B-B14F-4D97-AF65-F5344CB8AC3E}">
        <p14:creationId xmlns:p14="http://schemas.microsoft.com/office/powerpoint/2010/main" val="124999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162800" cy="5632311"/>
          </a:xfrm>
          <a:prstGeom prst="rect">
            <a:avLst/>
          </a:prstGeom>
        </p:spPr>
        <p:txBody>
          <a:bodyPr wrap="square">
            <a:spAutoFit/>
          </a:bodyPr>
          <a:lstStyle/>
          <a:p>
            <a:pPr algn="just" rtl="1"/>
            <a:r>
              <a:rPr lang="ar-EG" sz="3600" b="1" dirty="0"/>
              <a:t>ولقد ألقت هذه التحديات بظلالها على النظم التربوية في كل دول العالم صغيرها وكبيرها وأصبحت هذه النظم مطالبة بتربية الأبناء للتعامل مع هذه التحديات العالمية وما ينتج عنها من مشكلات سواء على المستوى المحلى أو </a:t>
            </a:r>
            <a:r>
              <a:rPr lang="ar-EG" sz="3600" b="1" dirty="0" err="1"/>
              <a:t>العالمى</a:t>
            </a:r>
            <a:r>
              <a:rPr lang="ar-EG" sz="3600" b="1" dirty="0"/>
              <a:t> ،وبالتالي لابد من امتلاك هذا المواطن   منظومة معرفية ومنظومة </a:t>
            </a:r>
            <a:r>
              <a:rPr lang="ar-EG" sz="3600" b="1" dirty="0" err="1"/>
              <a:t>مهارية</a:t>
            </a:r>
            <a:r>
              <a:rPr lang="ar-EG" sz="3600" b="1" dirty="0"/>
              <a:t> ومنظومة قيمية تؤهلهم للمشاركة في التنمية ومواجهة هذه التحديات محليا وعالميا وهو ما يعرف بالتربية للمواطنة العالمية.</a:t>
            </a:r>
            <a:endParaRPr lang="en-US" sz="3600" b="1" dirty="0"/>
          </a:p>
        </p:txBody>
      </p:sp>
    </p:spTree>
    <p:extLst>
      <p:ext uri="{BB962C8B-B14F-4D97-AF65-F5344CB8AC3E}">
        <p14:creationId xmlns:p14="http://schemas.microsoft.com/office/powerpoint/2010/main" val="3157886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8001000" cy="5606241"/>
          </a:xfrm>
          <a:prstGeom prst="rect">
            <a:avLst/>
          </a:prstGeom>
        </p:spPr>
        <p:txBody>
          <a:bodyPr wrap="square">
            <a:spAutoFit/>
          </a:bodyPr>
          <a:lstStyle/>
          <a:p>
            <a:pPr algn="just" rtl="1">
              <a:lnSpc>
                <a:spcPct val="107000"/>
              </a:lnSpc>
              <a:spcAft>
                <a:spcPts val="800"/>
              </a:spcAft>
            </a:pPr>
            <a:r>
              <a:rPr lang="ar-EG" sz="3600" b="1" dirty="0">
                <a:latin typeface="Calibri" panose="020F0502020204030204" pitchFamily="34" charset="0"/>
                <a:ea typeface="Calibri" panose="020F0502020204030204" pitchFamily="34" charset="0"/>
                <a:cs typeface="Simplified Arabic" panose="02020603050405020304" pitchFamily="18" charset="-78"/>
              </a:rPr>
              <a:t>ما المقصود بالمواطنة العالمية؟</a:t>
            </a:r>
          </a:p>
          <a:p>
            <a:pPr algn="just" rtl="1">
              <a:lnSpc>
                <a:spcPct val="107000"/>
              </a:lnSpc>
              <a:spcAft>
                <a:spcPts val="800"/>
              </a:spcAft>
            </a:pPr>
            <a:r>
              <a:rPr lang="ar-EG" sz="3600" b="1" dirty="0">
                <a:latin typeface="Calibri" panose="020F0502020204030204" pitchFamily="34" charset="0"/>
                <a:ea typeface="Calibri" panose="020F0502020204030204" pitchFamily="34" charset="0"/>
                <a:cs typeface="Simplified Arabic" panose="02020603050405020304" pitchFamily="18" charset="-78"/>
              </a:rPr>
              <a:t> المواطنة العالمية هي شعور الفرد بالانتماء الى مجتمع أوسع يتخطى الحدود الوطنية والوصول بتفكيره وسلوكه إلى المشاركة </a:t>
            </a:r>
            <a:r>
              <a:rPr lang="ar-EG" sz="3600" b="1" dirty="0" err="1">
                <a:latin typeface="Calibri" panose="020F0502020204030204" pitchFamily="34" charset="0"/>
                <a:ea typeface="Calibri" panose="020F0502020204030204" pitchFamily="34" charset="0"/>
                <a:cs typeface="Simplified Arabic" panose="02020603050405020304" pitchFamily="18" charset="-78"/>
              </a:rPr>
              <a:t>فى</a:t>
            </a:r>
            <a:r>
              <a:rPr lang="ar-EG" sz="3600" b="1" dirty="0">
                <a:latin typeface="Calibri" panose="020F0502020204030204" pitchFamily="34" charset="0"/>
                <a:ea typeface="Calibri" panose="020F0502020204030204" pitchFamily="34" charset="0"/>
                <a:cs typeface="Simplified Arabic" panose="02020603050405020304" pitchFamily="18" charset="-78"/>
              </a:rPr>
              <a:t> تحقيق عالم يتسم بالعدل والسلام وتحقيق التنمية الشاملة ومن هنا فإن التعليم من أجل المواطنة العالمية يسعى إلى اكتساب الفرد مجموعة من المفاهيم الأساسية والمهارات الأكاديمية والحياتية والقيم التي تؤهله لأن يفكر عالميا ويعمل محليا.</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374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00200"/>
            <a:ext cx="7467600" cy="3751668"/>
          </a:xfrm>
          <a:prstGeom prst="rect">
            <a:avLst/>
          </a:prstGeom>
        </p:spPr>
        <p:txBody>
          <a:bodyPr wrap="square">
            <a:spAutoFit/>
          </a:bodyPr>
          <a:lstStyle/>
          <a:p>
            <a:pPr algn="just" rtl="1">
              <a:lnSpc>
                <a:spcPct val="107000"/>
              </a:lnSpc>
              <a:spcAft>
                <a:spcPts val="800"/>
              </a:spcAft>
              <a:tabLst>
                <a:tab pos="2303780" algn="l"/>
              </a:tabLst>
            </a:pPr>
            <a:r>
              <a:rPr lang="ar-EG" sz="3600" b="1" dirty="0">
                <a:latin typeface="Simplified Arabic" panose="02020603050405020304" pitchFamily="18" charset="-78"/>
                <a:ea typeface="Calibri" panose="020F0502020204030204" pitchFamily="34" charset="0"/>
                <a:cs typeface="Simplified Arabic" panose="02020603050405020304" pitchFamily="18" charset="-78"/>
              </a:rPr>
              <a:t>وتستند التربية من أجل المواطنة العالمية على أربعة دعائم أساسية هي:</a:t>
            </a:r>
            <a:endParaRPr lang="en-US" sz="36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07000"/>
              </a:lnSpc>
              <a:spcAft>
                <a:spcPts val="0"/>
              </a:spcAft>
              <a:buFont typeface="Symbol" panose="05050102010706020507" pitchFamily="18" charset="2"/>
              <a:buChar char=""/>
            </a:pPr>
            <a:r>
              <a:rPr lang="ar-EG" sz="3600" b="1" dirty="0">
                <a:latin typeface="Simplified Arabic" panose="02020603050405020304" pitchFamily="18" charset="-78"/>
                <a:ea typeface="Calibri" panose="020F0502020204030204" pitchFamily="34" charset="0"/>
                <a:cs typeface="Simplified Arabic" panose="02020603050405020304" pitchFamily="18" charset="-78"/>
              </a:rPr>
              <a:t>التعلم من أجل المعرفة.</a:t>
            </a:r>
            <a:endParaRPr lang="en-US" sz="36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07000"/>
              </a:lnSpc>
              <a:spcAft>
                <a:spcPts val="0"/>
              </a:spcAft>
              <a:buFont typeface="Symbol" panose="05050102010706020507" pitchFamily="18" charset="2"/>
              <a:buChar char=""/>
            </a:pPr>
            <a:r>
              <a:rPr lang="ar-EG" sz="3600" b="1" dirty="0">
                <a:latin typeface="Simplified Arabic" panose="02020603050405020304" pitchFamily="18" charset="-78"/>
                <a:ea typeface="Calibri" panose="020F0502020204030204" pitchFamily="34" charset="0"/>
                <a:cs typeface="Simplified Arabic" panose="02020603050405020304" pitchFamily="18" charset="-78"/>
              </a:rPr>
              <a:t>التعلم من أجل العمل.</a:t>
            </a:r>
            <a:endParaRPr lang="en-US" sz="36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07000"/>
              </a:lnSpc>
              <a:spcAft>
                <a:spcPts val="0"/>
              </a:spcAft>
              <a:buFont typeface="Symbol" panose="05050102010706020507" pitchFamily="18" charset="2"/>
              <a:buChar char=""/>
            </a:pPr>
            <a:r>
              <a:rPr lang="ar-EG" sz="3600" b="1" dirty="0">
                <a:latin typeface="Simplified Arabic" panose="02020603050405020304" pitchFamily="18" charset="-78"/>
                <a:ea typeface="Calibri" panose="020F0502020204030204" pitchFamily="34" charset="0"/>
                <a:cs typeface="Simplified Arabic" panose="02020603050405020304" pitchFamily="18" charset="-78"/>
              </a:rPr>
              <a:t>التعلم من أجل البقاء </a:t>
            </a:r>
            <a:endParaRPr lang="en-US" sz="3600" b="1" dirty="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lnSpc>
                <a:spcPct val="107000"/>
              </a:lnSpc>
              <a:spcAft>
                <a:spcPts val="800"/>
              </a:spcAft>
              <a:buFont typeface="Symbol" panose="05050102010706020507" pitchFamily="18" charset="2"/>
              <a:buChar char=""/>
            </a:pPr>
            <a:r>
              <a:rPr lang="ar-EG" sz="3600" b="1" dirty="0">
                <a:latin typeface="Simplified Arabic" panose="02020603050405020304" pitchFamily="18" charset="-78"/>
                <a:ea typeface="Calibri" panose="020F0502020204030204" pitchFamily="34" charset="0"/>
                <a:cs typeface="Simplified Arabic" panose="02020603050405020304" pitchFamily="18" charset="-78"/>
              </a:rPr>
              <a:t>التعلم من أجل العيش معا.</a:t>
            </a:r>
            <a:endParaRPr lang="en-US" sz="3600" b="1" dirty="0">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42277392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2118</TotalTime>
  <Words>832</Words>
  <Application>Microsoft Office PowerPoint</Application>
  <PresentationFormat>On-screen Show (4:3)</PresentationFormat>
  <Paragraphs>87</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Simplified Arabic</vt:lpstr>
      <vt:lpstr>Sitka Heading</vt:lpstr>
      <vt:lpstr>Symbol</vt:lpstr>
      <vt:lpstr>Times New Roman</vt:lpstr>
      <vt:lpstr>Office Theme</vt:lpstr>
      <vt:lpstr> School and University Partnership for Peer Communities of Learners  (SUP4PCL)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قيم المواطنه العالمية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AUC</dc:creator>
  <cp:lastModifiedBy>Dr.Hany Yousef</cp:lastModifiedBy>
  <cp:revision>294</cp:revision>
  <cp:lastPrinted>2017-05-10T11:31:39Z</cp:lastPrinted>
  <dcterms:created xsi:type="dcterms:W3CDTF">2006-08-16T00:00:00Z</dcterms:created>
  <dcterms:modified xsi:type="dcterms:W3CDTF">2018-02-27T13:02:06Z</dcterms:modified>
</cp:coreProperties>
</file>