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87"/>
  </p:notesMasterIdLst>
  <p:sldIdLst>
    <p:sldId id="462" r:id="rId2"/>
    <p:sldId id="463" r:id="rId3"/>
    <p:sldId id="339" r:id="rId4"/>
    <p:sldId id="340" r:id="rId5"/>
    <p:sldId id="341" r:id="rId6"/>
    <p:sldId id="342" r:id="rId7"/>
    <p:sldId id="343" r:id="rId8"/>
    <p:sldId id="354" r:id="rId9"/>
    <p:sldId id="352" r:id="rId10"/>
    <p:sldId id="349" r:id="rId11"/>
    <p:sldId id="356" r:id="rId12"/>
    <p:sldId id="287" r:id="rId13"/>
    <p:sldId id="289" r:id="rId14"/>
    <p:sldId id="361" r:id="rId15"/>
    <p:sldId id="293" r:id="rId16"/>
    <p:sldId id="294" r:id="rId17"/>
    <p:sldId id="319" r:id="rId18"/>
    <p:sldId id="335" r:id="rId19"/>
    <p:sldId id="334" r:id="rId20"/>
    <p:sldId id="337" r:id="rId21"/>
    <p:sldId id="336" r:id="rId22"/>
    <p:sldId id="359" r:id="rId23"/>
    <p:sldId id="297" r:id="rId24"/>
    <p:sldId id="299" r:id="rId25"/>
    <p:sldId id="312" r:id="rId26"/>
    <p:sldId id="362" r:id="rId27"/>
    <p:sldId id="363" r:id="rId28"/>
    <p:sldId id="366" r:id="rId29"/>
    <p:sldId id="371" r:id="rId30"/>
    <p:sldId id="372" r:id="rId31"/>
    <p:sldId id="368" r:id="rId32"/>
    <p:sldId id="455" r:id="rId33"/>
    <p:sldId id="461" r:id="rId34"/>
    <p:sldId id="377" r:id="rId35"/>
    <p:sldId id="378" r:id="rId36"/>
    <p:sldId id="379" r:id="rId37"/>
    <p:sldId id="380" r:id="rId38"/>
    <p:sldId id="384" r:id="rId39"/>
    <p:sldId id="383" r:id="rId40"/>
    <p:sldId id="385" r:id="rId41"/>
    <p:sldId id="386" r:id="rId42"/>
    <p:sldId id="387" r:id="rId43"/>
    <p:sldId id="388" r:id="rId44"/>
    <p:sldId id="389" r:id="rId45"/>
    <p:sldId id="393" r:id="rId46"/>
    <p:sldId id="394" r:id="rId47"/>
    <p:sldId id="395" r:id="rId48"/>
    <p:sldId id="398" r:id="rId49"/>
    <p:sldId id="401" r:id="rId50"/>
    <p:sldId id="402" r:id="rId51"/>
    <p:sldId id="403" r:id="rId52"/>
    <p:sldId id="407" r:id="rId53"/>
    <p:sldId id="410" r:id="rId54"/>
    <p:sldId id="411" r:id="rId55"/>
    <p:sldId id="412" r:id="rId56"/>
    <p:sldId id="413" r:id="rId57"/>
    <p:sldId id="416" r:id="rId58"/>
    <p:sldId id="417" r:id="rId59"/>
    <p:sldId id="418" r:id="rId60"/>
    <p:sldId id="419" r:id="rId61"/>
    <p:sldId id="420" r:id="rId62"/>
    <p:sldId id="421" r:id="rId63"/>
    <p:sldId id="422" r:id="rId64"/>
    <p:sldId id="423" r:id="rId65"/>
    <p:sldId id="424" r:id="rId66"/>
    <p:sldId id="425" r:id="rId67"/>
    <p:sldId id="426" r:id="rId68"/>
    <p:sldId id="427" r:id="rId69"/>
    <p:sldId id="428" r:id="rId70"/>
    <p:sldId id="430" r:id="rId71"/>
    <p:sldId id="434" r:id="rId72"/>
    <p:sldId id="439" r:id="rId73"/>
    <p:sldId id="440" r:id="rId74"/>
    <p:sldId id="442" r:id="rId75"/>
    <p:sldId id="443" r:id="rId76"/>
    <p:sldId id="444" r:id="rId77"/>
    <p:sldId id="445" r:id="rId78"/>
    <p:sldId id="447" r:id="rId79"/>
    <p:sldId id="449" r:id="rId80"/>
    <p:sldId id="452" r:id="rId81"/>
    <p:sldId id="456" r:id="rId82"/>
    <p:sldId id="457" r:id="rId83"/>
    <p:sldId id="460" r:id="rId84"/>
    <p:sldId id="459" r:id="rId85"/>
    <p:sldId id="369" r:id="rId86"/>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975" autoAdjust="0"/>
    <p:restoredTop sz="79805" autoAdjust="0"/>
  </p:normalViewPr>
  <p:slideViewPr>
    <p:cSldViewPr snapToGrid="0">
      <p:cViewPr varScale="1">
        <p:scale>
          <a:sx n="84" d="100"/>
          <a:sy n="84" d="100"/>
        </p:scale>
        <p:origin x="8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0C951E0C-44D2-4BC4-9EA3-594F15DFBB06}" type="datetimeFigureOut">
              <a:rPr lang="en-US" smtClean="0"/>
              <a:t>2/24/2018</a:t>
            </a:fld>
            <a:endParaRPr lang="en-US"/>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0CBA38F4-7EDF-4173-827A-A90C4349AD85}" type="slidenum">
              <a:rPr lang="en-US" smtClean="0"/>
              <a:t>‹#›</a:t>
            </a:fld>
            <a:endParaRPr lang="en-US"/>
          </a:p>
        </p:txBody>
      </p:sp>
    </p:spTree>
    <p:extLst>
      <p:ext uri="{BB962C8B-B14F-4D97-AF65-F5344CB8AC3E}">
        <p14:creationId xmlns:p14="http://schemas.microsoft.com/office/powerpoint/2010/main" val="28525179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EG" dirty="0"/>
              <a:t>هل توافق؟</a:t>
            </a:r>
            <a:endParaRPr lang="en-US" dirty="0"/>
          </a:p>
        </p:txBody>
      </p:sp>
      <p:sp>
        <p:nvSpPr>
          <p:cNvPr id="4" name="عنصر نائب لرقم الشريحة 3"/>
          <p:cNvSpPr>
            <a:spLocks noGrp="1"/>
          </p:cNvSpPr>
          <p:nvPr>
            <p:ph type="sldNum" sz="quarter" idx="10"/>
          </p:nvPr>
        </p:nvSpPr>
        <p:spPr/>
        <p:txBody>
          <a:bodyPr/>
          <a:lstStyle/>
          <a:p>
            <a:fld id="{0CBA38F4-7EDF-4173-827A-A90C4349AD85}" type="slidenum">
              <a:rPr lang="en-US" smtClean="0"/>
              <a:t>3</a:t>
            </a:fld>
            <a:endParaRPr lang="en-US"/>
          </a:p>
        </p:txBody>
      </p:sp>
    </p:spTree>
    <p:extLst>
      <p:ext uri="{BB962C8B-B14F-4D97-AF65-F5344CB8AC3E}">
        <p14:creationId xmlns:p14="http://schemas.microsoft.com/office/powerpoint/2010/main" val="3227012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ar-EG" sz="1200" b="1" dirty="0">
                <a:solidFill>
                  <a:srgbClr val="FF0000"/>
                </a:solidFill>
                <a:latin typeface="Adobe Arabic" pitchFamily="18" charset="-78"/>
                <a:cs typeface="Adobe Arabic" pitchFamily="18" charset="-78"/>
              </a:rPr>
              <a:t>أولا- ما المقصود </a:t>
            </a:r>
            <a:r>
              <a:rPr lang="ar-EG" sz="1200" b="1" dirty="0" err="1">
                <a:solidFill>
                  <a:srgbClr val="FF0000"/>
                </a:solidFill>
                <a:latin typeface="Adobe Arabic" pitchFamily="18" charset="-78"/>
                <a:cs typeface="Adobe Arabic" pitchFamily="18" charset="-78"/>
              </a:rPr>
              <a:t>بالاستم</a:t>
            </a:r>
            <a:r>
              <a:rPr lang="ar-EG" sz="1200" b="1" dirty="0">
                <a:solidFill>
                  <a:srgbClr val="FF0000"/>
                </a:solidFill>
                <a:latin typeface="Adobe Arabic" pitchFamily="18" charset="-78"/>
                <a:cs typeface="Adobe Arabic" pitchFamily="18" charset="-78"/>
              </a:rPr>
              <a:t>؟</a:t>
            </a:r>
            <a:endParaRPr lang="ar-EG" dirty="0"/>
          </a:p>
        </p:txBody>
      </p:sp>
      <p:sp>
        <p:nvSpPr>
          <p:cNvPr id="4" name="عنصر نائب لرقم الشريحة 3"/>
          <p:cNvSpPr>
            <a:spLocks noGrp="1"/>
          </p:cNvSpPr>
          <p:nvPr>
            <p:ph type="sldNum" sz="quarter" idx="10"/>
          </p:nvPr>
        </p:nvSpPr>
        <p:spPr/>
        <p:txBody>
          <a:bodyPr/>
          <a:lstStyle/>
          <a:p>
            <a:fld id="{EB52535B-12D1-4C30-B1D5-6DF8B47D5B76}" type="slidenum">
              <a:rPr lang="ar-EG" smtClean="0"/>
              <a:t>12</a:t>
            </a:fld>
            <a:endParaRPr lang="ar-EG"/>
          </a:p>
        </p:txBody>
      </p:sp>
    </p:spTree>
    <p:extLst>
      <p:ext uri="{BB962C8B-B14F-4D97-AF65-F5344CB8AC3E}">
        <p14:creationId xmlns:p14="http://schemas.microsoft.com/office/powerpoint/2010/main" val="2684655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EB52535B-12D1-4C30-B1D5-6DF8B47D5B76}" type="slidenum">
              <a:rPr lang="ar-EG" smtClean="0"/>
              <a:t>13</a:t>
            </a:fld>
            <a:endParaRPr lang="ar-EG"/>
          </a:p>
        </p:txBody>
      </p:sp>
    </p:spTree>
    <p:extLst>
      <p:ext uri="{BB962C8B-B14F-4D97-AF65-F5344CB8AC3E}">
        <p14:creationId xmlns:p14="http://schemas.microsoft.com/office/powerpoint/2010/main" val="1459124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EB52535B-12D1-4C30-B1D5-6DF8B47D5B76}" type="slidenum">
              <a:rPr lang="ar-EG" smtClean="0"/>
              <a:t>14</a:t>
            </a:fld>
            <a:endParaRPr lang="ar-EG"/>
          </a:p>
        </p:txBody>
      </p:sp>
    </p:spTree>
    <p:extLst>
      <p:ext uri="{BB962C8B-B14F-4D97-AF65-F5344CB8AC3E}">
        <p14:creationId xmlns:p14="http://schemas.microsoft.com/office/powerpoint/2010/main" val="4218006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EG" baseline="0" dirty="0"/>
              <a:t>يوضح الجدول الإنفاق على مجالات الاستم خلال 2012- 2013- 2014</a:t>
            </a:r>
          </a:p>
          <a:p>
            <a:r>
              <a:rPr lang="ar-EG" baseline="0" dirty="0"/>
              <a:t>ونلاحظ من الجدول</a:t>
            </a:r>
          </a:p>
          <a:p>
            <a:r>
              <a:rPr lang="ar-EG" baseline="0" dirty="0"/>
              <a:t> ضخامة تمويل التربية في مجالات الاستم حوالي 23 مليار جنيه مصري</a:t>
            </a:r>
          </a:p>
          <a:p>
            <a:r>
              <a:rPr lang="ar-EG" baseline="0" dirty="0"/>
              <a:t>زيادة الإنفاق بمقدار 6% خلال عامين</a:t>
            </a:r>
          </a:p>
          <a:p>
            <a:r>
              <a:rPr lang="ar-EG" baseline="0" dirty="0"/>
              <a:t>مساهمة العديد من الهيئات والمنظمات في تربية الاستم دلالة على الأهمية</a:t>
            </a:r>
            <a:endParaRPr lang="en-US" baseline="0" dirty="0"/>
          </a:p>
        </p:txBody>
      </p:sp>
      <p:sp>
        <p:nvSpPr>
          <p:cNvPr id="4" name="Slide Number Placeholder 3"/>
          <p:cNvSpPr>
            <a:spLocks noGrp="1"/>
          </p:cNvSpPr>
          <p:nvPr>
            <p:ph type="sldNum" sz="quarter" idx="10"/>
          </p:nvPr>
        </p:nvSpPr>
        <p:spPr/>
        <p:txBody>
          <a:bodyPr/>
          <a:lstStyle/>
          <a:p>
            <a:fld id="{EB52535B-12D1-4C30-B1D5-6DF8B47D5B76}" type="slidenum">
              <a:rPr lang="ar-EG" smtClean="0"/>
              <a:t>15</a:t>
            </a:fld>
            <a:endParaRPr lang="ar-EG"/>
          </a:p>
        </p:txBody>
      </p:sp>
    </p:spTree>
    <p:extLst>
      <p:ext uri="{BB962C8B-B14F-4D97-AF65-F5344CB8AC3E}">
        <p14:creationId xmlns:p14="http://schemas.microsoft.com/office/powerpoint/2010/main" val="23353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pPr algn="l" rtl="0"/>
            <a:r>
              <a:rPr lang="en-US" sz="1200" dirty="0">
                <a:solidFill>
                  <a:schemeClr val="accent2"/>
                </a:solidFill>
                <a:latin typeface="Comic Sans MS" pitchFamily="66" charset="0"/>
              </a:rPr>
              <a:t> The U.S. is ranked 27</a:t>
            </a:r>
            <a:r>
              <a:rPr lang="en-US" sz="1200" baseline="30000" dirty="0">
                <a:solidFill>
                  <a:schemeClr val="accent2"/>
                </a:solidFill>
                <a:latin typeface="Comic Sans MS" pitchFamily="66" charset="0"/>
              </a:rPr>
              <a:t>th</a:t>
            </a:r>
            <a:r>
              <a:rPr lang="en-US" sz="1200" dirty="0">
                <a:solidFill>
                  <a:schemeClr val="accent2"/>
                </a:solidFill>
                <a:latin typeface="Comic Sans MS" pitchFamily="66" charset="0"/>
              </a:rPr>
              <a:t> (of 29) for the rate of STEM bachelor</a:t>
            </a:r>
            <a:r>
              <a:rPr lang="en-US" sz="1200" dirty="0">
                <a:solidFill>
                  <a:schemeClr val="accent2"/>
                </a:solidFill>
              </a:rPr>
              <a:t>’</a:t>
            </a:r>
            <a:r>
              <a:rPr lang="en-US" sz="1200" dirty="0">
                <a:solidFill>
                  <a:schemeClr val="accent2"/>
                </a:solidFill>
                <a:latin typeface="Comic Sans MS" pitchFamily="66" charset="0"/>
              </a:rPr>
              <a:t>s degrees awarded in developed countries.</a:t>
            </a:r>
            <a:endParaRPr lang="ar-EG" dirty="0"/>
          </a:p>
        </p:txBody>
      </p:sp>
      <p:sp>
        <p:nvSpPr>
          <p:cNvPr id="4" name="عنصر نائب لرقم الشريحة 3"/>
          <p:cNvSpPr>
            <a:spLocks noGrp="1"/>
          </p:cNvSpPr>
          <p:nvPr>
            <p:ph type="sldNum" sz="quarter" idx="10"/>
          </p:nvPr>
        </p:nvSpPr>
        <p:spPr/>
        <p:txBody>
          <a:bodyPr/>
          <a:lstStyle/>
          <a:p>
            <a:fld id="{EB52535B-12D1-4C30-B1D5-6DF8B47D5B76}" type="slidenum">
              <a:rPr lang="ar-EG" smtClean="0"/>
              <a:t>17</a:t>
            </a:fld>
            <a:endParaRPr lang="ar-EG"/>
          </a:p>
        </p:txBody>
      </p:sp>
    </p:spTree>
    <p:extLst>
      <p:ext uri="{BB962C8B-B14F-4D97-AF65-F5344CB8AC3E}">
        <p14:creationId xmlns:p14="http://schemas.microsoft.com/office/powerpoint/2010/main" val="2157973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EB52535B-12D1-4C30-B1D5-6DF8B47D5B76}" type="slidenum">
              <a:rPr lang="ar-EG" smtClean="0"/>
              <a:t>22</a:t>
            </a:fld>
            <a:endParaRPr lang="ar-EG"/>
          </a:p>
        </p:txBody>
      </p:sp>
    </p:spTree>
    <p:extLst>
      <p:ext uri="{BB962C8B-B14F-4D97-AF65-F5344CB8AC3E}">
        <p14:creationId xmlns:p14="http://schemas.microsoft.com/office/powerpoint/2010/main" val="209373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pPr algn="l"/>
            <a:r>
              <a:rPr lang="en-US" dirty="0"/>
              <a:t>Preparing</a:t>
            </a:r>
            <a:r>
              <a:rPr lang="en-US" baseline="0" dirty="0"/>
              <a:t> workforce (scientists and engineering) </a:t>
            </a:r>
            <a:endParaRPr lang="ar-EG" dirty="0"/>
          </a:p>
        </p:txBody>
      </p:sp>
      <p:sp>
        <p:nvSpPr>
          <p:cNvPr id="4" name="عنصر نائب لرقم الشريحة 3"/>
          <p:cNvSpPr>
            <a:spLocks noGrp="1"/>
          </p:cNvSpPr>
          <p:nvPr>
            <p:ph type="sldNum" sz="quarter" idx="10"/>
          </p:nvPr>
        </p:nvSpPr>
        <p:spPr/>
        <p:txBody>
          <a:bodyPr/>
          <a:lstStyle/>
          <a:p>
            <a:fld id="{EB52535B-12D1-4C30-B1D5-6DF8B47D5B76}" type="slidenum">
              <a:rPr lang="ar-EG" smtClean="0"/>
              <a:t>23</a:t>
            </a:fld>
            <a:endParaRPr lang="ar-EG"/>
          </a:p>
        </p:txBody>
      </p:sp>
    </p:spTree>
    <p:extLst>
      <p:ext uri="{BB962C8B-B14F-4D97-AF65-F5344CB8AC3E}">
        <p14:creationId xmlns:p14="http://schemas.microsoft.com/office/powerpoint/2010/main" val="3044723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EG" dirty="0"/>
              <a:t>متوسط داخل العاملين</a:t>
            </a:r>
            <a:r>
              <a:rPr lang="ar-EG" baseline="0" dirty="0"/>
              <a:t> في مجالات الاستم تكون ضعف متوسط الدخل في الولايات المتحدة الأمريكية</a:t>
            </a:r>
            <a:endParaRPr lang="ar-EG" dirty="0"/>
          </a:p>
          <a:p>
            <a:endParaRPr lang="ar-EG" dirty="0"/>
          </a:p>
        </p:txBody>
      </p:sp>
      <p:sp>
        <p:nvSpPr>
          <p:cNvPr id="4" name="Slide Number Placeholder 3"/>
          <p:cNvSpPr>
            <a:spLocks noGrp="1"/>
          </p:cNvSpPr>
          <p:nvPr>
            <p:ph type="sldNum" sz="quarter" idx="10"/>
          </p:nvPr>
        </p:nvSpPr>
        <p:spPr/>
        <p:txBody>
          <a:bodyPr/>
          <a:lstStyle/>
          <a:p>
            <a:fld id="{EB52535B-12D1-4C30-B1D5-6DF8B47D5B76}" type="slidenum">
              <a:rPr lang="ar-EG" smtClean="0"/>
              <a:t>24</a:t>
            </a:fld>
            <a:endParaRPr lang="ar-EG"/>
          </a:p>
        </p:txBody>
      </p:sp>
    </p:spTree>
    <p:extLst>
      <p:ext uri="{BB962C8B-B14F-4D97-AF65-F5344CB8AC3E}">
        <p14:creationId xmlns:p14="http://schemas.microsoft.com/office/powerpoint/2010/main" val="3164294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baseline="0" dirty="0"/>
          </a:p>
        </p:txBody>
      </p:sp>
      <p:sp>
        <p:nvSpPr>
          <p:cNvPr id="4" name="Slide Number Placeholder 3"/>
          <p:cNvSpPr>
            <a:spLocks noGrp="1"/>
          </p:cNvSpPr>
          <p:nvPr>
            <p:ph type="sldNum" sz="quarter" idx="10"/>
          </p:nvPr>
        </p:nvSpPr>
        <p:spPr/>
        <p:txBody>
          <a:bodyPr/>
          <a:lstStyle/>
          <a:p>
            <a:fld id="{EB52535B-12D1-4C30-B1D5-6DF8B47D5B76}" type="slidenum">
              <a:rPr lang="ar-EG" smtClean="0"/>
              <a:t>25</a:t>
            </a:fld>
            <a:endParaRPr lang="ar-EG"/>
          </a:p>
        </p:txBody>
      </p:sp>
    </p:spTree>
    <p:extLst>
      <p:ext uri="{BB962C8B-B14F-4D97-AF65-F5344CB8AC3E}">
        <p14:creationId xmlns:p14="http://schemas.microsoft.com/office/powerpoint/2010/main" val="3644952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10"/>
          </p:nvPr>
        </p:nvSpPr>
        <p:spPr/>
        <p:txBody>
          <a:bodyPr/>
          <a:lstStyle/>
          <a:p>
            <a:fld id="{0CBA38F4-7EDF-4173-827A-A90C4349AD85}" type="slidenum">
              <a:rPr lang="en-US" smtClean="0"/>
              <a:t>39</a:t>
            </a:fld>
            <a:endParaRPr lang="en-US"/>
          </a:p>
        </p:txBody>
      </p:sp>
    </p:spTree>
    <p:extLst>
      <p:ext uri="{BB962C8B-B14F-4D97-AF65-F5344CB8AC3E}">
        <p14:creationId xmlns:p14="http://schemas.microsoft.com/office/powerpoint/2010/main" val="2153442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EG" dirty="0"/>
              <a:t>هل توافق؟</a:t>
            </a:r>
            <a:endParaRPr lang="en-US" dirty="0"/>
          </a:p>
        </p:txBody>
      </p:sp>
      <p:sp>
        <p:nvSpPr>
          <p:cNvPr id="4" name="عنصر نائب لرقم الشريحة 3"/>
          <p:cNvSpPr>
            <a:spLocks noGrp="1"/>
          </p:cNvSpPr>
          <p:nvPr>
            <p:ph type="sldNum" sz="quarter" idx="10"/>
          </p:nvPr>
        </p:nvSpPr>
        <p:spPr/>
        <p:txBody>
          <a:bodyPr/>
          <a:lstStyle/>
          <a:p>
            <a:fld id="{0CBA38F4-7EDF-4173-827A-A90C4349AD85}" type="slidenum">
              <a:rPr lang="en-US" smtClean="0"/>
              <a:t>4</a:t>
            </a:fld>
            <a:endParaRPr lang="en-US"/>
          </a:p>
        </p:txBody>
      </p:sp>
    </p:spTree>
    <p:extLst>
      <p:ext uri="{BB962C8B-B14F-4D97-AF65-F5344CB8AC3E}">
        <p14:creationId xmlns:p14="http://schemas.microsoft.com/office/powerpoint/2010/main" val="1112049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EG" dirty="0"/>
              <a:t>كل مجموعة تكلف </a:t>
            </a:r>
            <a:endParaRPr lang="en-US" dirty="0"/>
          </a:p>
        </p:txBody>
      </p:sp>
      <p:sp>
        <p:nvSpPr>
          <p:cNvPr id="4" name="عنصر نائب لرقم الشريحة 3"/>
          <p:cNvSpPr>
            <a:spLocks noGrp="1"/>
          </p:cNvSpPr>
          <p:nvPr>
            <p:ph type="sldNum" sz="quarter" idx="10"/>
          </p:nvPr>
        </p:nvSpPr>
        <p:spPr/>
        <p:txBody>
          <a:bodyPr/>
          <a:lstStyle/>
          <a:p>
            <a:fld id="{0CBA38F4-7EDF-4173-827A-A90C4349AD85}" type="slidenum">
              <a:rPr lang="en-US" smtClean="0"/>
              <a:t>85</a:t>
            </a:fld>
            <a:endParaRPr lang="en-US"/>
          </a:p>
        </p:txBody>
      </p:sp>
    </p:spTree>
    <p:extLst>
      <p:ext uri="{BB962C8B-B14F-4D97-AF65-F5344CB8AC3E}">
        <p14:creationId xmlns:p14="http://schemas.microsoft.com/office/powerpoint/2010/main" val="1291448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EG" dirty="0"/>
              <a:t>هل توافق؟</a:t>
            </a:r>
            <a:endParaRPr lang="en-US" dirty="0"/>
          </a:p>
        </p:txBody>
      </p:sp>
      <p:sp>
        <p:nvSpPr>
          <p:cNvPr id="4" name="عنصر نائب لرقم الشريحة 3"/>
          <p:cNvSpPr>
            <a:spLocks noGrp="1"/>
          </p:cNvSpPr>
          <p:nvPr>
            <p:ph type="sldNum" sz="quarter" idx="10"/>
          </p:nvPr>
        </p:nvSpPr>
        <p:spPr/>
        <p:txBody>
          <a:bodyPr/>
          <a:lstStyle/>
          <a:p>
            <a:fld id="{0CBA38F4-7EDF-4173-827A-A90C4349AD85}" type="slidenum">
              <a:rPr lang="en-US" smtClean="0"/>
              <a:t>5</a:t>
            </a:fld>
            <a:endParaRPr lang="en-US"/>
          </a:p>
        </p:txBody>
      </p:sp>
    </p:spTree>
    <p:extLst>
      <p:ext uri="{BB962C8B-B14F-4D97-AF65-F5344CB8AC3E}">
        <p14:creationId xmlns:p14="http://schemas.microsoft.com/office/powerpoint/2010/main" val="4218942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10"/>
          </p:nvPr>
        </p:nvSpPr>
        <p:spPr/>
        <p:txBody>
          <a:bodyPr/>
          <a:lstStyle/>
          <a:p>
            <a:fld id="{0CBA38F4-7EDF-4173-827A-A90C4349AD85}" type="slidenum">
              <a:rPr lang="en-US" smtClean="0"/>
              <a:t>6</a:t>
            </a:fld>
            <a:endParaRPr lang="en-US"/>
          </a:p>
        </p:txBody>
      </p:sp>
    </p:spTree>
    <p:extLst>
      <p:ext uri="{BB962C8B-B14F-4D97-AF65-F5344CB8AC3E}">
        <p14:creationId xmlns:p14="http://schemas.microsoft.com/office/powerpoint/2010/main" val="955069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10"/>
          </p:nvPr>
        </p:nvSpPr>
        <p:spPr/>
        <p:txBody>
          <a:bodyPr/>
          <a:lstStyle/>
          <a:p>
            <a:fld id="{0CBA38F4-7EDF-4173-827A-A90C4349AD85}" type="slidenum">
              <a:rPr lang="en-US" smtClean="0"/>
              <a:t>7</a:t>
            </a:fld>
            <a:endParaRPr lang="en-US"/>
          </a:p>
        </p:txBody>
      </p:sp>
    </p:spTree>
    <p:extLst>
      <p:ext uri="{BB962C8B-B14F-4D97-AF65-F5344CB8AC3E}">
        <p14:creationId xmlns:p14="http://schemas.microsoft.com/office/powerpoint/2010/main" val="3805671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EG" dirty="0"/>
              <a:t>حدث تراجع كبير في أفكار ديوي وتم التركيز على التربية بصورتها التقليدي التي تؤكد على الحفظ والتلقين</a:t>
            </a:r>
            <a:endParaRPr lang="en-US" dirty="0"/>
          </a:p>
        </p:txBody>
      </p:sp>
      <p:sp>
        <p:nvSpPr>
          <p:cNvPr id="4" name="عنصر نائب لرقم الشريحة 3"/>
          <p:cNvSpPr>
            <a:spLocks noGrp="1"/>
          </p:cNvSpPr>
          <p:nvPr>
            <p:ph type="sldNum" sz="quarter" idx="10"/>
          </p:nvPr>
        </p:nvSpPr>
        <p:spPr/>
        <p:txBody>
          <a:bodyPr/>
          <a:lstStyle/>
          <a:p>
            <a:fld id="{0CBA38F4-7EDF-4173-827A-A90C4349AD85}" type="slidenum">
              <a:rPr lang="en-US" smtClean="0"/>
              <a:t>8</a:t>
            </a:fld>
            <a:endParaRPr lang="en-US"/>
          </a:p>
        </p:txBody>
      </p:sp>
    </p:spTree>
    <p:extLst>
      <p:ext uri="{BB962C8B-B14F-4D97-AF65-F5344CB8AC3E}">
        <p14:creationId xmlns:p14="http://schemas.microsoft.com/office/powerpoint/2010/main" val="471363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10"/>
          </p:nvPr>
        </p:nvSpPr>
        <p:spPr/>
        <p:txBody>
          <a:bodyPr/>
          <a:lstStyle/>
          <a:p>
            <a:fld id="{0CBA38F4-7EDF-4173-827A-A90C4349AD85}" type="slidenum">
              <a:rPr lang="en-US" smtClean="0"/>
              <a:t>9</a:t>
            </a:fld>
            <a:endParaRPr lang="en-US"/>
          </a:p>
        </p:txBody>
      </p:sp>
    </p:spTree>
    <p:extLst>
      <p:ext uri="{BB962C8B-B14F-4D97-AF65-F5344CB8AC3E}">
        <p14:creationId xmlns:p14="http://schemas.microsoft.com/office/powerpoint/2010/main" val="2463244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EG" dirty="0"/>
              <a:t>ظهرت حاجة ملحة للتوسع في إعداد القوى العاملة في مجالات الاستم خلال العشرين سنة الماضية.</a:t>
            </a:r>
          </a:p>
          <a:p>
            <a:pPr algn="r"/>
            <a:r>
              <a:rPr lang="ar-EG" dirty="0"/>
              <a:t>كما يتضح من الرسم البياني،</a:t>
            </a:r>
            <a:r>
              <a:rPr lang="ar-EG" baseline="0" dirty="0"/>
              <a:t> الزيادة في مهن الاستم من عام 2000 حتى عام 2012 مقداره 40% ومهن الكمبيوتر والرياضيات 85 في حين الزيادة في مهن غير ذات الصلة بالاستم 30% معنى ذلك أن كل ظهور لمهنة غير ذات صلة بالاستم يقابله ظهور أربع مهن ذات صلة بالاستم </a:t>
            </a:r>
            <a:endParaRPr lang="ar-EG" dirty="0"/>
          </a:p>
          <a:p>
            <a:pPr algn="r"/>
            <a:r>
              <a:rPr lang="ar-EG" dirty="0"/>
              <a:t>75% من المهن الأسرع نموا يتطلب مهارات ومعارف الاستم.</a:t>
            </a:r>
          </a:p>
          <a:p>
            <a:pPr marL="0" marR="0" indent="0" algn="r" defTabSz="914400" rtl="1" eaLnBrk="1" fontAlgn="auto" latinLnBrk="0" hangingPunct="1">
              <a:lnSpc>
                <a:spcPct val="100000"/>
              </a:lnSpc>
              <a:spcBef>
                <a:spcPts val="0"/>
              </a:spcBef>
              <a:spcAft>
                <a:spcPts val="0"/>
              </a:spcAft>
              <a:buClrTx/>
              <a:buSzTx/>
              <a:buFontTx/>
              <a:buNone/>
              <a:tabLst/>
              <a:defRPr/>
            </a:pPr>
            <a:r>
              <a:rPr lang="ar-EG" baseline="0" dirty="0"/>
              <a:t>تحتاج الولايات المتحدة إلى 8.65 مليون شخص للعمل في مجالات الاستم حتى عام 2018</a:t>
            </a:r>
            <a:endParaRPr lang="ar-EG" dirty="0"/>
          </a:p>
          <a:p>
            <a:pPr algn="r"/>
            <a:endParaRPr lang="ar-EG" dirty="0"/>
          </a:p>
        </p:txBody>
      </p:sp>
      <p:sp>
        <p:nvSpPr>
          <p:cNvPr id="4" name="Slide Number Placeholder 3"/>
          <p:cNvSpPr>
            <a:spLocks noGrp="1"/>
          </p:cNvSpPr>
          <p:nvPr>
            <p:ph type="sldNum" sz="quarter" idx="10"/>
          </p:nvPr>
        </p:nvSpPr>
        <p:spPr/>
        <p:txBody>
          <a:bodyPr/>
          <a:lstStyle/>
          <a:p>
            <a:fld id="{EB52535B-12D1-4C30-B1D5-6DF8B47D5B76}" type="slidenum">
              <a:rPr lang="ar-EG" smtClean="0"/>
              <a:t>10</a:t>
            </a:fld>
            <a:endParaRPr lang="ar-EG"/>
          </a:p>
        </p:txBody>
      </p:sp>
    </p:spTree>
    <p:extLst>
      <p:ext uri="{BB962C8B-B14F-4D97-AF65-F5344CB8AC3E}">
        <p14:creationId xmlns:p14="http://schemas.microsoft.com/office/powerpoint/2010/main" val="144565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pPr algn="l" rtl="0"/>
            <a:endParaRPr lang="en-US" sz="1600" kern="1200" dirty="0">
              <a:solidFill>
                <a:schemeClr val="tx1"/>
              </a:solidFill>
              <a:latin typeface="+mn-lt"/>
              <a:ea typeface="+mn-ea"/>
              <a:cs typeface="+mn-cs"/>
            </a:endParaRPr>
          </a:p>
          <a:p>
            <a:pPr algn="l" rtl="0"/>
            <a:endParaRPr lang="en-US" sz="1600" kern="1200" dirty="0">
              <a:solidFill>
                <a:srgbClr val="FF0000"/>
              </a:solidFill>
              <a:latin typeface="+mn-lt"/>
              <a:ea typeface="+mn-ea"/>
              <a:cs typeface="+mn-cs"/>
            </a:endParaRPr>
          </a:p>
          <a:p>
            <a:pPr algn="justLow" rtl="0"/>
            <a:endParaRPr lang="ar-EG" sz="1600" kern="1200" dirty="0">
              <a:solidFill>
                <a:schemeClr val="tx1"/>
              </a:solidFill>
              <a:latin typeface="+mn-lt"/>
              <a:ea typeface="+mn-ea"/>
              <a:cs typeface="+mn-cs"/>
            </a:endParaRPr>
          </a:p>
        </p:txBody>
      </p:sp>
      <p:sp>
        <p:nvSpPr>
          <p:cNvPr id="4" name="عنصر نائب لرقم الشريحة 3"/>
          <p:cNvSpPr>
            <a:spLocks noGrp="1"/>
          </p:cNvSpPr>
          <p:nvPr>
            <p:ph type="sldNum" sz="quarter" idx="10"/>
          </p:nvPr>
        </p:nvSpPr>
        <p:spPr/>
        <p:txBody>
          <a:bodyPr/>
          <a:lstStyle/>
          <a:p>
            <a:fld id="{EB52535B-12D1-4C30-B1D5-6DF8B47D5B76}" type="slidenum">
              <a:rPr lang="ar-EG" smtClean="0"/>
              <a:t>11</a:t>
            </a:fld>
            <a:endParaRPr lang="ar-EG"/>
          </a:p>
        </p:txBody>
      </p:sp>
    </p:spTree>
    <p:extLst>
      <p:ext uri="{BB962C8B-B14F-4D97-AF65-F5344CB8AC3E}">
        <p14:creationId xmlns:p14="http://schemas.microsoft.com/office/powerpoint/2010/main" val="3117742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9543BB-DF47-46D1-AC02-5EDC7CBAED9A}"/>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en-US"/>
          </a:p>
        </p:txBody>
      </p:sp>
      <p:sp>
        <p:nvSpPr>
          <p:cNvPr id="3" name="عنوان فرعي 2">
            <a:extLst>
              <a:ext uri="{FF2B5EF4-FFF2-40B4-BE49-F238E27FC236}">
                <a16:creationId xmlns:a16="http://schemas.microsoft.com/office/drawing/2014/main" id="{D93D6D9B-EEDA-4FF6-B953-AF94D7AF03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a:p>
        </p:txBody>
      </p:sp>
      <p:sp>
        <p:nvSpPr>
          <p:cNvPr id="4" name="عنصر نائب للتاريخ 3">
            <a:extLst>
              <a:ext uri="{FF2B5EF4-FFF2-40B4-BE49-F238E27FC236}">
                <a16:creationId xmlns:a16="http://schemas.microsoft.com/office/drawing/2014/main" id="{681E6393-680F-41DC-86B4-495330A0AEB6}"/>
              </a:ext>
            </a:extLst>
          </p:cNvPr>
          <p:cNvSpPr>
            <a:spLocks noGrp="1"/>
          </p:cNvSpPr>
          <p:nvPr>
            <p:ph type="dt" sz="half" idx="10"/>
          </p:nvPr>
        </p:nvSpPr>
        <p:spPr/>
        <p:txBody>
          <a:bodyPr/>
          <a:lstStyle/>
          <a:p>
            <a:fld id="{0B26B08B-F22D-42C2-B179-8FB0973D4149}" type="datetimeFigureOut">
              <a:rPr lang="en-US" smtClean="0"/>
              <a:t>2/24/2018</a:t>
            </a:fld>
            <a:endParaRPr lang="en-US"/>
          </a:p>
        </p:txBody>
      </p:sp>
      <p:sp>
        <p:nvSpPr>
          <p:cNvPr id="5" name="عنصر نائب للتذييل 4">
            <a:extLst>
              <a:ext uri="{FF2B5EF4-FFF2-40B4-BE49-F238E27FC236}">
                <a16:creationId xmlns:a16="http://schemas.microsoft.com/office/drawing/2014/main" id="{6CDECF56-E486-4E7C-9B38-45A4B301B100}"/>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14AD0EB4-DD7B-4850-BDBF-5D2C6CDDDA4B}"/>
              </a:ext>
            </a:extLst>
          </p:cNvPr>
          <p:cNvSpPr>
            <a:spLocks noGrp="1"/>
          </p:cNvSpPr>
          <p:nvPr>
            <p:ph type="sldNum" sz="quarter" idx="12"/>
          </p:nvPr>
        </p:nvSpPr>
        <p:spPr/>
        <p:txBody>
          <a:bodyPr/>
          <a:lstStyle/>
          <a:p>
            <a:fld id="{7202857C-BB01-4811-94FE-A417D5698AE3}" type="slidenum">
              <a:rPr lang="en-US" smtClean="0"/>
              <a:t>‹#›</a:t>
            </a:fld>
            <a:endParaRPr lang="en-US"/>
          </a:p>
        </p:txBody>
      </p:sp>
    </p:spTree>
    <p:extLst>
      <p:ext uri="{BB962C8B-B14F-4D97-AF65-F5344CB8AC3E}">
        <p14:creationId xmlns:p14="http://schemas.microsoft.com/office/powerpoint/2010/main" val="251588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B2B2BC0-D0DF-41E0-82D2-31C6E4AC51DD}"/>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B3ACC678-8527-42B9-B056-2A8BAF61412F}"/>
              </a:ext>
            </a:extLst>
          </p:cNvPr>
          <p:cNvSpPr>
            <a:spLocks noGrp="1"/>
          </p:cNvSpPr>
          <p:nvPr>
            <p:ph type="body" orient="vert" idx="1"/>
          </p:nvPr>
        </p:nvSpPr>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9001ED40-94B1-48CA-8077-8844055BE121}"/>
              </a:ext>
            </a:extLst>
          </p:cNvPr>
          <p:cNvSpPr>
            <a:spLocks noGrp="1"/>
          </p:cNvSpPr>
          <p:nvPr>
            <p:ph type="dt" sz="half" idx="10"/>
          </p:nvPr>
        </p:nvSpPr>
        <p:spPr/>
        <p:txBody>
          <a:bodyPr/>
          <a:lstStyle/>
          <a:p>
            <a:fld id="{0B26B08B-F22D-42C2-B179-8FB0973D4149}" type="datetimeFigureOut">
              <a:rPr lang="en-US" smtClean="0"/>
              <a:t>2/24/2018</a:t>
            </a:fld>
            <a:endParaRPr lang="en-US"/>
          </a:p>
        </p:txBody>
      </p:sp>
      <p:sp>
        <p:nvSpPr>
          <p:cNvPr id="5" name="عنصر نائب للتذييل 4">
            <a:extLst>
              <a:ext uri="{FF2B5EF4-FFF2-40B4-BE49-F238E27FC236}">
                <a16:creationId xmlns:a16="http://schemas.microsoft.com/office/drawing/2014/main" id="{6D43A860-57E0-4BFD-8F2D-643C5F790476}"/>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0E8B61FA-D9D0-415D-843A-710F1281AA4D}"/>
              </a:ext>
            </a:extLst>
          </p:cNvPr>
          <p:cNvSpPr>
            <a:spLocks noGrp="1"/>
          </p:cNvSpPr>
          <p:nvPr>
            <p:ph type="sldNum" sz="quarter" idx="12"/>
          </p:nvPr>
        </p:nvSpPr>
        <p:spPr/>
        <p:txBody>
          <a:bodyPr/>
          <a:lstStyle/>
          <a:p>
            <a:fld id="{7202857C-BB01-4811-94FE-A417D5698AE3}" type="slidenum">
              <a:rPr lang="en-US" smtClean="0"/>
              <a:t>‹#›</a:t>
            </a:fld>
            <a:endParaRPr lang="en-US"/>
          </a:p>
        </p:txBody>
      </p:sp>
    </p:spTree>
    <p:extLst>
      <p:ext uri="{BB962C8B-B14F-4D97-AF65-F5344CB8AC3E}">
        <p14:creationId xmlns:p14="http://schemas.microsoft.com/office/powerpoint/2010/main" val="2397133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CFC371CF-67DF-43A8-A43B-A831FFC41267}"/>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2675E206-60C1-4E30-BF9C-71381DEC7316}"/>
              </a:ext>
            </a:extLst>
          </p:cNvPr>
          <p:cNvSpPr>
            <a:spLocks noGrp="1"/>
          </p:cNvSpPr>
          <p:nvPr>
            <p:ph type="body" orient="vert" idx="1"/>
          </p:nvPr>
        </p:nvSpPr>
        <p:spPr>
          <a:xfrm>
            <a:off x="838200" y="365125"/>
            <a:ext cx="7734300" cy="5811838"/>
          </a:xfrm>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C065AD38-942C-4837-9870-B56F2F671746}"/>
              </a:ext>
            </a:extLst>
          </p:cNvPr>
          <p:cNvSpPr>
            <a:spLocks noGrp="1"/>
          </p:cNvSpPr>
          <p:nvPr>
            <p:ph type="dt" sz="half" idx="10"/>
          </p:nvPr>
        </p:nvSpPr>
        <p:spPr/>
        <p:txBody>
          <a:bodyPr/>
          <a:lstStyle/>
          <a:p>
            <a:fld id="{0B26B08B-F22D-42C2-B179-8FB0973D4149}" type="datetimeFigureOut">
              <a:rPr lang="en-US" smtClean="0"/>
              <a:t>2/24/2018</a:t>
            </a:fld>
            <a:endParaRPr lang="en-US"/>
          </a:p>
        </p:txBody>
      </p:sp>
      <p:sp>
        <p:nvSpPr>
          <p:cNvPr id="5" name="عنصر نائب للتذييل 4">
            <a:extLst>
              <a:ext uri="{FF2B5EF4-FFF2-40B4-BE49-F238E27FC236}">
                <a16:creationId xmlns:a16="http://schemas.microsoft.com/office/drawing/2014/main" id="{2B4B5923-1366-4071-9B88-3756939C418A}"/>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CD78D595-709D-4B5A-9869-03AAE80A5439}"/>
              </a:ext>
            </a:extLst>
          </p:cNvPr>
          <p:cNvSpPr>
            <a:spLocks noGrp="1"/>
          </p:cNvSpPr>
          <p:nvPr>
            <p:ph type="sldNum" sz="quarter" idx="12"/>
          </p:nvPr>
        </p:nvSpPr>
        <p:spPr/>
        <p:txBody>
          <a:bodyPr/>
          <a:lstStyle/>
          <a:p>
            <a:fld id="{7202857C-BB01-4811-94FE-A417D5698AE3}" type="slidenum">
              <a:rPr lang="en-US" smtClean="0"/>
              <a:t>‹#›</a:t>
            </a:fld>
            <a:endParaRPr lang="en-US"/>
          </a:p>
        </p:txBody>
      </p:sp>
    </p:spTree>
    <p:extLst>
      <p:ext uri="{BB962C8B-B14F-4D97-AF65-F5344CB8AC3E}">
        <p14:creationId xmlns:p14="http://schemas.microsoft.com/office/powerpoint/2010/main" val="662588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255A1A-E4ED-4A20-8F92-C83268CC30E1}"/>
              </a:ext>
            </a:extLst>
          </p:cNvPr>
          <p:cNvSpPr txBox="1">
            <a:spLocks/>
          </p:cNvSpPr>
          <p:nvPr userDrawn="1"/>
        </p:nvSpPr>
        <p:spPr>
          <a:xfrm>
            <a:off x="0" y="1"/>
            <a:ext cx="12192000" cy="757456"/>
          </a:xfrm>
          <a:prstGeom prst="rect">
            <a:avLst/>
          </a:prstGeom>
          <a:solidFill>
            <a:srgbClr val="003399"/>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700" dirty="0">
              <a:solidFill>
                <a:srgbClr val="92D050"/>
              </a:solidFill>
            </a:endParaRPr>
          </a:p>
        </p:txBody>
      </p:sp>
      <p:pic>
        <p:nvPicPr>
          <p:cNvPr id="8" name="Picture 7">
            <a:extLst>
              <a:ext uri="{FF2B5EF4-FFF2-40B4-BE49-F238E27FC236}">
                <a16:creationId xmlns:a16="http://schemas.microsoft.com/office/drawing/2014/main" id="{4917642C-49D2-46AF-B90E-C605EFFA0503}"/>
              </a:ext>
            </a:extLst>
          </p:cNvPr>
          <p:cNvPicPr/>
          <p:nvPr userDrawn="1"/>
        </p:nvPicPr>
        <p:blipFill>
          <a:blip r:embed="rId2"/>
          <a:stretch>
            <a:fillRect/>
          </a:stretch>
        </p:blipFill>
        <p:spPr>
          <a:xfrm>
            <a:off x="3968075" y="304800"/>
            <a:ext cx="3860800" cy="685800"/>
          </a:xfrm>
          <a:prstGeom prst="rect">
            <a:avLst/>
          </a:prstGeom>
        </p:spPr>
      </p:pic>
      <p:pic>
        <p:nvPicPr>
          <p:cNvPr id="9" name="Picture 8">
            <a:extLst>
              <a:ext uri="{FF2B5EF4-FFF2-40B4-BE49-F238E27FC236}">
                <a16:creationId xmlns:a16="http://schemas.microsoft.com/office/drawing/2014/main" id="{7C0E938E-3657-440F-A5F7-8ED901B492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0141"/>
            <a:ext cx="1219200" cy="760990"/>
          </a:xfrm>
          <a:prstGeom prst="rect">
            <a:avLst/>
          </a:prstGeom>
        </p:spPr>
      </p:pic>
      <p:pic>
        <p:nvPicPr>
          <p:cNvPr id="10" name="Picture 9">
            <a:extLst>
              <a:ext uri="{FF2B5EF4-FFF2-40B4-BE49-F238E27FC236}">
                <a16:creationId xmlns:a16="http://schemas.microsoft.com/office/drawing/2014/main" id="{3C96CBFE-9F50-4C08-8D59-C89B51F9DD3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72800" y="-34517"/>
            <a:ext cx="1219200" cy="774204"/>
          </a:xfrm>
          <a:prstGeom prst="rect">
            <a:avLst/>
          </a:prstGeom>
        </p:spPr>
      </p:pic>
      <p:sp>
        <p:nvSpPr>
          <p:cNvPr id="11" name="Rectangle 10">
            <a:extLst>
              <a:ext uri="{FF2B5EF4-FFF2-40B4-BE49-F238E27FC236}">
                <a16:creationId xmlns:a16="http://schemas.microsoft.com/office/drawing/2014/main" id="{3947DED8-638C-42ED-A917-C562563724E5}"/>
              </a:ext>
            </a:extLst>
          </p:cNvPr>
          <p:cNvSpPr/>
          <p:nvPr userDrawn="1"/>
        </p:nvSpPr>
        <p:spPr>
          <a:xfrm>
            <a:off x="7584" y="6351897"/>
            <a:ext cx="12090400" cy="46166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sz="1200" i="1" dirty="0">
                <a:solidFill>
                  <a:srgbClr val="003399"/>
                </a:solidFill>
              </a:rPr>
              <a:t>"This project has been funded with support from the European Commission. This presentation reflects the views only of the author, and the Commission cannot be held responsible for any use which may be made of the information contained therein</a:t>
            </a:r>
            <a:endParaRPr lang="en-US" sz="1800" dirty="0"/>
          </a:p>
        </p:txBody>
      </p:sp>
    </p:spTree>
    <p:extLst>
      <p:ext uri="{BB962C8B-B14F-4D97-AF65-F5344CB8AC3E}">
        <p14:creationId xmlns:p14="http://schemas.microsoft.com/office/powerpoint/2010/main" val="2050547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E1B0A4A-2F72-409A-B3CD-63AD343491B0}"/>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59780D84-72D8-4D3F-A587-3B54B7E36C6C}"/>
              </a:ext>
            </a:extLst>
          </p:cNvPr>
          <p:cNvSpPr>
            <a:spLocks noGrp="1"/>
          </p:cNvSpPr>
          <p:nvPr>
            <p:ph idx="1"/>
          </p:nvPr>
        </p:nvSpPr>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36426A0F-B9EE-4AB1-8938-2ECC174091CF}"/>
              </a:ext>
            </a:extLst>
          </p:cNvPr>
          <p:cNvSpPr>
            <a:spLocks noGrp="1"/>
          </p:cNvSpPr>
          <p:nvPr>
            <p:ph type="dt" sz="half" idx="10"/>
          </p:nvPr>
        </p:nvSpPr>
        <p:spPr/>
        <p:txBody>
          <a:bodyPr/>
          <a:lstStyle/>
          <a:p>
            <a:fld id="{0B26B08B-F22D-42C2-B179-8FB0973D4149}" type="datetimeFigureOut">
              <a:rPr lang="en-US" smtClean="0"/>
              <a:t>2/24/2018</a:t>
            </a:fld>
            <a:endParaRPr lang="en-US"/>
          </a:p>
        </p:txBody>
      </p:sp>
      <p:sp>
        <p:nvSpPr>
          <p:cNvPr id="5" name="عنصر نائب للتذييل 4">
            <a:extLst>
              <a:ext uri="{FF2B5EF4-FFF2-40B4-BE49-F238E27FC236}">
                <a16:creationId xmlns:a16="http://schemas.microsoft.com/office/drawing/2014/main" id="{27B7F92A-8A04-4DA7-9C6D-4728B736BE80}"/>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5CE071DE-3BD7-42EC-A647-80AE34F40E6A}"/>
              </a:ext>
            </a:extLst>
          </p:cNvPr>
          <p:cNvSpPr>
            <a:spLocks noGrp="1"/>
          </p:cNvSpPr>
          <p:nvPr>
            <p:ph type="sldNum" sz="quarter" idx="12"/>
          </p:nvPr>
        </p:nvSpPr>
        <p:spPr/>
        <p:txBody>
          <a:bodyPr/>
          <a:lstStyle/>
          <a:p>
            <a:fld id="{7202857C-BB01-4811-94FE-A417D5698AE3}" type="slidenum">
              <a:rPr lang="en-US" smtClean="0"/>
              <a:t>‹#›</a:t>
            </a:fld>
            <a:endParaRPr lang="en-US"/>
          </a:p>
        </p:txBody>
      </p:sp>
    </p:spTree>
    <p:extLst>
      <p:ext uri="{BB962C8B-B14F-4D97-AF65-F5344CB8AC3E}">
        <p14:creationId xmlns:p14="http://schemas.microsoft.com/office/powerpoint/2010/main" val="1424757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23D7FA7-D7F6-4161-884C-B87A30EEA16E}"/>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EDED3010-EED9-480C-80B0-67F9562074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حرر أنماط نص الشكل الرئيسي</a:t>
            </a:r>
          </a:p>
        </p:txBody>
      </p:sp>
      <p:sp>
        <p:nvSpPr>
          <p:cNvPr id="4" name="عنصر نائب للتاريخ 3">
            <a:extLst>
              <a:ext uri="{FF2B5EF4-FFF2-40B4-BE49-F238E27FC236}">
                <a16:creationId xmlns:a16="http://schemas.microsoft.com/office/drawing/2014/main" id="{4FE502FC-C586-4ABB-8A92-CC41AB783D54}"/>
              </a:ext>
            </a:extLst>
          </p:cNvPr>
          <p:cNvSpPr>
            <a:spLocks noGrp="1"/>
          </p:cNvSpPr>
          <p:nvPr>
            <p:ph type="dt" sz="half" idx="10"/>
          </p:nvPr>
        </p:nvSpPr>
        <p:spPr/>
        <p:txBody>
          <a:bodyPr/>
          <a:lstStyle/>
          <a:p>
            <a:fld id="{0B26B08B-F22D-42C2-B179-8FB0973D4149}" type="datetimeFigureOut">
              <a:rPr lang="en-US" smtClean="0"/>
              <a:t>2/24/2018</a:t>
            </a:fld>
            <a:endParaRPr lang="en-US"/>
          </a:p>
        </p:txBody>
      </p:sp>
      <p:sp>
        <p:nvSpPr>
          <p:cNvPr id="5" name="عنصر نائب للتذييل 4">
            <a:extLst>
              <a:ext uri="{FF2B5EF4-FFF2-40B4-BE49-F238E27FC236}">
                <a16:creationId xmlns:a16="http://schemas.microsoft.com/office/drawing/2014/main" id="{48EFEF39-057E-4483-88D0-5A17613F9751}"/>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E038DFDF-7848-4508-A1EA-8E9B01A4CA88}"/>
              </a:ext>
            </a:extLst>
          </p:cNvPr>
          <p:cNvSpPr>
            <a:spLocks noGrp="1"/>
          </p:cNvSpPr>
          <p:nvPr>
            <p:ph type="sldNum" sz="quarter" idx="12"/>
          </p:nvPr>
        </p:nvSpPr>
        <p:spPr/>
        <p:txBody>
          <a:bodyPr/>
          <a:lstStyle/>
          <a:p>
            <a:fld id="{7202857C-BB01-4811-94FE-A417D5698AE3}" type="slidenum">
              <a:rPr lang="en-US" smtClean="0"/>
              <a:t>‹#›</a:t>
            </a:fld>
            <a:endParaRPr lang="en-US"/>
          </a:p>
        </p:txBody>
      </p:sp>
    </p:spTree>
    <p:extLst>
      <p:ext uri="{BB962C8B-B14F-4D97-AF65-F5344CB8AC3E}">
        <p14:creationId xmlns:p14="http://schemas.microsoft.com/office/powerpoint/2010/main" val="96734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59A8D06-7D34-4ECD-9F95-C849A77DA6A9}"/>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A34DD86B-C16D-488D-A478-EFFE6E371218}"/>
              </a:ext>
            </a:extLst>
          </p:cNvPr>
          <p:cNvSpPr>
            <a:spLocks noGrp="1"/>
          </p:cNvSpPr>
          <p:nvPr>
            <p:ph sz="half" idx="1"/>
          </p:nvPr>
        </p:nvSpPr>
        <p:spPr>
          <a:xfrm>
            <a:off x="838200" y="1825625"/>
            <a:ext cx="51816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a:extLst>
              <a:ext uri="{FF2B5EF4-FFF2-40B4-BE49-F238E27FC236}">
                <a16:creationId xmlns:a16="http://schemas.microsoft.com/office/drawing/2014/main" id="{A6D02C7F-6049-4339-AE4F-30380C6FC198}"/>
              </a:ext>
            </a:extLst>
          </p:cNvPr>
          <p:cNvSpPr>
            <a:spLocks noGrp="1"/>
          </p:cNvSpPr>
          <p:nvPr>
            <p:ph sz="half" idx="2"/>
          </p:nvPr>
        </p:nvSpPr>
        <p:spPr>
          <a:xfrm>
            <a:off x="6172200" y="1825625"/>
            <a:ext cx="51816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a:extLst>
              <a:ext uri="{FF2B5EF4-FFF2-40B4-BE49-F238E27FC236}">
                <a16:creationId xmlns:a16="http://schemas.microsoft.com/office/drawing/2014/main" id="{ABA0411B-A819-466E-9A5A-42DD50BA5C06}"/>
              </a:ext>
            </a:extLst>
          </p:cNvPr>
          <p:cNvSpPr>
            <a:spLocks noGrp="1"/>
          </p:cNvSpPr>
          <p:nvPr>
            <p:ph type="dt" sz="half" idx="10"/>
          </p:nvPr>
        </p:nvSpPr>
        <p:spPr/>
        <p:txBody>
          <a:bodyPr/>
          <a:lstStyle/>
          <a:p>
            <a:fld id="{0B26B08B-F22D-42C2-B179-8FB0973D4149}" type="datetimeFigureOut">
              <a:rPr lang="en-US" smtClean="0"/>
              <a:t>2/24/2018</a:t>
            </a:fld>
            <a:endParaRPr lang="en-US"/>
          </a:p>
        </p:txBody>
      </p:sp>
      <p:sp>
        <p:nvSpPr>
          <p:cNvPr id="6" name="عنصر نائب للتذييل 5">
            <a:extLst>
              <a:ext uri="{FF2B5EF4-FFF2-40B4-BE49-F238E27FC236}">
                <a16:creationId xmlns:a16="http://schemas.microsoft.com/office/drawing/2014/main" id="{B17FC52C-37D2-4DDE-A3E6-7FEBD1AF2F9E}"/>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97EDEBD6-A6EC-4B99-AB35-9D5D1CC768B8}"/>
              </a:ext>
            </a:extLst>
          </p:cNvPr>
          <p:cNvSpPr>
            <a:spLocks noGrp="1"/>
          </p:cNvSpPr>
          <p:nvPr>
            <p:ph type="sldNum" sz="quarter" idx="12"/>
          </p:nvPr>
        </p:nvSpPr>
        <p:spPr/>
        <p:txBody>
          <a:bodyPr/>
          <a:lstStyle/>
          <a:p>
            <a:fld id="{7202857C-BB01-4811-94FE-A417D5698AE3}" type="slidenum">
              <a:rPr lang="en-US" smtClean="0"/>
              <a:t>‹#›</a:t>
            </a:fld>
            <a:endParaRPr lang="en-US"/>
          </a:p>
        </p:txBody>
      </p:sp>
    </p:spTree>
    <p:extLst>
      <p:ext uri="{BB962C8B-B14F-4D97-AF65-F5344CB8AC3E}">
        <p14:creationId xmlns:p14="http://schemas.microsoft.com/office/powerpoint/2010/main" val="245278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27F6108-2481-4DF5-86FF-FA948A3A57C2}"/>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D0E61EEF-B379-447D-A922-9FAB0D87A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4" name="عنصر نائب للمحتوى 3">
            <a:extLst>
              <a:ext uri="{FF2B5EF4-FFF2-40B4-BE49-F238E27FC236}">
                <a16:creationId xmlns:a16="http://schemas.microsoft.com/office/drawing/2014/main" id="{7D514EDA-7708-4513-82E7-70211EA52F1F}"/>
              </a:ext>
            </a:extLst>
          </p:cNvPr>
          <p:cNvSpPr>
            <a:spLocks noGrp="1"/>
          </p:cNvSpPr>
          <p:nvPr>
            <p:ph sz="half" idx="2"/>
          </p:nvPr>
        </p:nvSpPr>
        <p:spPr>
          <a:xfrm>
            <a:off x="839788" y="2505075"/>
            <a:ext cx="5157787"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a:extLst>
              <a:ext uri="{FF2B5EF4-FFF2-40B4-BE49-F238E27FC236}">
                <a16:creationId xmlns:a16="http://schemas.microsoft.com/office/drawing/2014/main" id="{7F958D75-697D-4803-8084-7050D530D0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6" name="عنصر نائب للمحتوى 5">
            <a:extLst>
              <a:ext uri="{FF2B5EF4-FFF2-40B4-BE49-F238E27FC236}">
                <a16:creationId xmlns:a16="http://schemas.microsoft.com/office/drawing/2014/main" id="{6D53A447-E51D-4761-8E39-E018FFF2E623}"/>
              </a:ext>
            </a:extLst>
          </p:cNvPr>
          <p:cNvSpPr>
            <a:spLocks noGrp="1"/>
          </p:cNvSpPr>
          <p:nvPr>
            <p:ph sz="quarter" idx="4"/>
          </p:nvPr>
        </p:nvSpPr>
        <p:spPr>
          <a:xfrm>
            <a:off x="6172200" y="2505075"/>
            <a:ext cx="5183188"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a:extLst>
              <a:ext uri="{FF2B5EF4-FFF2-40B4-BE49-F238E27FC236}">
                <a16:creationId xmlns:a16="http://schemas.microsoft.com/office/drawing/2014/main" id="{0149CC7D-D822-4239-B44B-3238A67562D3}"/>
              </a:ext>
            </a:extLst>
          </p:cNvPr>
          <p:cNvSpPr>
            <a:spLocks noGrp="1"/>
          </p:cNvSpPr>
          <p:nvPr>
            <p:ph type="dt" sz="half" idx="10"/>
          </p:nvPr>
        </p:nvSpPr>
        <p:spPr/>
        <p:txBody>
          <a:bodyPr/>
          <a:lstStyle/>
          <a:p>
            <a:fld id="{0B26B08B-F22D-42C2-B179-8FB0973D4149}" type="datetimeFigureOut">
              <a:rPr lang="en-US" smtClean="0"/>
              <a:t>2/24/2018</a:t>
            </a:fld>
            <a:endParaRPr lang="en-US"/>
          </a:p>
        </p:txBody>
      </p:sp>
      <p:sp>
        <p:nvSpPr>
          <p:cNvPr id="8" name="عنصر نائب للتذييل 7">
            <a:extLst>
              <a:ext uri="{FF2B5EF4-FFF2-40B4-BE49-F238E27FC236}">
                <a16:creationId xmlns:a16="http://schemas.microsoft.com/office/drawing/2014/main" id="{DBB3667C-2FA9-42F9-A40F-EC908C50E539}"/>
              </a:ext>
            </a:extLst>
          </p:cNvPr>
          <p:cNvSpPr>
            <a:spLocks noGrp="1"/>
          </p:cNvSpPr>
          <p:nvPr>
            <p:ph type="ftr" sz="quarter" idx="11"/>
          </p:nvPr>
        </p:nvSpPr>
        <p:spPr/>
        <p:txBody>
          <a:bodyPr/>
          <a:lstStyle/>
          <a:p>
            <a:endParaRPr lang="en-US"/>
          </a:p>
        </p:txBody>
      </p:sp>
      <p:sp>
        <p:nvSpPr>
          <p:cNvPr id="9" name="عنصر نائب لرقم الشريحة 8">
            <a:extLst>
              <a:ext uri="{FF2B5EF4-FFF2-40B4-BE49-F238E27FC236}">
                <a16:creationId xmlns:a16="http://schemas.microsoft.com/office/drawing/2014/main" id="{8E6D32AB-CEB6-4B82-AF24-1021C027AC06}"/>
              </a:ext>
            </a:extLst>
          </p:cNvPr>
          <p:cNvSpPr>
            <a:spLocks noGrp="1"/>
          </p:cNvSpPr>
          <p:nvPr>
            <p:ph type="sldNum" sz="quarter" idx="12"/>
          </p:nvPr>
        </p:nvSpPr>
        <p:spPr/>
        <p:txBody>
          <a:bodyPr/>
          <a:lstStyle/>
          <a:p>
            <a:fld id="{7202857C-BB01-4811-94FE-A417D5698AE3}" type="slidenum">
              <a:rPr lang="en-US" smtClean="0"/>
              <a:t>‹#›</a:t>
            </a:fld>
            <a:endParaRPr lang="en-US"/>
          </a:p>
        </p:txBody>
      </p:sp>
    </p:spTree>
    <p:extLst>
      <p:ext uri="{BB962C8B-B14F-4D97-AF65-F5344CB8AC3E}">
        <p14:creationId xmlns:p14="http://schemas.microsoft.com/office/powerpoint/2010/main" val="241516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7B6F372-13AC-41EF-9CE2-213A59F93A79}"/>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تاريخ 2">
            <a:extLst>
              <a:ext uri="{FF2B5EF4-FFF2-40B4-BE49-F238E27FC236}">
                <a16:creationId xmlns:a16="http://schemas.microsoft.com/office/drawing/2014/main" id="{4FF888B9-B163-4240-BB27-2A733CF4FB0A}"/>
              </a:ext>
            </a:extLst>
          </p:cNvPr>
          <p:cNvSpPr>
            <a:spLocks noGrp="1"/>
          </p:cNvSpPr>
          <p:nvPr>
            <p:ph type="dt" sz="half" idx="10"/>
          </p:nvPr>
        </p:nvSpPr>
        <p:spPr/>
        <p:txBody>
          <a:bodyPr/>
          <a:lstStyle/>
          <a:p>
            <a:fld id="{0B26B08B-F22D-42C2-B179-8FB0973D4149}" type="datetimeFigureOut">
              <a:rPr lang="en-US" smtClean="0"/>
              <a:t>2/24/2018</a:t>
            </a:fld>
            <a:endParaRPr lang="en-US"/>
          </a:p>
        </p:txBody>
      </p:sp>
      <p:sp>
        <p:nvSpPr>
          <p:cNvPr id="4" name="عنصر نائب للتذييل 3">
            <a:extLst>
              <a:ext uri="{FF2B5EF4-FFF2-40B4-BE49-F238E27FC236}">
                <a16:creationId xmlns:a16="http://schemas.microsoft.com/office/drawing/2014/main" id="{29420221-BBCD-4146-BB7D-BFB3EB775EC0}"/>
              </a:ext>
            </a:extLst>
          </p:cNvPr>
          <p:cNvSpPr>
            <a:spLocks noGrp="1"/>
          </p:cNvSpPr>
          <p:nvPr>
            <p:ph type="ftr" sz="quarter" idx="11"/>
          </p:nvPr>
        </p:nvSpPr>
        <p:spPr/>
        <p:txBody>
          <a:bodyPr/>
          <a:lstStyle/>
          <a:p>
            <a:endParaRPr lang="en-US"/>
          </a:p>
        </p:txBody>
      </p:sp>
      <p:sp>
        <p:nvSpPr>
          <p:cNvPr id="5" name="عنصر نائب لرقم الشريحة 4">
            <a:extLst>
              <a:ext uri="{FF2B5EF4-FFF2-40B4-BE49-F238E27FC236}">
                <a16:creationId xmlns:a16="http://schemas.microsoft.com/office/drawing/2014/main" id="{38649B57-182D-4009-8101-4B219DB77C5E}"/>
              </a:ext>
            </a:extLst>
          </p:cNvPr>
          <p:cNvSpPr>
            <a:spLocks noGrp="1"/>
          </p:cNvSpPr>
          <p:nvPr>
            <p:ph type="sldNum" sz="quarter" idx="12"/>
          </p:nvPr>
        </p:nvSpPr>
        <p:spPr/>
        <p:txBody>
          <a:bodyPr/>
          <a:lstStyle/>
          <a:p>
            <a:fld id="{7202857C-BB01-4811-94FE-A417D5698AE3}" type="slidenum">
              <a:rPr lang="en-US" smtClean="0"/>
              <a:t>‹#›</a:t>
            </a:fld>
            <a:endParaRPr lang="en-US"/>
          </a:p>
        </p:txBody>
      </p:sp>
    </p:spTree>
    <p:extLst>
      <p:ext uri="{BB962C8B-B14F-4D97-AF65-F5344CB8AC3E}">
        <p14:creationId xmlns:p14="http://schemas.microsoft.com/office/powerpoint/2010/main" val="304073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CF2ED642-16A7-49B1-9A7D-33A9CBD90236}"/>
              </a:ext>
            </a:extLst>
          </p:cNvPr>
          <p:cNvSpPr>
            <a:spLocks noGrp="1"/>
          </p:cNvSpPr>
          <p:nvPr>
            <p:ph type="dt" sz="half" idx="10"/>
          </p:nvPr>
        </p:nvSpPr>
        <p:spPr/>
        <p:txBody>
          <a:bodyPr/>
          <a:lstStyle/>
          <a:p>
            <a:fld id="{0B26B08B-F22D-42C2-B179-8FB0973D4149}" type="datetimeFigureOut">
              <a:rPr lang="en-US" smtClean="0"/>
              <a:t>2/24/2018</a:t>
            </a:fld>
            <a:endParaRPr lang="en-US"/>
          </a:p>
        </p:txBody>
      </p:sp>
      <p:sp>
        <p:nvSpPr>
          <p:cNvPr id="3" name="عنصر نائب للتذييل 2">
            <a:extLst>
              <a:ext uri="{FF2B5EF4-FFF2-40B4-BE49-F238E27FC236}">
                <a16:creationId xmlns:a16="http://schemas.microsoft.com/office/drawing/2014/main" id="{18F4ED72-0585-4D84-8206-004DBE9BB4D1}"/>
              </a:ext>
            </a:extLst>
          </p:cNvPr>
          <p:cNvSpPr>
            <a:spLocks noGrp="1"/>
          </p:cNvSpPr>
          <p:nvPr>
            <p:ph type="ftr" sz="quarter" idx="11"/>
          </p:nvPr>
        </p:nvSpPr>
        <p:spPr/>
        <p:txBody>
          <a:bodyPr/>
          <a:lstStyle/>
          <a:p>
            <a:endParaRPr lang="en-US"/>
          </a:p>
        </p:txBody>
      </p:sp>
      <p:sp>
        <p:nvSpPr>
          <p:cNvPr id="4" name="عنصر نائب لرقم الشريحة 3">
            <a:extLst>
              <a:ext uri="{FF2B5EF4-FFF2-40B4-BE49-F238E27FC236}">
                <a16:creationId xmlns:a16="http://schemas.microsoft.com/office/drawing/2014/main" id="{94A7FE0E-19E6-46A5-BE51-68E82F3AB70D}"/>
              </a:ext>
            </a:extLst>
          </p:cNvPr>
          <p:cNvSpPr>
            <a:spLocks noGrp="1"/>
          </p:cNvSpPr>
          <p:nvPr>
            <p:ph type="sldNum" sz="quarter" idx="12"/>
          </p:nvPr>
        </p:nvSpPr>
        <p:spPr/>
        <p:txBody>
          <a:bodyPr/>
          <a:lstStyle/>
          <a:p>
            <a:fld id="{7202857C-BB01-4811-94FE-A417D5698AE3}" type="slidenum">
              <a:rPr lang="en-US" smtClean="0"/>
              <a:t>‹#›</a:t>
            </a:fld>
            <a:endParaRPr lang="en-US"/>
          </a:p>
        </p:txBody>
      </p:sp>
    </p:spTree>
    <p:extLst>
      <p:ext uri="{BB962C8B-B14F-4D97-AF65-F5344CB8AC3E}">
        <p14:creationId xmlns:p14="http://schemas.microsoft.com/office/powerpoint/2010/main" val="72728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5E42EEB-4ADA-47D3-BED8-ACDD5C803156}"/>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CFAE50BD-95A6-4438-8262-F9BF2F1001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a:extLst>
              <a:ext uri="{FF2B5EF4-FFF2-40B4-BE49-F238E27FC236}">
                <a16:creationId xmlns:a16="http://schemas.microsoft.com/office/drawing/2014/main" id="{FE1C2DB6-44AA-4F1A-868B-70FBEE8C2D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D72361B0-0C6A-4F5F-B1DC-00F72289E778}"/>
              </a:ext>
            </a:extLst>
          </p:cNvPr>
          <p:cNvSpPr>
            <a:spLocks noGrp="1"/>
          </p:cNvSpPr>
          <p:nvPr>
            <p:ph type="dt" sz="half" idx="10"/>
          </p:nvPr>
        </p:nvSpPr>
        <p:spPr/>
        <p:txBody>
          <a:bodyPr/>
          <a:lstStyle/>
          <a:p>
            <a:fld id="{0B26B08B-F22D-42C2-B179-8FB0973D4149}" type="datetimeFigureOut">
              <a:rPr lang="en-US" smtClean="0"/>
              <a:t>2/24/2018</a:t>
            </a:fld>
            <a:endParaRPr lang="en-US"/>
          </a:p>
        </p:txBody>
      </p:sp>
      <p:sp>
        <p:nvSpPr>
          <p:cNvPr id="6" name="عنصر نائب للتذييل 5">
            <a:extLst>
              <a:ext uri="{FF2B5EF4-FFF2-40B4-BE49-F238E27FC236}">
                <a16:creationId xmlns:a16="http://schemas.microsoft.com/office/drawing/2014/main" id="{AD013E2F-B551-4550-B61B-62CD075CA3AC}"/>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DEDF8CB9-3E1A-4BCD-A38A-D19801E4AC20}"/>
              </a:ext>
            </a:extLst>
          </p:cNvPr>
          <p:cNvSpPr>
            <a:spLocks noGrp="1"/>
          </p:cNvSpPr>
          <p:nvPr>
            <p:ph type="sldNum" sz="quarter" idx="12"/>
          </p:nvPr>
        </p:nvSpPr>
        <p:spPr/>
        <p:txBody>
          <a:bodyPr/>
          <a:lstStyle/>
          <a:p>
            <a:fld id="{7202857C-BB01-4811-94FE-A417D5698AE3}" type="slidenum">
              <a:rPr lang="en-US" smtClean="0"/>
              <a:t>‹#›</a:t>
            </a:fld>
            <a:endParaRPr lang="en-US"/>
          </a:p>
        </p:txBody>
      </p:sp>
    </p:spTree>
    <p:extLst>
      <p:ext uri="{BB962C8B-B14F-4D97-AF65-F5344CB8AC3E}">
        <p14:creationId xmlns:p14="http://schemas.microsoft.com/office/powerpoint/2010/main" val="426184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D21FFED-6F11-4617-96DC-D251C95925D3}"/>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صورة 2">
            <a:extLst>
              <a:ext uri="{FF2B5EF4-FFF2-40B4-BE49-F238E27FC236}">
                <a16:creationId xmlns:a16="http://schemas.microsoft.com/office/drawing/2014/main" id="{4CA6505E-0A90-425B-B50C-B285B57B67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a:extLst>
              <a:ext uri="{FF2B5EF4-FFF2-40B4-BE49-F238E27FC236}">
                <a16:creationId xmlns:a16="http://schemas.microsoft.com/office/drawing/2014/main" id="{FB1273D0-9173-4A90-A020-68306D4E4F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9637AD66-4789-427E-AC6E-E72426E28143}"/>
              </a:ext>
            </a:extLst>
          </p:cNvPr>
          <p:cNvSpPr>
            <a:spLocks noGrp="1"/>
          </p:cNvSpPr>
          <p:nvPr>
            <p:ph type="dt" sz="half" idx="10"/>
          </p:nvPr>
        </p:nvSpPr>
        <p:spPr/>
        <p:txBody>
          <a:bodyPr/>
          <a:lstStyle/>
          <a:p>
            <a:fld id="{0B26B08B-F22D-42C2-B179-8FB0973D4149}" type="datetimeFigureOut">
              <a:rPr lang="en-US" smtClean="0"/>
              <a:t>2/24/2018</a:t>
            </a:fld>
            <a:endParaRPr lang="en-US"/>
          </a:p>
        </p:txBody>
      </p:sp>
      <p:sp>
        <p:nvSpPr>
          <p:cNvPr id="6" name="عنصر نائب للتذييل 5">
            <a:extLst>
              <a:ext uri="{FF2B5EF4-FFF2-40B4-BE49-F238E27FC236}">
                <a16:creationId xmlns:a16="http://schemas.microsoft.com/office/drawing/2014/main" id="{9D16552E-1AA9-4FB6-A698-DB770EB00DB2}"/>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EE484F03-0B05-4334-9A0F-EC491027A2DD}"/>
              </a:ext>
            </a:extLst>
          </p:cNvPr>
          <p:cNvSpPr>
            <a:spLocks noGrp="1"/>
          </p:cNvSpPr>
          <p:nvPr>
            <p:ph type="sldNum" sz="quarter" idx="12"/>
          </p:nvPr>
        </p:nvSpPr>
        <p:spPr/>
        <p:txBody>
          <a:bodyPr/>
          <a:lstStyle/>
          <a:p>
            <a:fld id="{7202857C-BB01-4811-94FE-A417D5698AE3}" type="slidenum">
              <a:rPr lang="en-US" smtClean="0"/>
              <a:t>‹#›</a:t>
            </a:fld>
            <a:endParaRPr lang="en-US"/>
          </a:p>
        </p:txBody>
      </p:sp>
    </p:spTree>
    <p:extLst>
      <p:ext uri="{BB962C8B-B14F-4D97-AF65-F5344CB8AC3E}">
        <p14:creationId xmlns:p14="http://schemas.microsoft.com/office/powerpoint/2010/main" val="4032823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50E15794-FBFF-44C3-B505-FA78C3440A8D}"/>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417BBA0A-B44D-477C-A0B9-F01DED8116A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8E8F6AC6-C415-4D31-AD5F-1F751A2E70D2}"/>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26B08B-F22D-42C2-B179-8FB0973D4149}" type="datetimeFigureOut">
              <a:rPr lang="en-US" smtClean="0"/>
              <a:t>2/24/2018</a:t>
            </a:fld>
            <a:endParaRPr lang="en-US"/>
          </a:p>
        </p:txBody>
      </p:sp>
      <p:sp>
        <p:nvSpPr>
          <p:cNvPr id="5" name="عنصر نائب للتذييل 4">
            <a:extLst>
              <a:ext uri="{FF2B5EF4-FFF2-40B4-BE49-F238E27FC236}">
                <a16:creationId xmlns:a16="http://schemas.microsoft.com/office/drawing/2014/main" id="{3755923E-E1E5-47E9-94B3-66B11567B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عنصر نائب لرقم الشريحة 5">
            <a:extLst>
              <a:ext uri="{FF2B5EF4-FFF2-40B4-BE49-F238E27FC236}">
                <a16:creationId xmlns:a16="http://schemas.microsoft.com/office/drawing/2014/main" id="{EA7AFCA6-1AF1-4B66-ABE3-F542BE358972}"/>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202857C-BB01-4811-94FE-A417D5698AE3}" type="slidenum">
              <a:rPr lang="en-US" smtClean="0"/>
              <a:t>‹#›</a:t>
            </a:fld>
            <a:endParaRPr lang="en-US"/>
          </a:p>
        </p:txBody>
      </p:sp>
    </p:spTree>
    <p:extLst>
      <p:ext uri="{BB962C8B-B14F-4D97-AF65-F5344CB8AC3E}">
        <p14:creationId xmlns:p14="http://schemas.microsoft.com/office/powerpoint/2010/main" val="96079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mailto:Yasser91977@yahoo.com"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560.mp4" TargetMode="External"/><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hyperlink" Target="555.mp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66381" y="1107795"/>
            <a:ext cx="8362950" cy="1789765"/>
          </a:xfrm>
          <a:prstGeom prst="rect">
            <a:avLst/>
          </a:prstGeom>
        </p:spPr>
        <p:txBody>
          <a:bodyPr>
            <a:noAutofit/>
          </a:bodyPr>
          <a:lstStyle/>
          <a:p>
            <a:pPr algn="ctr"/>
            <a:br>
              <a:rPr lang="en-US" sz="2800" b="1" dirty="0">
                <a:solidFill>
                  <a:srgbClr val="CC0000"/>
                </a:solidFill>
              </a:rPr>
            </a:br>
            <a:r>
              <a:rPr lang="en-US" sz="2800" b="1" dirty="0">
                <a:solidFill>
                  <a:srgbClr val="CC0000"/>
                </a:solidFill>
              </a:rPr>
              <a:t>School and University Partnership for Peer Communities of Learners </a:t>
            </a:r>
            <a:br>
              <a:rPr lang="en-US" sz="2800" b="1" dirty="0">
                <a:solidFill>
                  <a:srgbClr val="CC0000"/>
                </a:solidFill>
              </a:rPr>
            </a:br>
            <a:r>
              <a:rPr lang="en-US" sz="2800" b="1" dirty="0">
                <a:solidFill>
                  <a:srgbClr val="CC0000"/>
                </a:solidFill>
              </a:rPr>
              <a:t>(SUP4PCL)</a:t>
            </a:r>
            <a:br>
              <a:rPr lang="en-US" sz="2800" b="1" dirty="0">
                <a:solidFill>
                  <a:srgbClr val="CC0000"/>
                </a:solidFill>
              </a:rPr>
            </a:br>
            <a:br>
              <a:rPr lang="en-US" sz="2800" b="1" dirty="0">
                <a:solidFill>
                  <a:srgbClr val="CC0000"/>
                </a:solidFill>
              </a:rPr>
            </a:br>
            <a:br>
              <a:rPr lang="en-US" sz="2800" b="1" dirty="0">
                <a:solidFill>
                  <a:srgbClr val="003399"/>
                </a:solidFill>
              </a:rPr>
            </a:br>
            <a:endParaRPr lang="en-US" sz="2800" b="1" i="1" dirty="0"/>
          </a:p>
        </p:txBody>
      </p:sp>
      <p:sp>
        <p:nvSpPr>
          <p:cNvPr id="3" name="Content Placeholder 2"/>
          <p:cNvSpPr>
            <a:spLocks noGrp="1"/>
          </p:cNvSpPr>
          <p:nvPr>
            <p:ph idx="4294967295"/>
          </p:nvPr>
        </p:nvSpPr>
        <p:spPr>
          <a:xfrm>
            <a:off x="1981200" y="2869146"/>
            <a:ext cx="8248650" cy="2821983"/>
          </a:xfrm>
          <a:prstGeom prst="rect">
            <a:avLst/>
          </a:prstGeom>
        </p:spPr>
        <p:txBody>
          <a:bodyPr>
            <a:noAutofit/>
          </a:bodyPr>
          <a:lstStyle/>
          <a:p>
            <a:pPr marL="0" indent="0" algn="ctr">
              <a:buNone/>
            </a:pPr>
            <a:endParaRPr lang="en-US" sz="2400" b="1" dirty="0">
              <a:solidFill>
                <a:srgbClr val="003399"/>
              </a:solidFill>
            </a:endParaRPr>
          </a:p>
          <a:p>
            <a:pPr marL="0" indent="0" algn="ctr">
              <a:buNone/>
            </a:pPr>
            <a:r>
              <a:rPr lang="en-US" sz="2400" dirty="0">
                <a:solidFill>
                  <a:srgbClr val="003399"/>
                </a:solidFill>
              </a:rPr>
              <a:t>Project number: </a:t>
            </a:r>
          </a:p>
          <a:p>
            <a:pPr marL="0" indent="0" algn="ctr">
              <a:buNone/>
            </a:pPr>
            <a:r>
              <a:rPr lang="en-US" sz="2400" b="1" dirty="0">
                <a:solidFill>
                  <a:srgbClr val="003399"/>
                </a:solidFill>
              </a:rPr>
              <a:t> </a:t>
            </a:r>
            <a:r>
              <a:rPr lang="en-US" sz="2000" b="1" dirty="0">
                <a:solidFill>
                  <a:srgbClr val="003399"/>
                </a:solidFill>
              </a:rPr>
              <a:t>573660-EPP-1-2016-1-EG-EPPKA2-CBHE-JP (2016-2516/001-001)</a:t>
            </a:r>
            <a:br>
              <a:rPr lang="en-US" sz="2400" b="1" dirty="0">
                <a:solidFill>
                  <a:srgbClr val="003399"/>
                </a:solidFill>
              </a:rPr>
            </a:br>
            <a:r>
              <a:rPr lang="en-US" sz="2400" b="1" i="1" dirty="0"/>
              <a:t>Training Workshops Visit</a:t>
            </a:r>
          </a:p>
          <a:p>
            <a:pPr marL="0" indent="0" algn="ctr">
              <a:buNone/>
            </a:pPr>
            <a:r>
              <a:rPr lang="en-US" sz="2400" b="1" i="1" dirty="0"/>
              <a:t>Session One: Global Citizenship</a:t>
            </a:r>
            <a:endParaRPr lang="en-US" sz="2400" dirty="0"/>
          </a:p>
          <a:p>
            <a:pPr marL="0" indent="0" algn="ctr">
              <a:buNone/>
            </a:pPr>
            <a:r>
              <a:rPr lang="en-US" sz="2400" b="1" dirty="0">
                <a:solidFill>
                  <a:srgbClr val="003399"/>
                </a:solidFill>
              </a:rPr>
              <a:t>February 24</a:t>
            </a:r>
            <a:r>
              <a:rPr lang="en-US" sz="2400" b="1" baseline="30000" dirty="0">
                <a:solidFill>
                  <a:srgbClr val="003399"/>
                </a:solidFill>
              </a:rPr>
              <a:t>th</a:t>
            </a:r>
            <a:r>
              <a:rPr lang="en-US" sz="2400" b="1" dirty="0">
                <a:solidFill>
                  <a:srgbClr val="003399"/>
                </a:solidFill>
              </a:rPr>
              <a:t> – 25</a:t>
            </a:r>
            <a:r>
              <a:rPr lang="en-US" sz="2400" b="1" baseline="30000" dirty="0">
                <a:solidFill>
                  <a:srgbClr val="003399"/>
                </a:solidFill>
              </a:rPr>
              <a:t>th</a:t>
            </a:r>
            <a:r>
              <a:rPr lang="en-US" sz="2400" b="1" dirty="0">
                <a:solidFill>
                  <a:srgbClr val="003399"/>
                </a:solidFill>
              </a:rPr>
              <a:t> ,2018</a:t>
            </a:r>
          </a:p>
          <a:p>
            <a:pPr marL="0" indent="0" algn="ctr">
              <a:buNone/>
            </a:pPr>
            <a:r>
              <a:rPr lang="en-US" sz="2400" b="1" dirty="0"/>
              <a:t>Organized by Ain Shams University in Cairo (ASU), Egypt</a:t>
            </a:r>
            <a:endParaRPr lang="en-US" sz="2400" dirty="0"/>
          </a:p>
          <a:p>
            <a:pPr marL="0" indent="0" algn="ctr">
              <a:buNone/>
            </a:pPr>
            <a:br>
              <a:rPr lang="en-US" sz="2400" b="1" dirty="0">
                <a:solidFill>
                  <a:srgbClr val="003399"/>
                </a:solidFill>
              </a:rPr>
            </a:br>
            <a:endParaRPr lang="en-US" sz="2400" b="1" dirty="0">
              <a:solidFill>
                <a:srgbClr val="003399"/>
              </a:solidFill>
            </a:endParaRPr>
          </a:p>
        </p:txBody>
      </p:sp>
      <p:sp>
        <p:nvSpPr>
          <p:cNvPr id="4" name="Title 1"/>
          <p:cNvSpPr txBox="1">
            <a:spLocks/>
          </p:cNvSpPr>
          <p:nvPr/>
        </p:nvSpPr>
        <p:spPr>
          <a:xfrm>
            <a:off x="1524000" y="1"/>
            <a:ext cx="9144000" cy="757456"/>
          </a:xfrm>
          <a:prstGeom prst="rect">
            <a:avLst/>
          </a:prstGeom>
          <a:solidFill>
            <a:srgbClr val="003399"/>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700" dirty="0">
              <a:solidFill>
                <a:srgbClr val="92D050"/>
              </a:solidFill>
            </a:endParaRPr>
          </a:p>
        </p:txBody>
      </p:sp>
      <p:pic>
        <p:nvPicPr>
          <p:cNvPr id="5" name="Picture 4"/>
          <p:cNvPicPr/>
          <p:nvPr/>
        </p:nvPicPr>
        <p:blipFill>
          <a:blip r:embed="rId2"/>
          <a:stretch>
            <a:fillRect/>
          </a:stretch>
        </p:blipFill>
        <p:spPr>
          <a:xfrm>
            <a:off x="4500056" y="304800"/>
            <a:ext cx="2895600" cy="685800"/>
          </a:xfrm>
          <a:prstGeom prst="rect">
            <a:avLst/>
          </a:prstGeom>
        </p:spPr>
      </p:pic>
    </p:spTree>
    <p:extLst>
      <p:ext uri="{BB962C8B-B14F-4D97-AF65-F5344CB8AC3E}">
        <p14:creationId xmlns:p14="http://schemas.microsoft.com/office/powerpoint/2010/main" val="2058378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image.slidesharecdn.com/immigrationinamericaandthegrowingshortageofhigh-skilledworkers-130529093319-phpapp01/95/immigration-in-america-and-the-growing-shortage-of-highskilled-workers-38-638.jpg?cb=1370355906"/>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20169" b="15333"/>
          <a:stretch/>
        </p:blipFill>
        <p:spPr bwMode="auto">
          <a:xfrm>
            <a:off x="29412" y="485775"/>
            <a:ext cx="12151158" cy="5886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066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6"/>
          <p:cNvPicPr>
            <a:picLocks noGrp="1" noChangeAspect="1" noChangeArrowheads="1"/>
          </p:cNvPicPr>
          <p:nvPr>
            <p:ph sz="half" idx="1"/>
          </p:nvPr>
        </p:nvPicPr>
        <p:blipFill>
          <a:blip r:embed="rId3"/>
          <a:srcRect/>
          <a:stretch>
            <a:fillRect/>
          </a:stretch>
        </p:blipFill>
        <p:spPr bwMode="auto">
          <a:xfrm>
            <a:off x="638542" y="36540"/>
            <a:ext cx="10574288" cy="6420102"/>
          </a:xfrm>
          <a:prstGeom prst="rect">
            <a:avLst/>
          </a:prstGeom>
          <a:noFill/>
          <a:ln w="9525">
            <a:noFill/>
            <a:miter lim="800000"/>
            <a:headEnd/>
            <a:tailEnd/>
          </a:ln>
          <a:effectLst/>
        </p:spPr>
      </p:pic>
      <p:sp>
        <p:nvSpPr>
          <p:cNvPr id="13" name="مستطيل 12"/>
          <p:cNvSpPr/>
          <p:nvPr/>
        </p:nvSpPr>
        <p:spPr>
          <a:xfrm>
            <a:off x="1724236" y="6137910"/>
            <a:ext cx="8064896" cy="720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dirty="0">
                <a:solidFill>
                  <a:schemeClr val="tx1"/>
                </a:solidFill>
              </a:rPr>
              <a:t>1993-2001</a:t>
            </a:r>
            <a:endParaRPr lang="ar-EG" sz="3200" dirty="0">
              <a:solidFill>
                <a:schemeClr val="tx1"/>
              </a:solidFill>
            </a:endParaRPr>
          </a:p>
        </p:txBody>
      </p:sp>
    </p:spTree>
    <p:extLst>
      <p:ext uri="{BB962C8B-B14F-4D97-AF65-F5344CB8AC3E}">
        <p14:creationId xmlns:p14="http://schemas.microsoft.com/office/powerpoint/2010/main" val="1028564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colleenl.in/helicoprion/wp-content/uploads/2012/09/STEM-All.png"/>
          <p:cNvPicPr>
            <a:picLocks noGrp="1" noChangeAspect="1" noChangeArrowheads="1"/>
          </p:cNvPicPr>
          <p:nvPr>
            <p:ph idx="4294967295"/>
          </p:nvPr>
        </p:nvPicPr>
        <p:blipFill>
          <a:blip r:embed="rId3"/>
          <a:srcRect t="24088" b="25547"/>
          <a:stretch>
            <a:fillRect/>
          </a:stretch>
        </p:blipFill>
        <p:spPr bwMode="auto">
          <a:xfrm>
            <a:off x="217830" y="376238"/>
            <a:ext cx="11756339" cy="5921692"/>
          </a:xfrm>
          <a:prstGeom prst="rect">
            <a:avLst/>
          </a:prstGeom>
          <a:noFill/>
        </p:spPr>
      </p:pic>
    </p:spTree>
    <p:extLst>
      <p:ext uri="{BB962C8B-B14F-4D97-AF65-F5344CB8AC3E}">
        <p14:creationId xmlns:p14="http://schemas.microsoft.com/office/powerpoint/2010/main" val="1420579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a:latin typeface="Adobe Arabic" pitchFamily="18" charset="-78"/>
                <a:cs typeface="Adobe Arabic" pitchFamily="18" charset="-78"/>
              </a:rPr>
              <a:t>على سبيل المثال</a:t>
            </a:r>
          </a:p>
        </p:txBody>
      </p:sp>
      <p:pic>
        <p:nvPicPr>
          <p:cNvPr id="4" name="Picture 2" descr="http://1.bp.blogspot.com/-5Zgldm7XErA/UsZ99t00gXI/AAAAAAAABMo/h4jfwbmTxfg/s640/image006.jpg"/>
          <p:cNvPicPr>
            <a:picLocks noChangeAspect="1" noChangeArrowheads="1"/>
          </p:cNvPicPr>
          <p:nvPr/>
        </p:nvPicPr>
        <p:blipFill rotWithShape="1">
          <a:blip r:embed="rId3">
            <a:extLst>
              <a:ext uri="{28A0092B-C50C-407E-A947-70E740481C1C}">
                <a14:useLocalDpi xmlns:a14="http://schemas.microsoft.com/office/drawing/2010/main" val="0"/>
              </a:ext>
            </a:extLst>
          </a:blip>
          <a:srcRect l="15435" t="50000" r="7308"/>
          <a:stretch/>
        </p:blipFill>
        <p:spPr bwMode="auto">
          <a:xfrm>
            <a:off x="8126969" y="2632318"/>
            <a:ext cx="2344800" cy="172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8451006" y="1988840"/>
            <a:ext cx="1584176" cy="432048"/>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EG" b="1" dirty="0">
                <a:latin typeface="Adobe Arabic" pitchFamily="18" charset="-78"/>
                <a:cs typeface="Adobe Arabic" pitchFamily="18" charset="-78"/>
              </a:rPr>
              <a:t>العلم والرياضيات</a:t>
            </a:r>
          </a:p>
        </p:txBody>
      </p:sp>
      <p:sp>
        <p:nvSpPr>
          <p:cNvPr id="6" name="Rectangle 5"/>
          <p:cNvSpPr/>
          <p:nvPr/>
        </p:nvSpPr>
        <p:spPr>
          <a:xfrm>
            <a:off x="8184232" y="4437111"/>
            <a:ext cx="2232248"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b="1" dirty="0">
                <a:solidFill>
                  <a:schemeClr val="tx1"/>
                </a:solidFill>
                <a:latin typeface="Adobe Arabic" pitchFamily="18" charset="-78"/>
                <a:cs typeface="Adobe Arabic" pitchFamily="18" charset="-78"/>
              </a:rPr>
              <a:t>دراسة ظاهرة الانبعاث المستحث</a:t>
            </a:r>
          </a:p>
        </p:txBody>
      </p:sp>
      <p:pic>
        <p:nvPicPr>
          <p:cNvPr id="3074" name="Picture 2" descr="http://thumbs.dreamstime.com/z/components-typical-laser-how-works-vector-diagram-mirrors-each-end-reflect-photons-back-forth-continuing-333758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875" b="10875"/>
          <a:stretch/>
        </p:blipFill>
        <p:spPr bwMode="auto">
          <a:xfrm>
            <a:off x="5033366" y="2637104"/>
            <a:ext cx="2447369" cy="172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751457" y="4437112"/>
            <a:ext cx="2915287"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b="1" dirty="0">
                <a:solidFill>
                  <a:schemeClr val="tx1"/>
                </a:solidFill>
                <a:latin typeface="Adobe Arabic" pitchFamily="18" charset="-78"/>
                <a:cs typeface="Adobe Arabic" pitchFamily="18" charset="-78"/>
              </a:rPr>
              <a:t>استخدام الليزر في حل مشكلات في مجالات الطب – الصناعة – البحث العلمي </a:t>
            </a:r>
          </a:p>
        </p:txBody>
      </p:sp>
      <p:sp>
        <p:nvSpPr>
          <p:cNvPr id="9" name="Rectangle 8"/>
          <p:cNvSpPr/>
          <p:nvPr/>
        </p:nvSpPr>
        <p:spPr>
          <a:xfrm>
            <a:off x="5500581" y="1988840"/>
            <a:ext cx="1584176" cy="432048"/>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EG" b="1" dirty="0">
                <a:latin typeface="Adobe Arabic" pitchFamily="18" charset="-78"/>
                <a:cs typeface="Adobe Arabic" pitchFamily="18" charset="-78"/>
              </a:rPr>
              <a:t>الهندسة</a:t>
            </a:r>
          </a:p>
        </p:txBody>
      </p:sp>
      <p:sp>
        <p:nvSpPr>
          <p:cNvPr id="10" name="Rectangle 9"/>
          <p:cNvSpPr/>
          <p:nvPr/>
        </p:nvSpPr>
        <p:spPr>
          <a:xfrm>
            <a:off x="4912393" y="4437112"/>
            <a:ext cx="2664296"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b="1" dirty="0">
                <a:solidFill>
                  <a:schemeClr val="tx1"/>
                </a:solidFill>
                <a:latin typeface="Adobe Arabic" pitchFamily="18" charset="-78"/>
                <a:cs typeface="Adobe Arabic" pitchFamily="18" charset="-78"/>
              </a:rPr>
              <a:t>الاستفادة من هذه الظاهرة في تصميم جهاز يولد أشعة الليزر</a:t>
            </a:r>
          </a:p>
        </p:txBody>
      </p:sp>
      <p:pic>
        <p:nvPicPr>
          <p:cNvPr id="3075" name="Picture 3" descr="C:\Users\yasser\Downloads\Laserkop_van_Amada_FO-4020NT_4kW_industriele_las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9537" y="2632319"/>
            <a:ext cx="2591999" cy="172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441075" y="1988840"/>
            <a:ext cx="1584176" cy="432048"/>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EG" b="1" dirty="0">
                <a:latin typeface="Adobe Arabic" pitchFamily="18" charset="-78"/>
                <a:cs typeface="Adobe Arabic" pitchFamily="18" charset="-78"/>
              </a:rPr>
              <a:t>التكنولوجيا</a:t>
            </a:r>
          </a:p>
        </p:txBody>
      </p:sp>
    </p:spTree>
    <p:extLst>
      <p:ext uri="{BB962C8B-B14F-4D97-AF65-F5344CB8AC3E}">
        <p14:creationId xmlns:p14="http://schemas.microsoft.com/office/powerpoint/2010/main" val="2972140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3731136" y="732711"/>
            <a:ext cx="4546848" cy="784066"/>
          </a:xfrm>
        </p:spPr>
        <p:txBody>
          <a:bodyPr>
            <a:noAutofit/>
          </a:bodyPr>
          <a:lstStyle/>
          <a:p>
            <a:r>
              <a:rPr lang="ar-EG" sz="4000" b="1" dirty="0">
                <a:latin typeface="Adobe Arabic" pitchFamily="18" charset="-78"/>
                <a:cs typeface="Adobe Arabic" pitchFamily="18" charset="-78"/>
              </a:rPr>
              <a:t>التصميم الهندسي محور الاستم</a:t>
            </a:r>
            <a:endParaRPr lang="ar-EG" sz="3200" dirty="0">
              <a:latin typeface="Adobe Arabic" pitchFamily="18" charset="-78"/>
              <a:cs typeface="Adobe Arabic" pitchFamily="18" charset="-78"/>
            </a:endParaRPr>
          </a:p>
          <a:p>
            <a:endParaRPr lang="ar-EG" sz="3200" dirty="0">
              <a:latin typeface="Adobe Arabic" pitchFamily="18" charset="-78"/>
              <a:cs typeface="Adobe Arabic" pitchFamily="18" charset="-78"/>
            </a:endParaRPr>
          </a:p>
        </p:txBody>
      </p:sp>
      <p:pic>
        <p:nvPicPr>
          <p:cNvPr id="5" name="صورة 4">
            <a:extLst>
              <a:ext uri="{FF2B5EF4-FFF2-40B4-BE49-F238E27FC236}">
                <a16:creationId xmlns:a16="http://schemas.microsoft.com/office/drawing/2014/main" id="{7F68F2FA-14F3-4BC0-9E9D-9990BDF73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3700" y="2048224"/>
            <a:ext cx="6141720" cy="3685032"/>
          </a:xfrm>
          <a:prstGeom prst="rect">
            <a:avLst/>
          </a:prstGeom>
        </p:spPr>
      </p:pic>
    </p:spTree>
    <p:extLst>
      <p:ext uri="{BB962C8B-B14F-4D97-AF65-F5344CB8AC3E}">
        <p14:creationId xmlns:p14="http://schemas.microsoft.com/office/powerpoint/2010/main" val="4198505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en.acs.org/content/dam/cen/91/24/09124-govpol1-tab.jpg"/>
          <p:cNvPicPr>
            <a:picLocks noChangeAspect="1" noChangeArrowheads="1"/>
          </p:cNvPicPr>
          <p:nvPr/>
        </p:nvPicPr>
        <p:blipFill rotWithShape="1">
          <a:blip r:embed="rId3">
            <a:extLst>
              <a:ext uri="{28A0092B-C50C-407E-A947-70E740481C1C}">
                <a14:useLocalDpi xmlns:a14="http://schemas.microsoft.com/office/drawing/2010/main" val="0"/>
              </a:ext>
            </a:extLst>
          </a:blip>
          <a:srcRect b="14989"/>
          <a:stretch/>
        </p:blipFill>
        <p:spPr bwMode="auto">
          <a:xfrm>
            <a:off x="2495600" y="174394"/>
            <a:ext cx="7560840" cy="642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371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EG" sz="4800" b="1" dirty="0">
                <a:latin typeface="Adobe Arabic" pitchFamily="18" charset="-78"/>
                <a:cs typeface="Adobe Arabic" pitchFamily="18" charset="-78"/>
              </a:rPr>
              <a:t>برامج الاستم </a:t>
            </a:r>
          </a:p>
        </p:txBody>
      </p:sp>
      <p:pic>
        <p:nvPicPr>
          <p:cNvPr id="5" name="Picture 2" descr="http://upload.wikimedia.org/wikipedia/commons/4/43/US_Navy_100727-N-4304M-001_A_student_at_a_science,_technology,_engineering_and_math_(STEM)_summer_camp_at_Ryken_High_School_in_Leonardtown,_Md.jpg"/>
          <p:cNvPicPr>
            <a:picLocks noGrp="1" noChangeAspect="1" noChangeArrowheads="1"/>
          </p:cNvPicPr>
          <p:nvPr>
            <p:ph sz="half" idx="1"/>
          </p:nvPr>
        </p:nvPicPr>
        <p:blipFill>
          <a:blip r:embed="rId2" cstate="print"/>
          <a:srcRect/>
          <a:stretch>
            <a:fillRect/>
          </a:stretch>
        </p:blipFill>
        <p:spPr bwMode="auto">
          <a:xfrm>
            <a:off x="526236" y="1590496"/>
            <a:ext cx="5493565" cy="3677008"/>
          </a:xfrm>
          <a:prstGeom prst="rect">
            <a:avLst/>
          </a:prstGeom>
          <a:noFill/>
        </p:spPr>
      </p:pic>
      <p:sp>
        <p:nvSpPr>
          <p:cNvPr id="4" name="Content Placeholder 3"/>
          <p:cNvSpPr>
            <a:spLocks noGrp="1"/>
          </p:cNvSpPr>
          <p:nvPr>
            <p:ph sz="half" idx="2"/>
          </p:nvPr>
        </p:nvSpPr>
        <p:spPr>
          <a:xfrm>
            <a:off x="6484164" y="1590496"/>
            <a:ext cx="5181600" cy="4351338"/>
          </a:xfrm>
        </p:spPr>
        <p:txBody>
          <a:bodyPr>
            <a:noAutofit/>
          </a:bodyPr>
          <a:lstStyle/>
          <a:p>
            <a:r>
              <a:rPr lang="ar-EG" sz="3200" b="1" u="sng" dirty="0">
                <a:solidFill>
                  <a:srgbClr val="FF0000"/>
                </a:solidFill>
                <a:latin typeface="Adobe Arabic" pitchFamily="18" charset="-78"/>
                <a:cs typeface="Adobe Arabic" pitchFamily="18" charset="-78"/>
              </a:rPr>
              <a:t>عام 2005: </a:t>
            </a:r>
            <a:r>
              <a:rPr lang="ar-EG" sz="3200" dirty="0">
                <a:latin typeface="Adobe Arabic" pitchFamily="18" charset="-78"/>
                <a:cs typeface="Adobe Arabic" pitchFamily="18" charset="-78"/>
              </a:rPr>
              <a:t>تم تصميم 207 برنامج بتكلفة 2.8 مليار دولار</a:t>
            </a:r>
          </a:p>
          <a:p>
            <a:r>
              <a:rPr lang="ar-EG" sz="3200" b="1" u="sng" dirty="0">
                <a:solidFill>
                  <a:srgbClr val="FF0000"/>
                </a:solidFill>
                <a:latin typeface="Adobe Arabic" pitchFamily="18" charset="-78"/>
                <a:cs typeface="Adobe Arabic" pitchFamily="18" charset="-78"/>
              </a:rPr>
              <a:t>عام 2007: </a:t>
            </a:r>
            <a:r>
              <a:rPr lang="ar-EG" sz="3200" dirty="0">
                <a:latin typeface="Adobe Arabic" pitchFamily="18" charset="-78"/>
                <a:cs typeface="Adobe Arabic" pitchFamily="18" charset="-78"/>
              </a:rPr>
              <a:t>تم تصميم 105 برنامج بتكلفة 3.1 مليار دولار</a:t>
            </a:r>
          </a:p>
          <a:p>
            <a:r>
              <a:rPr lang="ar-EG" sz="3200" b="1" u="sng" dirty="0">
                <a:solidFill>
                  <a:srgbClr val="FF0000"/>
                </a:solidFill>
                <a:latin typeface="Adobe Arabic" pitchFamily="18" charset="-78"/>
                <a:cs typeface="Adobe Arabic" pitchFamily="18" charset="-78"/>
              </a:rPr>
              <a:t>عام 2011: </a:t>
            </a:r>
            <a:r>
              <a:rPr lang="ar-EG" sz="3200" dirty="0">
                <a:latin typeface="Adobe Arabic" pitchFamily="18" charset="-78"/>
                <a:cs typeface="Adobe Arabic" pitchFamily="18" charset="-78"/>
              </a:rPr>
              <a:t>تم تصميم 252 برنامج بتكلفة 3.4 مليار دولار</a:t>
            </a:r>
          </a:p>
          <a:p>
            <a:r>
              <a:rPr lang="ar-EG" sz="3200" b="1" u="sng" dirty="0">
                <a:solidFill>
                  <a:srgbClr val="FF0000"/>
                </a:solidFill>
                <a:latin typeface="Adobe Arabic" pitchFamily="18" charset="-78"/>
                <a:cs typeface="Adobe Arabic" pitchFamily="18" charset="-78"/>
              </a:rPr>
              <a:t>عام 2012: </a:t>
            </a:r>
            <a:r>
              <a:rPr lang="ar-EG" sz="3200" dirty="0">
                <a:latin typeface="Adobe Arabic" pitchFamily="18" charset="-78"/>
                <a:cs typeface="Adobe Arabic" pitchFamily="18" charset="-78"/>
              </a:rPr>
              <a:t>تم تصميم 209 برنامج بتكلفة 3.1 مليار دولار</a:t>
            </a:r>
            <a:endParaRPr lang="en-US" sz="3200" dirty="0">
              <a:latin typeface="Adobe Arabic" pitchFamily="18" charset="-78"/>
              <a:cs typeface="Adobe Arabic" pitchFamily="18" charset="-78"/>
            </a:endParaRPr>
          </a:p>
        </p:txBody>
      </p:sp>
    </p:spTree>
    <p:extLst>
      <p:ext uri="{BB962C8B-B14F-4D97-AF65-F5344CB8AC3E}">
        <p14:creationId xmlns:p14="http://schemas.microsoft.com/office/powerpoint/2010/main" val="2101374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199" y="0"/>
            <a:ext cx="10515600" cy="1325563"/>
          </a:xfrm>
        </p:spPr>
        <p:txBody>
          <a:bodyPr>
            <a:normAutofit/>
          </a:bodyPr>
          <a:lstStyle/>
          <a:p>
            <a:pPr lvl="2" algn="ctr" rtl="1">
              <a:spcBef>
                <a:spcPct val="0"/>
              </a:spcBef>
            </a:pPr>
            <a:r>
              <a:rPr lang="en-US" sz="4400" b="1" kern="1200" dirty="0">
                <a:solidFill>
                  <a:schemeClr val="tx1"/>
                </a:solidFill>
                <a:latin typeface="+mj-lt"/>
                <a:ea typeface="+mj-ea"/>
                <a:cs typeface="+mj-cs"/>
              </a:rPr>
              <a:t>S.T.E.M all over the world</a:t>
            </a:r>
            <a:endParaRPr lang="ar-EG" sz="4400" b="1" kern="1200" dirty="0">
              <a:solidFill>
                <a:schemeClr val="tx1"/>
              </a:solidFill>
              <a:latin typeface="+mj-lt"/>
              <a:ea typeface="+mj-ea"/>
              <a:cs typeface="+mj-cs"/>
            </a:endParaRPr>
          </a:p>
        </p:txBody>
      </p:sp>
      <p:pic>
        <p:nvPicPr>
          <p:cNvPr id="4098" name="Picture 2" descr="http://www.todayonline.com/sites/default/files/styles/photo_gallery_image_lightbox/public/20032019.JPG?itok=7fH6wDsz"/>
          <p:cNvPicPr>
            <a:picLocks noGrp="1" noChangeAspect="1" noChangeArrowheads="1"/>
          </p:cNvPicPr>
          <p:nvPr>
            <p:ph idx="1"/>
          </p:nvPr>
        </p:nvPicPr>
        <p:blipFill>
          <a:blip r:embed="rId3"/>
          <a:srcRect/>
          <a:stretch>
            <a:fillRect/>
          </a:stretch>
        </p:blipFill>
        <p:spPr bwMode="auto">
          <a:xfrm>
            <a:off x="2057517" y="1235076"/>
            <a:ext cx="8076963" cy="5384642"/>
          </a:xfrm>
          <a:prstGeom prst="rect">
            <a:avLst/>
          </a:prstGeom>
          <a:noFill/>
        </p:spPr>
      </p:pic>
    </p:spTree>
    <p:extLst>
      <p:ext uri="{BB962C8B-B14F-4D97-AF65-F5344CB8AC3E}">
        <p14:creationId xmlns:p14="http://schemas.microsoft.com/office/powerpoint/2010/main" val="1243336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3AF11F41-8DBA-4776-99C6-E271A1BE7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3932078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101B3E90-3809-4B76-8309-0AEAF4AB7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3028149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عنوان 1">
            <a:extLst>
              <a:ext uri="{FF2B5EF4-FFF2-40B4-BE49-F238E27FC236}">
                <a16:creationId xmlns:a16="http://schemas.microsoft.com/office/drawing/2014/main" id="{50AB8DA1-F72B-457A-914E-DC2191C3B5BD}"/>
              </a:ext>
            </a:extLst>
          </p:cNvPr>
          <p:cNvSpPr>
            <a:spLocks noGrp="1" noChangeArrowheads="1"/>
          </p:cNvSpPr>
          <p:nvPr>
            <p:ph type="title"/>
          </p:nvPr>
        </p:nvSpPr>
        <p:spPr/>
        <p:txBody>
          <a:bodyPr/>
          <a:lstStyle/>
          <a:p>
            <a:pPr algn="ctr"/>
            <a:r>
              <a:rPr lang="ar-EG" b="1" dirty="0">
                <a:cs typeface="PT Bold Heading" panose="00000400000000000000" pitchFamily="2" charset="-78"/>
              </a:rPr>
              <a:t>مشروعات التكامل بين مجالات الاستم</a:t>
            </a:r>
            <a:endParaRPr lang="ar-SA" altLang="en-US" dirty="0"/>
          </a:p>
        </p:txBody>
      </p:sp>
      <p:sp>
        <p:nvSpPr>
          <p:cNvPr id="6" name="عنصر نائب للمحتوى 5">
            <a:extLst>
              <a:ext uri="{FF2B5EF4-FFF2-40B4-BE49-F238E27FC236}">
                <a16:creationId xmlns:a16="http://schemas.microsoft.com/office/drawing/2014/main" id="{51F04A2D-1C19-46F9-BC39-E65630275012}"/>
              </a:ext>
            </a:extLst>
          </p:cNvPr>
          <p:cNvSpPr>
            <a:spLocks noGrp="1"/>
          </p:cNvSpPr>
          <p:nvPr>
            <p:ph sz="half" idx="2"/>
          </p:nvPr>
        </p:nvSpPr>
        <p:spPr>
          <a:xfrm>
            <a:off x="6172200" y="2159475"/>
            <a:ext cx="5181600" cy="3683635"/>
          </a:xfrm>
        </p:spPr>
        <p:txBody>
          <a:bodyPr/>
          <a:lstStyle/>
          <a:p>
            <a:pPr algn="ctr" eaLnBrk="1" hangingPunct="1">
              <a:buFont typeface="Arial" pitchFamily="34" charset="0"/>
              <a:buNone/>
              <a:defRPr/>
            </a:pPr>
            <a:r>
              <a:rPr lang="ar-EG" sz="4000" b="1" dirty="0">
                <a:effectLst>
                  <a:outerShdw blurRad="38100" dist="38100" dir="2700000" algn="tl">
                    <a:srgbClr val="000000">
                      <a:alpha val="43137"/>
                    </a:srgbClr>
                  </a:outerShdw>
                </a:effectLst>
              </a:rPr>
              <a:t>د/ ياسر سيد حسن</a:t>
            </a:r>
          </a:p>
          <a:p>
            <a:pPr eaLnBrk="1" hangingPunct="1">
              <a:buFont typeface="Arial" pitchFamily="34" charset="0"/>
              <a:buNone/>
              <a:defRPr/>
            </a:pPr>
            <a:endParaRPr lang="ar-EG" sz="200" b="1" dirty="0">
              <a:effectLst>
                <a:outerShdw blurRad="38100" dist="38100" dir="2700000" algn="tl">
                  <a:srgbClr val="000000">
                    <a:alpha val="43137"/>
                  </a:srgbClr>
                </a:outerShdw>
              </a:effectLst>
            </a:endParaRPr>
          </a:p>
          <a:p>
            <a:pPr algn="ctr" eaLnBrk="1" hangingPunct="1">
              <a:buFont typeface="Arial" pitchFamily="34" charset="0"/>
              <a:buNone/>
              <a:defRPr/>
            </a:pPr>
            <a:r>
              <a:rPr lang="ar-EG" b="1" dirty="0">
                <a:solidFill>
                  <a:schemeClr val="tx2">
                    <a:lumMod val="75000"/>
                  </a:schemeClr>
                </a:solidFill>
                <a:effectLst>
                  <a:outerShdw blurRad="38100" dist="38100" dir="2700000" algn="tl">
                    <a:srgbClr val="000000">
                      <a:alpha val="43137"/>
                    </a:srgbClr>
                  </a:outerShdw>
                </a:effectLst>
              </a:rPr>
              <a:t>كلية التربية – جامعة عين شمس</a:t>
            </a:r>
          </a:p>
          <a:p>
            <a:pPr eaLnBrk="1" hangingPunct="1">
              <a:buFont typeface="Arial" pitchFamily="34" charset="0"/>
              <a:buNone/>
              <a:defRPr/>
            </a:pPr>
            <a:r>
              <a:rPr lang="ar-EG" b="1" dirty="0">
                <a:solidFill>
                  <a:schemeClr val="tx2">
                    <a:lumMod val="75000"/>
                  </a:schemeClr>
                </a:solidFill>
                <a:effectLst>
                  <a:outerShdw blurRad="38100" dist="38100" dir="2700000" algn="tl">
                    <a:srgbClr val="000000">
                      <a:alpha val="43137"/>
                    </a:srgbClr>
                  </a:outerShdw>
                </a:effectLst>
              </a:rPr>
              <a:t> </a:t>
            </a:r>
          </a:p>
          <a:p>
            <a:pPr algn="ctr">
              <a:buFont typeface="Arial" pitchFamily="34" charset="0"/>
              <a:buNone/>
              <a:defRPr/>
            </a:pPr>
            <a:r>
              <a:rPr lang="en-US" sz="2400" b="1" dirty="0">
                <a:solidFill>
                  <a:schemeClr val="tx2">
                    <a:lumMod val="75000"/>
                  </a:schemeClr>
                </a:solidFill>
                <a:effectLst>
                  <a:outerShdw blurRad="38100" dist="38100" dir="2700000" algn="tl">
                    <a:srgbClr val="000000">
                      <a:alpha val="43137"/>
                    </a:srgbClr>
                  </a:outerShdw>
                </a:effectLst>
                <a:hlinkClick r:id="rId2"/>
              </a:rPr>
              <a:t>Yasser91977@yahoo.com</a:t>
            </a:r>
            <a:endParaRPr lang="en-US" sz="2400" b="1" dirty="0">
              <a:solidFill>
                <a:schemeClr val="tx2">
                  <a:lumMod val="75000"/>
                </a:schemeClr>
              </a:solidFill>
              <a:effectLst>
                <a:outerShdw blurRad="38100" dist="38100" dir="2700000" algn="tl">
                  <a:srgbClr val="000000">
                    <a:alpha val="43137"/>
                  </a:srgbClr>
                </a:outerShdw>
              </a:effectLst>
            </a:endParaRPr>
          </a:p>
          <a:p>
            <a:pPr>
              <a:buFont typeface="Arial" pitchFamily="34" charset="0"/>
              <a:buNone/>
              <a:defRPr/>
            </a:pPr>
            <a:endParaRPr lang="ar-EG" dirty="0"/>
          </a:p>
          <a:p>
            <a:pPr algn="ctr">
              <a:buFont typeface="Arial" pitchFamily="34" charset="0"/>
              <a:buNone/>
              <a:defRPr/>
            </a:pPr>
            <a:r>
              <a:rPr lang="ar-EG" b="1" dirty="0"/>
              <a:t>01124289727</a:t>
            </a:r>
          </a:p>
        </p:txBody>
      </p:sp>
      <p:pic>
        <p:nvPicPr>
          <p:cNvPr id="7" name="Picture 2" descr="http://blogs.edweek.org/teachers/living-in-dialogue/upload/2009/06/bridge1a.jpg">
            <a:extLst>
              <a:ext uri="{FF2B5EF4-FFF2-40B4-BE49-F238E27FC236}">
                <a16:creationId xmlns:a16="http://schemas.microsoft.com/office/drawing/2014/main" id="{71AD5488-3406-45C7-9749-C48135D3A414}"/>
              </a:ext>
            </a:extLst>
          </p:cNvPr>
          <p:cNvPicPr>
            <a:picLocks noGrp="1" noChangeAspect="1" noChangeArrowheads="1"/>
          </p:cNvPicPr>
          <p:nvPr>
            <p:ph sz="half" idx="1"/>
          </p:nvPr>
        </p:nvPicPr>
        <p:blipFill>
          <a:blip r:embed="rId3"/>
          <a:srcRect/>
          <a:stretch>
            <a:fillRect/>
          </a:stretch>
        </p:blipFill>
        <p:spPr bwMode="auto">
          <a:xfrm>
            <a:off x="838200" y="2056419"/>
            <a:ext cx="5181600" cy="3889749"/>
          </a:xfrm>
          <a:prstGeom prst="rect">
            <a:avLst/>
          </a:prstGeom>
          <a:noFill/>
        </p:spPr>
      </p:pic>
    </p:spTree>
    <p:extLst>
      <p:ext uri="{BB962C8B-B14F-4D97-AF65-F5344CB8AC3E}">
        <p14:creationId xmlns:p14="http://schemas.microsoft.com/office/powerpoint/2010/main" val="234917480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B9D2E32B-7825-429B-9737-5580D973DE79}"/>
              </a:ext>
            </a:extLst>
          </p:cNvPr>
          <p:cNvPicPr>
            <a:picLocks noChangeAspect="1"/>
          </p:cNvPicPr>
          <p:nvPr/>
        </p:nvPicPr>
        <p:blipFill rotWithShape="1">
          <a:blip r:embed="rId2">
            <a:extLst>
              <a:ext uri="{28A0092B-C50C-407E-A947-70E740481C1C}">
                <a14:useLocalDpi xmlns:a14="http://schemas.microsoft.com/office/drawing/2010/main" val="0"/>
              </a:ext>
            </a:extLst>
          </a:blip>
          <a:srcRect t="10167" r="5371" b="27000"/>
          <a:stretch/>
        </p:blipFill>
        <p:spPr>
          <a:xfrm>
            <a:off x="2954655" y="-135925"/>
            <a:ext cx="6442710" cy="7129849"/>
          </a:xfrm>
          <a:prstGeom prst="rect">
            <a:avLst/>
          </a:prstGeom>
        </p:spPr>
      </p:pic>
    </p:spTree>
    <p:extLst>
      <p:ext uri="{BB962C8B-B14F-4D97-AF65-F5344CB8AC3E}">
        <p14:creationId xmlns:p14="http://schemas.microsoft.com/office/powerpoint/2010/main" val="225796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133E821-711E-4F6C-AF2F-E2596AE16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5" y="80010"/>
            <a:ext cx="8667750" cy="5200650"/>
          </a:xfrm>
          <a:prstGeom prst="rect">
            <a:avLst/>
          </a:prstGeom>
        </p:spPr>
      </p:pic>
      <p:sp>
        <p:nvSpPr>
          <p:cNvPr id="4" name="مستطيل 3">
            <a:extLst>
              <a:ext uri="{FF2B5EF4-FFF2-40B4-BE49-F238E27FC236}">
                <a16:creationId xmlns:a16="http://schemas.microsoft.com/office/drawing/2014/main" id="{BD778399-B70E-4CA1-A783-21C922CABF19}"/>
              </a:ext>
            </a:extLst>
          </p:cNvPr>
          <p:cNvSpPr/>
          <p:nvPr/>
        </p:nvSpPr>
        <p:spPr>
          <a:xfrm>
            <a:off x="4324350" y="5783580"/>
            <a:ext cx="3543300" cy="8572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dirty="0">
                <a:solidFill>
                  <a:srgbClr val="FF0000"/>
                </a:solidFill>
                <a:hlinkClick r:id="rId3" action="ppaction://hlinkfile"/>
              </a:rPr>
              <a:t>فيلم 1</a:t>
            </a:r>
            <a:endParaRPr lang="ar-EG" dirty="0">
              <a:solidFill>
                <a:srgbClr val="FF0000"/>
              </a:solidFill>
            </a:endParaRPr>
          </a:p>
          <a:p>
            <a:pPr algn="ctr"/>
            <a:r>
              <a:rPr lang="ar-EG" dirty="0">
                <a:solidFill>
                  <a:srgbClr val="FF0000"/>
                </a:solidFill>
                <a:hlinkClick r:id="rId4" action="ppaction://hlinkfile"/>
              </a:rPr>
              <a:t>فيلم 2</a:t>
            </a:r>
            <a:endParaRPr lang="en-US" dirty="0">
              <a:solidFill>
                <a:srgbClr val="FF0000"/>
              </a:solidFill>
            </a:endParaRPr>
          </a:p>
        </p:txBody>
      </p:sp>
    </p:spTree>
    <p:extLst>
      <p:ext uri="{BB962C8B-B14F-4D97-AF65-F5344CB8AC3E}">
        <p14:creationId xmlns:p14="http://schemas.microsoft.com/office/powerpoint/2010/main" val="1450586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yasser\Documents\Egypt_IMG_1507 E.jpg"/>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tretch>
            <a:fillRect/>
          </a:stretch>
        </p:blipFill>
        <p:spPr bwMode="auto">
          <a:xfrm>
            <a:off x="1101090" y="98670"/>
            <a:ext cx="9989820" cy="6660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784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ar-EG" sz="5400" b="1" dirty="0">
                <a:solidFill>
                  <a:srgbClr val="FF0000"/>
                </a:solidFill>
                <a:latin typeface="Adobe Arabic" pitchFamily="18" charset="-78"/>
                <a:cs typeface="Adobe Arabic" pitchFamily="18" charset="-78"/>
              </a:rPr>
              <a:t>ما أهمية دراسة مجالات الاستم؟</a:t>
            </a:r>
          </a:p>
        </p:txBody>
      </p:sp>
      <p:pic>
        <p:nvPicPr>
          <p:cNvPr id="7" name="Content Placeholder 6" descr="https://expertbeacon.com/sites/default/files/select_a_reliable_and_trustworthy_workforce_solutions_provider.jpg"/>
          <p:cNvPicPr>
            <a:picLocks noGrp="1" noChangeAspect="1" noChangeArrowheads="1"/>
          </p:cNvPicPr>
          <p:nvPr>
            <p:ph sz="half" idx="1"/>
          </p:nvPr>
        </p:nvPicPr>
        <p:blipFill rotWithShape="1">
          <a:blip r:embed="rId3" cstate="print"/>
          <a:srcRect t="7614"/>
          <a:stretch/>
        </p:blipFill>
        <p:spPr bwMode="auto">
          <a:xfrm>
            <a:off x="2783632" y="1700808"/>
            <a:ext cx="6840760" cy="4451216"/>
          </a:xfrm>
          <a:prstGeom prst="rect">
            <a:avLst/>
          </a:prstGeom>
          <a:noFill/>
        </p:spPr>
      </p:pic>
    </p:spTree>
    <p:extLst>
      <p:ext uri="{BB962C8B-B14F-4D97-AF65-F5344CB8AC3E}">
        <p14:creationId xmlns:p14="http://schemas.microsoft.com/office/powerpoint/2010/main" val="3914112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lvl="2" algn="ctr" rtl="0">
              <a:spcBef>
                <a:spcPct val="0"/>
              </a:spcBef>
            </a:pPr>
            <a:r>
              <a:rPr lang="ar-EG" sz="4800" b="1" dirty="0">
                <a:solidFill>
                  <a:schemeClr val="tx1"/>
                </a:solidFill>
                <a:latin typeface="Adobe Arabic" pitchFamily="18" charset="-78"/>
                <a:cs typeface="Adobe Arabic" pitchFamily="18" charset="-78"/>
              </a:rPr>
              <a:t>زيادة دخل الفرد</a:t>
            </a:r>
          </a:p>
        </p:txBody>
      </p:sp>
      <p:pic>
        <p:nvPicPr>
          <p:cNvPr id="5" name="Picture 2" descr="http://www.economicmodeling.com/wp-content/uploads/STEM_Earning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11625" y="1484784"/>
            <a:ext cx="7077695" cy="506916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276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b="1" dirty="0">
                <a:latin typeface="Adobe Arabic" pitchFamily="18" charset="-78"/>
                <a:cs typeface="Adobe Arabic" pitchFamily="18" charset="-78"/>
              </a:rPr>
              <a:t>أمثلة لبعض أنشطة الاستم</a:t>
            </a:r>
          </a:p>
        </p:txBody>
      </p:sp>
      <p:pic>
        <p:nvPicPr>
          <p:cNvPr id="4" name="Content Placeholder 3" descr="https://graemek99.files.wordpress.com/2010/06/p6110028b.jpg"/>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bwMode="auto">
          <a:xfrm>
            <a:off x="1775520" y="1700809"/>
            <a:ext cx="5184576" cy="3901153"/>
          </a:xfrm>
          <a:prstGeom prst="rect">
            <a:avLst/>
          </a:prstGeom>
          <a:noFill/>
          <a:ln>
            <a:noFill/>
          </a:ln>
        </p:spPr>
      </p:pic>
      <p:sp>
        <p:nvSpPr>
          <p:cNvPr id="16" name="Content Placeholder 15"/>
          <p:cNvSpPr>
            <a:spLocks noGrp="1"/>
          </p:cNvSpPr>
          <p:nvPr>
            <p:ph sz="half" idx="2"/>
          </p:nvPr>
        </p:nvSpPr>
        <p:spPr>
          <a:xfrm>
            <a:off x="7376150" y="1531621"/>
            <a:ext cx="3394720" cy="4525963"/>
          </a:xfrm>
        </p:spPr>
        <p:txBody>
          <a:bodyPr>
            <a:normAutofit/>
          </a:bodyPr>
          <a:lstStyle/>
          <a:p>
            <a:r>
              <a:rPr lang="ar-EG" sz="3200" b="1" dirty="0">
                <a:latin typeface="Adobe Arabic" pitchFamily="18" charset="-78"/>
                <a:cs typeface="Adobe Arabic" pitchFamily="18" charset="-78"/>
              </a:rPr>
              <a:t>سيارة كهربائية</a:t>
            </a:r>
          </a:p>
          <a:p>
            <a:r>
              <a:rPr lang="ar-EG" sz="3200" b="1" dirty="0">
                <a:latin typeface="Adobe Arabic" pitchFamily="18" charset="-78"/>
                <a:cs typeface="Adobe Arabic" pitchFamily="18" charset="-78"/>
              </a:rPr>
              <a:t>سيارة تعمل بدفع الهواء</a:t>
            </a:r>
          </a:p>
          <a:p>
            <a:r>
              <a:rPr lang="ar-EG" sz="3200" b="1" dirty="0">
                <a:latin typeface="Adobe Arabic" pitchFamily="18" charset="-78"/>
                <a:cs typeface="Adobe Arabic" pitchFamily="18" charset="-78"/>
              </a:rPr>
              <a:t>مركبة هوفركرافت</a:t>
            </a:r>
          </a:p>
          <a:p>
            <a:r>
              <a:rPr lang="ar-EG" sz="3200" b="1" dirty="0">
                <a:latin typeface="Adobe Arabic" pitchFamily="18" charset="-78"/>
                <a:cs typeface="Adobe Arabic" pitchFamily="18" charset="-78"/>
              </a:rPr>
              <a:t>مركب تعمل بدفع الماء</a:t>
            </a:r>
          </a:p>
          <a:p>
            <a:r>
              <a:rPr lang="ar-EG" sz="3200" b="1" dirty="0">
                <a:latin typeface="Adobe Arabic" pitchFamily="18" charset="-78"/>
                <a:cs typeface="Adobe Arabic" pitchFamily="18" charset="-78"/>
              </a:rPr>
              <a:t>نموذج للطائرة النفاثة</a:t>
            </a:r>
          </a:p>
          <a:p>
            <a:r>
              <a:rPr lang="ar-EG" sz="3200" b="1" dirty="0">
                <a:latin typeface="Adobe Arabic" pitchFamily="18" charset="-78"/>
                <a:cs typeface="Adobe Arabic" pitchFamily="18" charset="-78"/>
              </a:rPr>
              <a:t>نموذج مصغر للمنطاد</a:t>
            </a:r>
          </a:p>
          <a:p>
            <a:r>
              <a:rPr lang="ar-EG" sz="3200" b="1" dirty="0">
                <a:latin typeface="Adobe Arabic" pitchFamily="18" charset="-78"/>
                <a:cs typeface="Adobe Arabic" pitchFamily="18" charset="-78"/>
              </a:rPr>
              <a:t>صاروخ يعمل بدفع الماء</a:t>
            </a:r>
          </a:p>
        </p:txBody>
      </p:sp>
      <p:sp>
        <p:nvSpPr>
          <p:cNvPr id="8" name="Rectangle 2"/>
          <p:cNvSpPr>
            <a:spLocks noChangeArrowheads="1"/>
          </p:cNvSpPr>
          <p:nvPr/>
        </p:nvSpPr>
        <p:spPr bwMode="auto">
          <a:xfrm>
            <a:off x="1048327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Tree>
    <p:extLst>
      <p:ext uri="{BB962C8B-B14F-4D97-AF65-F5344CB8AC3E}">
        <p14:creationId xmlns:p14="http://schemas.microsoft.com/office/powerpoint/2010/main" val="111235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0617098-12C7-4944-9E24-7AA3678063CA}"/>
              </a:ext>
            </a:extLst>
          </p:cNvPr>
          <p:cNvSpPr>
            <a:spLocks noGrp="1"/>
          </p:cNvSpPr>
          <p:nvPr>
            <p:ph type="ctrTitle"/>
          </p:nvPr>
        </p:nvSpPr>
        <p:spPr/>
        <p:txBody>
          <a:bodyPr/>
          <a:lstStyle/>
          <a:p>
            <a:r>
              <a:rPr lang="ar-EG" dirty="0"/>
              <a:t>كيف يمكن تضمين الاستم في المدارس المصرية؟</a:t>
            </a:r>
            <a:endParaRPr lang="en-US" dirty="0"/>
          </a:p>
        </p:txBody>
      </p:sp>
      <p:sp>
        <p:nvSpPr>
          <p:cNvPr id="5" name="عنوان فرعي 4">
            <a:extLst>
              <a:ext uri="{FF2B5EF4-FFF2-40B4-BE49-F238E27FC236}">
                <a16:creationId xmlns:a16="http://schemas.microsoft.com/office/drawing/2014/main" id="{6D5B76ED-C86C-4090-9F3C-1A9D26595E0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28064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777DA9-C038-4092-8932-ACEE187A0B6D}"/>
              </a:ext>
            </a:extLst>
          </p:cNvPr>
          <p:cNvSpPr>
            <a:spLocks noGrp="1"/>
          </p:cNvSpPr>
          <p:nvPr>
            <p:ph type="title"/>
          </p:nvPr>
        </p:nvSpPr>
        <p:spPr/>
        <p:txBody>
          <a:bodyPr/>
          <a:lstStyle/>
          <a:p>
            <a:pPr algn="ctr"/>
            <a:r>
              <a:rPr lang="ar-EG" dirty="0"/>
              <a:t>مدرسة خاصة </a:t>
            </a:r>
            <a:r>
              <a:rPr lang="ar-EG" dirty="0" err="1"/>
              <a:t>بالاستم</a:t>
            </a:r>
            <a:endParaRPr lang="en-US" dirty="0"/>
          </a:p>
        </p:txBody>
      </p:sp>
      <p:pic>
        <p:nvPicPr>
          <p:cNvPr id="4" name="Picture 2" descr="https://fbcdn-sphotos-e-a.akamaihd.net/hphotos-ak-xaf1/t31.0-8/p720x720/1518052_228859447298042_1721470833_o.jpg">
            <a:extLst>
              <a:ext uri="{FF2B5EF4-FFF2-40B4-BE49-F238E27FC236}">
                <a16:creationId xmlns:a16="http://schemas.microsoft.com/office/drawing/2014/main" id="{45A3FF5F-10E3-4C17-82B1-11D38F62B579}"/>
              </a:ext>
            </a:extLst>
          </p:cNvPr>
          <p:cNvPicPr>
            <a:picLocks noGrp="1" noChangeAspect="1" noChangeArrowheads="1"/>
          </p:cNvPicPr>
          <p:nvPr>
            <p:ph idx="1"/>
          </p:nvPr>
        </p:nvPicPr>
        <p:blipFill>
          <a:blip r:embed="rId2"/>
          <a:srcRect/>
          <a:stretch>
            <a:fillRect/>
          </a:stretch>
        </p:blipFill>
        <p:spPr bwMode="auto">
          <a:xfrm>
            <a:off x="2285716" y="1690688"/>
            <a:ext cx="7620567" cy="5070987"/>
          </a:xfrm>
          <a:prstGeom prst="rect">
            <a:avLst/>
          </a:prstGeom>
          <a:noFill/>
        </p:spPr>
      </p:pic>
    </p:spTree>
    <p:extLst>
      <p:ext uri="{BB962C8B-B14F-4D97-AF65-F5344CB8AC3E}">
        <p14:creationId xmlns:p14="http://schemas.microsoft.com/office/powerpoint/2010/main" val="4255963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B8A0D07-37D3-471F-B9A1-F1EB33A9A067}"/>
              </a:ext>
            </a:extLst>
          </p:cNvPr>
          <p:cNvSpPr>
            <a:spLocks noGrp="1"/>
          </p:cNvSpPr>
          <p:nvPr>
            <p:ph type="title"/>
          </p:nvPr>
        </p:nvSpPr>
        <p:spPr/>
        <p:txBody>
          <a:bodyPr/>
          <a:lstStyle/>
          <a:p>
            <a:pPr algn="ctr"/>
            <a:r>
              <a:rPr lang="ar-EG" dirty="0"/>
              <a:t>الدمج في المناهج الدراسية</a:t>
            </a:r>
            <a:endParaRPr lang="en-US" dirty="0"/>
          </a:p>
        </p:txBody>
      </p:sp>
      <p:pic>
        <p:nvPicPr>
          <p:cNvPr id="7170" name="Picture 2" descr="نتيجة بحث الصور عن كتاب العلوم الإعدادية">
            <a:extLst>
              <a:ext uri="{FF2B5EF4-FFF2-40B4-BE49-F238E27FC236}">
                <a16:creationId xmlns:a16="http://schemas.microsoft.com/office/drawing/2014/main" id="{00DC4B70-5AE7-48F3-BE52-0472D066C44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66032" y="1485900"/>
            <a:ext cx="3725634"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176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0332DB48-4636-4DA7-946C-7C065FE5A0E0}"/>
              </a:ext>
            </a:extLst>
          </p:cNvPr>
          <p:cNvPicPr>
            <a:picLocks noChangeAspect="1"/>
          </p:cNvPicPr>
          <p:nvPr/>
        </p:nvPicPr>
        <p:blipFill rotWithShape="1">
          <a:blip r:embed="rId2"/>
          <a:srcRect t="2166" b="4167"/>
          <a:stretch/>
        </p:blipFill>
        <p:spPr>
          <a:xfrm>
            <a:off x="355781" y="0"/>
            <a:ext cx="11558536" cy="6766560"/>
          </a:xfrm>
          <a:prstGeom prst="rect">
            <a:avLst/>
          </a:prstGeom>
        </p:spPr>
      </p:pic>
    </p:spTree>
    <p:extLst>
      <p:ext uri="{BB962C8B-B14F-4D97-AF65-F5344CB8AC3E}">
        <p14:creationId xmlns:p14="http://schemas.microsoft.com/office/powerpoint/2010/main" val="2664138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D3131C9-2288-44B8-9E98-A2CD44172F18}"/>
              </a:ext>
            </a:extLst>
          </p:cNvPr>
          <p:cNvSpPr>
            <a:spLocks noGrp="1"/>
          </p:cNvSpPr>
          <p:nvPr>
            <p:ph type="title"/>
          </p:nvPr>
        </p:nvSpPr>
        <p:spPr/>
        <p:txBody>
          <a:bodyPr/>
          <a:lstStyle/>
          <a:p>
            <a:pPr algn="ctr"/>
            <a:r>
              <a:rPr lang="ar-EG" dirty="0">
                <a:cs typeface="PT Bold Heading" panose="00000400000000000000" pitchFamily="2" charset="-78"/>
              </a:rPr>
              <a:t>المدرسة إعداد للاختبار</a:t>
            </a:r>
            <a:endParaRPr lang="en-US" dirty="0">
              <a:cs typeface="PT Bold Heading" panose="00000400000000000000" pitchFamily="2" charset="-78"/>
            </a:endParaRPr>
          </a:p>
        </p:txBody>
      </p:sp>
      <p:pic>
        <p:nvPicPr>
          <p:cNvPr id="5" name="عنصر نائب للمحتوى 4">
            <a:extLst>
              <a:ext uri="{FF2B5EF4-FFF2-40B4-BE49-F238E27FC236}">
                <a16:creationId xmlns:a16="http://schemas.microsoft.com/office/drawing/2014/main" id="{1A296052-D0E3-4BCF-AF2C-7EAA97ED2D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365738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54D0C0CB-B8B4-4EF7-90A9-5B9018498600}"/>
              </a:ext>
            </a:extLst>
          </p:cNvPr>
          <p:cNvPicPr>
            <a:picLocks noChangeAspect="1"/>
          </p:cNvPicPr>
          <p:nvPr/>
        </p:nvPicPr>
        <p:blipFill rotWithShape="1">
          <a:blip r:embed="rId2"/>
          <a:srcRect t="3833" b="4832"/>
          <a:stretch/>
        </p:blipFill>
        <p:spPr>
          <a:xfrm>
            <a:off x="69539" y="-22209"/>
            <a:ext cx="12052921" cy="6880209"/>
          </a:xfrm>
          <a:prstGeom prst="rect">
            <a:avLst/>
          </a:prstGeom>
        </p:spPr>
      </p:pic>
    </p:spTree>
    <p:extLst>
      <p:ext uri="{BB962C8B-B14F-4D97-AF65-F5344CB8AC3E}">
        <p14:creationId xmlns:p14="http://schemas.microsoft.com/office/powerpoint/2010/main" val="1763393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a:extLst>
              <a:ext uri="{FF2B5EF4-FFF2-40B4-BE49-F238E27FC236}">
                <a16:creationId xmlns:a16="http://schemas.microsoft.com/office/drawing/2014/main" id="{5E08C3BC-CA7E-4721-9971-6406E4FDEC2D}"/>
              </a:ext>
            </a:extLst>
          </p:cNvPr>
          <p:cNvSpPr>
            <a:spLocks noGrp="1"/>
          </p:cNvSpPr>
          <p:nvPr>
            <p:ph type="ctrTitle"/>
          </p:nvPr>
        </p:nvSpPr>
        <p:spPr/>
        <p:txBody>
          <a:bodyPr/>
          <a:lstStyle/>
          <a:p>
            <a:r>
              <a:rPr lang="ar-EG" dirty="0"/>
              <a:t>كيف يمكن توفير الخامات اللازمة لأنشطة الاستم؟</a:t>
            </a:r>
            <a:endParaRPr lang="en-US" dirty="0"/>
          </a:p>
        </p:txBody>
      </p:sp>
      <p:sp>
        <p:nvSpPr>
          <p:cNvPr id="5" name="عنوان فرعي 4">
            <a:extLst>
              <a:ext uri="{FF2B5EF4-FFF2-40B4-BE49-F238E27FC236}">
                <a16:creationId xmlns:a16="http://schemas.microsoft.com/office/drawing/2014/main" id="{912C58B8-A84C-47C4-B74A-A842E66B0CE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42624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نتيجة بحث الصور عن عصا أيس كريم">
            <a:extLst>
              <a:ext uri="{FF2B5EF4-FFF2-40B4-BE49-F238E27FC236}">
                <a16:creationId xmlns:a16="http://schemas.microsoft.com/office/drawing/2014/main" id="{E3C55C38-2DB3-40F8-801A-FF28E7B0ED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1482" y="2005965"/>
            <a:ext cx="4667758" cy="466344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نتيجة بحث الصور عن عصا أيس كريم">
            <a:extLst>
              <a:ext uri="{FF2B5EF4-FFF2-40B4-BE49-F238E27FC236}">
                <a16:creationId xmlns:a16="http://schemas.microsoft.com/office/drawing/2014/main" id="{AA09E801-CD81-45C8-9812-C77B799D6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65" y="228600"/>
            <a:ext cx="5992847" cy="3554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526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a:extLst>
              <a:ext uri="{FF2B5EF4-FFF2-40B4-BE49-F238E27FC236}">
                <a16:creationId xmlns:a16="http://schemas.microsoft.com/office/drawing/2014/main" id="{C43D9511-0E3D-414C-B835-70C983D73EE3}"/>
              </a:ext>
            </a:extLst>
          </p:cNvPr>
          <p:cNvSpPr>
            <a:spLocks noGrp="1"/>
          </p:cNvSpPr>
          <p:nvPr>
            <p:ph type="ctrTitle"/>
          </p:nvPr>
        </p:nvSpPr>
        <p:spPr/>
        <p:txBody>
          <a:bodyPr/>
          <a:lstStyle/>
          <a:p>
            <a:pPr algn="ctr"/>
            <a:r>
              <a:rPr lang="ar-EG" dirty="0"/>
              <a:t>مجال المواصلات</a:t>
            </a:r>
            <a:endParaRPr lang="en-US" dirty="0"/>
          </a:p>
        </p:txBody>
      </p:sp>
      <p:sp>
        <p:nvSpPr>
          <p:cNvPr id="6" name="عنوان فرعي 5">
            <a:extLst>
              <a:ext uri="{FF2B5EF4-FFF2-40B4-BE49-F238E27FC236}">
                <a16:creationId xmlns:a16="http://schemas.microsoft.com/office/drawing/2014/main" id="{C288ED64-577C-44AA-AFB5-BF8BA9B818A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4528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maxresdefault (5).jpg">
            <a:extLst>
              <a:ext uri="{FF2B5EF4-FFF2-40B4-BE49-F238E27FC236}">
                <a16:creationId xmlns:a16="http://schemas.microsoft.com/office/drawing/2014/main" id="{79426217-6D4A-4644-8A72-FECC280EF67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005" y="0"/>
            <a:ext cx="11349990" cy="6858000"/>
          </a:xfrm>
          <a:prstGeom prst="rect">
            <a:avLst/>
          </a:prstGeom>
          <a:noFill/>
          <a:ln>
            <a:noFill/>
          </a:ln>
        </p:spPr>
      </p:pic>
    </p:spTree>
    <p:extLst>
      <p:ext uri="{BB962C8B-B14F-4D97-AF65-F5344CB8AC3E}">
        <p14:creationId xmlns:p14="http://schemas.microsoft.com/office/powerpoint/2010/main" val="3398687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FJUHLRYH0FLDCMR.LARGE.jpg">
            <a:extLst>
              <a:ext uri="{FF2B5EF4-FFF2-40B4-BE49-F238E27FC236}">
                <a16:creationId xmlns:a16="http://schemas.microsoft.com/office/drawing/2014/main" id="{C238B521-B8A6-4C8F-9F3E-589927AE273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46070" y="1"/>
            <a:ext cx="7098030" cy="6858000"/>
          </a:xfrm>
          <a:prstGeom prst="rect">
            <a:avLst/>
          </a:prstGeom>
          <a:noFill/>
          <a:ln>
            <a:noFill/>
          </a:ln>
        </p:spPr>
      </p:pic>
    </p:spTree>
    <p:extLst>
      <p:ext uri="{BB962C8B-B14F-4D97-AF65-F5344CB8AC3E}">
        <p14:creationId xmlns:p14="http://schemas.microsoft.com/office/powerpoint/2010/main" val="1592546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http://www.craftstickbending.com/Graphics/Craft-Stick-Propeller-Car.jpg">
            <a:extLst>
              <a:ext uri="{FF2B5EF4-FFF2-40B4-BE49-F238E27FC236}">
                <a16:creationId xmlns:a16="http://schemas.microsoft.com/office/drawing/2014/main" id="{52AAC63E-AC47-4909-98A4-D16746341D3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26165" y="368560"/>
            <a:ext cx="9367934" cy="6120880"/>
          </a:xfrm>
          <a:prstGeom prst="rect">
            <a:avLst/>
          </a:prstGeom>
          <a:noFill/>
          <a:ln>
            <a:noFill/>
          </a:ln>
        </p:spPr>
      </p:pic>
    </p:spTree>
    <p:extLst>
      <p:ext uri="{BB962C8B-B14F-4D97-AF65-F5344CB8AC3E}">
        <p14:creationId xmlns:p14="http://schemas.microsoft.com/office/powerpoint/2010/main" val="575314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https://i.pinimg.com/236x/d4/31/26/d43126455f38d730b049061ac7e57ba5.jpg">
            <a:extLst>
              <a:ext uri="{FF2B5EF4-FFF2-40B4-BE49-F238E27FC236}">
                <a16:creationId xmlns:a16="http://schemas.microsoft.com/office/drawing/2014/main" id="{BC8E3F3F-0EB2-46AA-BA52-323BCDDB178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51125" y="854710"/>
            <a:ext cx="6889750" cy="5148580"/>
          </a:xfrm>
          <a:prstGeom prst="rect">
            <a:avLst/>
          </a:prstGeom>
          <a:noFill/>
          <a:ln>
            <a:noFill/>
          </a:ln>
        </p:spPr>
      </p:pic>
    </p:spTree>
    <p:extLst>
      <p:ext uri="{BB962C8B-B14F-4D97-AF65-F5344CB8AC3E}">
        <p14:creationId xmlns:p14="http://schemas.microsoft.com/office/powerpoint/2010/main" val="440052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balloon01.jpg">
            <a:extLst>
              <a:ext uri="{FF2B5EF4-FFF2-40B4-BE49-F238E27FC236}">
                <a16:creationId xmlns:a16="http://schemas.microsoft.com/office/drawing/2014/main" id="{D7DA66A9-89C5-4F19-813B-6A525D3A1C2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68730" y="114300"/>
            <a:ext cx="9898380" cy="6743699"/>
          </a:xfrm>
          <a:prstGeom prst="rect">
            <a:avLst/>
          </a:prstGeom>
          <a:noFill/>
          <a:ln>
            <a:noFill/>
          </a:ln>
        </p:spPr>
      </p:pic>
    </p:spTree>
    <p:extLst>
      <p:ext uri="{BB962C8B-B14F-4D97-AF65-F5344CB8AC3E}">
        <p14:creationId xmlns:p14="http://schemas.microsoft.com/office/powerpoint/2010/main" val="1937995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aid240528-v4-728px-Make-a-Toy-Car-Step-28.jpg">
            <a:extLst>
              <a:ext uri="{FF2B5EF4-FFF2-40B4-BE49-F238E27FC236}">
                <a16:creationId xmlns:a16="http://schemas.microsoft.com/office/drawing/2014/main" id="{C24D6858-2EEC-4DFA-8445-6396C9BD436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8660" y="0"/>
            <a:ext cx="10058400" cy="6858000"/>
          </a:xfrm>
          <a:prstGeom prst="rect">
            <a:avLst/>
          </a:prstGeom>
          <a:noFill/>
          <a:ln>
            <a:noFill/>
          </a:ln>
        </p:spPr>
      </p:pic>
    </p:spTree>
    <p:extLst>
      <p:ext uri="{BB962C8B-B14F-4D97-AF65-F5344CB8AC3E}">
        <p14:creationId xmlns:p14="http://schemas.microsoft.com/office/powerpoint/2010/main" val="1653211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D3131C9-2288-44B8-9E98-A2CD44172F18}"/>
              </a:ext>
            </a:extLst>
          </p:cNvPr>
          <p:cNvSpPr>
            <a:spLocks noGrp="1"/>
          </p:cNvSpPr>
          <p:nvPr>
            <p:ph type="title"/>
          </p:nvPr>
        </p:nvSpPr>
        <p:spPr/>
        <p:txBody>
          <a:bodyPr/>
          <a:lstStyle/>
          <a:p>
            <a:pPr algn="ctr"/>
            <a:r>
              <a:rPr lang="ar-EG" dirty="0">
                <a:cs typeface="PT Bold Heading" panose="00000400000000000000" pitchFamily="2" charset="-78"/>
              </a:rPr>
              <a:t>المدرسة إعداد للحياة</a:t>
            </a:r>
            <a:endParaRPr lang="en-US" dirty="0">
              <a:cs typeface="PT Bold Heading" panose="00000400000000000000" pitchFamily="2" charset="-78"/>
            </a:endParaRPr>
          </a:p>
        </p:txBody>
      </p:sp>
      <p:pic>
        <p:nvPicPr>
          <p:cNvPr id="7" name="عنصر نائب للمحتوى 6">
            <a:extLst>
              <a:ext uri="{FF2B5EF4-FFF2-40B4-BE49-F238E27FC236}">
                <a16:creationId xmlns:a16="http://schemas.microsoft.com/office/drawing/2014/main" id="{68573011-9053-487B-A624-2B5C2FC0882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92680" y="1690688"/>
            <a:ext cx="7406640" cy="4937760"/>
          </a:xfrm>
        </p:spPr>
      </p:pic>
    </p:spTree>
    <p:extLst>
      <p:ext uri="{BB962C8B-B14F-4D97-AF65-F5344CB8AC3E}">
        <p14:creationId xmlns:p14="http://schemas.microsoft.com/office/powerpoint/2010/main" val="1843095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FADE177-BEB6-4B70-9C30-D3AD9AAD87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221" y="-63190"/>
            <a:ext cx="6903720" cy="6903720"/>
          </a:xfrm>
          <a:prstGeom prst="rect">
            <a:avLst/>
          </a:prstGeom>
        </p:spPr>
      </p:pic>
    </p:spTree>
    <p:extLst>
      <p:ext uri="{BB962C8B-B14F-4D97-AF65-F5344CB8AC3E}">
        <p14:creationId xmlns:p14="http://schemas.microsoft.com/office/powerpoint/2010/main" val="1179629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KJL_8609.jpg">
            <a:extLst>
              <a:ext uri="{FF2B5EF4-FFF2-40B4-BE49-F238E27FC236}">
                <a16:creationId xmlns:a16="http://schemas.microsoft.com/office/drawing/2014/main" id="{659AF9B3-53E6-4144-8960-18D0E62A702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74033" y="391886"/>
            <a:ext cx="8453533" cy="6130212"/>
          </a:xfrm>
          <a:prstGeom prst="rect">
            <a:avLst/>
          </a:prstGeom>
          <a:noFill/>
          <a:ln>
            <a:noFill/>
          </a:ln>
        </p:spPr>
      </p:pic>
    </p:spTree>
    <p:extLst>
      <p:ext uri="{BB962C8B-B14F-4D97-AF65-F5344CB8AC3E}">
        <p14:creationId xmlns:p14="http://schemas.microsoft.com/office/powerpoint/2010/main" val="21098453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KJL_5554.jpg">
            <a:extLst>
              <a:ext uri="{FF2B5EF4-FFF2-40B4-BE49-F238E27FC236}">
                <a16:creationId xmlns:a16="http://schemas.microsoft.com/office/drawing/2014/main" id="{1B46AF17-228F-4118-AF3C-C8C23B57393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98171" y="466532"/>
            <a:ext cx="9423919" cy="5682342"/>
          </a:xfrm>
          <a:prstGeom prst="rect">
            <a:avLst/>
          </a:prstGeom>
          <a:noFill/>
          <a:ln>
            <a:noFill/>
          </a:ln>
        </p:spPr>
      </p:pic>
    </p:spTree>
    <p:extLst>
      <p:ext uri="{BB962C8B-B14F-4D97-AF65-F5344CB8AC3E}">
        <p14:creationId xmlns:p14="http://schemas.microsoft.com/office/powerpoint/2010/main" val="3908127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https://i.ytimg.com/vi/nPg7Ivcm32g/maxresdefault.jpg">
            <a:extLst>
              <a:ext uri="{FF2B5EF4-FFF2-40B4-BE49-F238E27FC236}">
                <a16:creationId xmlns:a16="http://schemas.microsoft.com/office/drawing/2014/main" id="{406EF8CF-DB30-43E3-9A21-94A364ED1CB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39007" y="1055645"/>
            <a:ext cx="7139473" cy="4746709"/>
          </a:xfrm>
          <a:prstGeom prst="rect">
            <a:avLst/>
          </a:prstGeom>
          <a:noFill/>
          <a:ln>
            <a:noFill/>
          </a:ln>
        </p:spPr>
      </p:pic>
    </p:spTree>
    <p:extLst>
      <p:ext uri="{BB962C8B-B14F-4D97-AF65-F5344CB8AC3E}">
        <p14:creationId xmlns:p14="http://schemas.microsoft.com/office/powerpoint/2010/main" val="13635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maxresdefault (1).jpg">
            <a:extLst>
              <a:ext uri="{FF2B5EF4-FFF2-40B4-BE49-F238E27FC236}">
                <a16:creationId xmlns:a16="http://schemas.microsoft.com/office/drawing/2014/main" id="{51CD40FB-5D09-4BEF-8BAC-18E078835D2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74033" y="471196"/>
            <a:ext cx="8658808" cy="5915608"/>
          </a:xfrm>
          <a:prstGeom prst="rect">
            <a:avLst/>
          </a:prstGeom>
          <a:noFill/>
          <a:ln>
            <a:noFill/>
          </a:ln>
        </p:spPr>
      </p:pic>
    </p:spTree>
    <p:extLst>
      <p:ext uri="{BB962C8B-B14F-4D97-AF65-F5344CB8AC3E}">
        <p14:creationId xmlns:p14="http://schemas.microsoft.com/office/powerpoint/2010/main" val="2651340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pinimg.com/originals/16/eb/94/16eb94d6d47e0c8e43901eff1125deb9.jpg">
            <a:extLst>
              <a:ext uri="{FF2B5EF4-FFF2-40B4-BE49-F238E27FC236}">
                <a16:creationId xmlns:a16="http://schemas.microsoft.com/office/drawing/2014/main" id="{2BDE4CBD-4BFD-4C6E-A16D-1BD9A5EFA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250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a:extLst>
              <a:ext uri="{FF2B5EF4-FFF2-40B4-BE49-F238E27FC236}">
                <a16:creationId xmlns:a16="http://schemas.microsoft.com/office/drawing/2014/main" id="{C43D9511-0E3D-414C-B835-70C983D73EE3}"/>
              </a:ext>
            </a:extLst>
          </p:cNvPr>
          <p:cNvSpPr>
            <a:spLocks noGrp="1"/>
          </p:cNvSpPr>
          <p:nvPr>
            <p:ph type="ctrTitle"/>
          </p:nvPr>
        </p:nvSpPr>
        <p:spPr/>
        <p:txBody>
          <a:bodyPr/>
          <a:lstStyle/>
          <a:p>
            <a:pPr algn="ctr"/>
            <a:r>
              <a:rPr lang="ar-EG" dirty="0"/>
              <a:t>مجال الإنشاءات</a:t>
            </a:r>
            <a:endParaRPr lang="en-US" dirty="0"/>
          </a:p>
        </p:txBody>
      </p:sp>
      <p:sp>
        <p:nvSpPr>
          <p:cNvPr id="6" name="عنوان فرعي 5">
            <a:extLst>
              <a:ext uri="{FF2B5EF4-FFF2-40B4-BE49-F238E27FC236}">
                <a16:creationId xmlns:a16="http://schemas.microsoft.com/office/drawing/2014/main" id="{C288ED64-577C-44AA-AFB5-BF8BA9B818A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48269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C:\Users\y\Pictures\maxresdefault (6).jpg">
            <a:extLst>
              <a:ext uri="{FF2B5EF4-FFF2-40B4-BE49-F238E27FC236}">
                <a16:creationId xmlns:a16="http://schemas.microsoft.com/office/drawing/2014/main" id="{C48B7711-BF67-40A7-8CDD-0C19D155A59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40971" y="177282"/>
            <a:ext cx="10021077" cy="6130211"/>
          </a:xfrm>
          <a:prstGeom prst="rect">
            <a:avLst/>
          </a:prstGeom>
          <a:noFill/>
          <a:ln>
            <a:noFill/>
          </a:ln>
        </p:spPr>
      </p:pic>
    </p:spTree>
    <p:extLst>
      <p:ext uri="{BB962C8B-B14F-4D97-AF65-F5344CB8AC3E}">
        <p14:creationId xmlns:p14="http://schemas.microsoft.com/office/powerpoint/2010/main" val="2765076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08511855b8268a9ebb32bf52e846e5a1--craft-sticks-popsicle-sticks.jpg">
            <a:extLst>
              <a:ext uri="{FF2B5EF4-FFF2-40B4-BE49-F238E27FC236}">
                <a16:creationId xmlns:a16="http://schemas.microsoft.com/office/drawing/2014/main" id="{6D6857B0-DCDE-48C0-ACDD-6AAF9D49E65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84581" y="642302"/>
            <a:ext cx="6874360" cy="5573395"/>
          </a:xfrm>
          <a:prstGeom prst="rect">
            <a:avLst/>
          </a:prstGeom>
          <a:noFill/>
          <a:ln>
            <a:noFill/>
          </a:ln>
        </p:spPr>
      </p:pic>
    </p:spTree>
    <p:extLst>
      <p:ext uri="{BB962C8B-B14F-4D97-AF65-F5344CB8AC3E}">
        <p14:creationId xmlns:p14="http://schemas.microsoft.com/office/powerpoint/2010/main" val="4138096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Downloads\340427b7035de5e65bc2fe8f59548d18.jpg">
            <a:extLst>
              <a:ext uri="{FF2B5EF4-FFF2-40B4-BE49-F238E27FC236}">
                <a16:creationId xmlns:a16="http://schemas.microsoft.com/office/drawing/2014/main" id="{4724AA3C-33F6-4AA6-AF96-06A9BF26A21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64005" y="228600"/>
            <a:ext cx="9063990" cy="6400800"/>
          </a:xfrm>
          <a:prstGeom prst="rect">
            <a:avLst/>
          </a:prstGeom>
          <a:noFill/>
          <a:ln>
            <a:noFill/>
          </a:ln>
        </p:spPr>
      </p:pic>
    </p:spTree>
    <p:extLst>
      <p:ext uri="{BB962C8B-B14F-4D97-AF65-F5344CB8AC3E}">
        <p14:creationId xmlns:p14="http://schemas.microsoft.com/office/powerpoint/2010/main" val="391667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D3131C9-2288-44B8-9E98-A2CD44172F18}"/>
              </a:ext>
            </a:extLst>
          </p:cNvPr>
          <p:cNvSpPr>
            <a:spLocks noGrp="1"/>
          </p:cNvSpPr>
          <p:nvPr>
            <p:ph type="title"/>
          </p:nvPr>
        </p:nvSpPr>
        <p:spPr/>
        <p:txBody>
          <a:bodyPr/>
          <a:lstStyle/>
          <a:p>
            <a:pPr algn="ctr"/>
            <a:r>
              <a:rPr lang="ar-EG" dirty="0">
                <a:cs typeface="PT Bold Heading" panose="00000400000000000000" pitchFamily="2" charset="-78"/>
              </a:rPr>
              <a:t>المدرسة هي الحياة</a:t>
            </a:r>
            <a:endParaRPr lang="en-US" dirty="0">
              <a:cs typeface="PT Bold Heading" panose="00000400000000000000" pitchFamily="2" charset="-78"/>
            </a:endParaRPr>
          </a:p>
        </p:txBody>
      </p:sp>
      <p:pic>
        <p:nvPicPr>
          <p:cNvPr id="6" name="عنصر نائب للمحتوى 5" descr="http://sites.northwestern.edu/infantcognitionlab/files/2015/10/raised-bed-26mfig2-1024x953.jpg">
            <a:extLst>
              <a:ext uri="{FF2B5EF4-FFF2-40B4-BE49-F238E27FC236}">
                <a16:creationId xmlns:a16="http://schemas.microsoft.com/office/drawing/2014/main" id="{701971D5-39EC-4B82-9001-69EE2FFA80BD}"/>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5759"/>
          <a:stretch/>
        </p:blipFill>
        <p:spPr bwMode="auto">
          <a:xfrm>
            <a:off x="2392680" y="1690688"/>
            <a:ext cx="7406640" cy="51181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4002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0.jpg">
            <a:extLst>
              <a:ext uri="{FF2B5EF4-FFF2-40B4-BE49-F238E27FC236}">
                <a16:creationId xmlns:a16="http://schemas.microsoft.com/office/drawing/2014/main" id="{4C21D4A1-A0A1-4A52-86D1-80E54229CDC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15616" y="-200608"/>
            <a:ext cx="9853127" cy="7259216"/>
          </a:xfrm>
          <a:prstGeom prst="rect">
            <a:avLst/>
          </a:prstGeom>
          <a:noFill/>
          <a:ln>
            <a:noFill/>
          </a:ln>
        </p:spPr>
      </p:pic>
    </p:spTree>
    <p:extLst>
      <p:ext uri="{BB962C8B-B14F-4D97-AF65-F5344CB8AC3E}">
        <p14:creationId xmlns:p14="http://schemas.microsoft.com/office/powerpoint/2010/main" val="12194094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https://i.ytimg.com/vi/LY_jSUCb7eE/hqdefault.jpg">
            <a:extLst>
              <a:ext uri="{FF2B5EF4-FFF2-40B4-BE49-F238E27FC236}">
                <a16:creationId xmlns:a16="http://schemas.microsoft.com/office/drawing/2014/main" id="{0CD1E6CD-A291-4B72-B48D-6FC83477FAF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92695" y="0"/>
            <a:ext cx="9106676" cy="6755363"/>
          </a:xfrm>
          <a:prstGeom prst="rect">
            <a:avLst/>
          </a:prstGeom>
          <a:noFill/>
          <a:ln>
            <a:noFill/>
          </a:ln>
        </p:spPr>
      </p:pic>
    </p:spTree>
    <p:extLst>
      <p:ext uri="{BB962C8B-B14F-4D97-AF65-F5344CB8AC3E}">
        <p14:creationId xmlns:p14="http://schemas.microsoft.com/office/powerpoint/2010/main" val="3952344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https://i.pinimg.com/736x/01/01/bc/0101bc6fcc2127b134faed5d81b3bc57--craft-sticks-popsicle-sticks.jpg">
            <a:extLst>
              <a:ext uri="{FF2B5EF4-FFF2-40B4-BE49-F238E27FC236}">
                <a16:creationId xmlns:a16="http://schemas.microsoft.com/office/drawing/2014/main" id="{6A8E8592-D6E3-4BB7-BA4B-1E0E65FD84D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137329" y="0"/>
            <a:ext cx="4577463" cy="6863689"/>
          </a:xfrm>
          <a:prstGeom prst="rect">
            <a:avLst/>
          </a:prstGeom>
          <a:noFill/>
          <a:ln>
            <a:noFill/>
          </a:ln>
        </p:spPr>
      </p:pic>
    </p:spTree>
    <p:extLst>
      <p:ext uri="{BB962C8B-B14F-4D97-AF65-F5344CB8AC3E}">
        <p14:creationId xmlns:p14="http://schemas.microsoft.com/office/powerpoint/2010/main" val="3731690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99752f2089b75410a5d5757ec71ae068--popsicle-stick-houses-popsicle-crafts.jpg">
            <a:extLst>
              <a:ext uri="{FF2B5EF4-FFF2-40B4-BE49-F238E27FC236}">
                <a16:creationId xmlns:a16="http://schemas.microsoft.com/office/drawing/2014/main" id="{03CED2E2-2FD8-444E-AC7D-0771E3CFA3B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726180" y="833755"/>
            <a:ext cx="4739640" cy="5190490"/>
          </a:xfrm>
          <a:prstGeom prst="rect">
            <a:avLst/>
          </a:prstGeom>
          <a:noFill/>
          <a:ln>
            <a:noFill/>
          </a:ln>
        </p:spPr>
      </p:pic>
    </p:spTree>
    <p:extLst>
      <p:ext uri="{BB962C8B-B14F-4D97-AF65-F5344CB8AC3E}">
        <p14:creationId xmlns:p14="http://schemas.microsoft.com/office/powerpoint/2010/main" val="3106600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KEVA-Engineering-12-Edited.jpg">
            <a:extLst>
              <a:ext uri="{FF2B5EF4-FFF2-40B4-BE49-F238E27FC236}">
                <a16:creationId xmlns:a16="http://schemas.microsoft.com/office/drawing/2014/main" id="{EB68DA37-94BA-4B16-AAE8-AA89A086620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57200"/>
            <a:ext cx="5943600" cy="5943600"/>
          </a:xfrm>
          <a:prstGeom prst="rect">
            <a:avLst/>
          </a:prstGeom>
          <a:noFill/>
          <a:ln>
            <a:noFill/>
          </a:ln>
        </p:spPr>
      </p:pic>
    </p:spTree>
    <p:extLst>
      <p:ext uri="{BB962C8B-B14F-4D97-AF65-F5344CB8AC3E}">
        <p14:creationId xmlns:p14="http://schemas.microsoft.com/office/powerpoint/2010/main" val="42572445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a:extLst>
              <a:ext uri="{FF2B5EF4-FFF2-40B4-BE49-F238E27FC236}">
                <a16:creationId xmlns:a16="http://schemas.microsoft.com/office/drawing/2014/main" id="{BB552B93-5D87-4437-82D9-69B119163F21}"/>
              </a:ext>
            </a:extLst>
          </p:cNvPr>
          <p:cNvSpPr>
            <a:spLocks noGrp="1"/>
          </p:cNvSpPr>
          <p:nvPr>
            <p:ph type="ctrTitle"/>
          </p:nvPr>
        </p:nvSpPr>
        <p:spPr/>
        <p:txBody>
          <a:bodyPr/>
          <a:lstStyle/>
          <a:p>
            <a:r>
              <a:rPr lang="ar-EG" dirty="0"/>
              <a:t>مجال الطاقة</a:t>
            </a:r>
            <a:endParaRPr lang="en-US" dirty="0"/>
          </a:p>
        </p:txBody>
      </p:sp>
      <p:sp>
        <p:nvSpPr>
          <p:cNvPr id="5" name="عنوان فرعي 4">
            <a:extLst>
              <a:ext uri="{FF2B5EF4-FFF2-40B4-BE49-F238E27FC236}">
                <a16:creationId xmlns:a16="http://schemas.microsoft.com/office/drawing/2014/main" id="{0CB69FB8-5B34-4233-8FBD-9DFAFC3441A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131177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DDF9B5F1-7E1A-48D0-A1AA-94AA1B8D6D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288" y="0"/>
            <a:ext cx="7187424" cy="6858000"/>
          </a:xfrm>
          <a:prstGeom prst="rect">
            <a:avLst/>
          </a:prstGeom>
        </p:spPr>
      </p:pic>
    </p:spTree>
    <p:extLst>
      <p:ext uri="{BB962C8B-B14F-4D97-AF65-F5344CB8AC3E}">
        <p14:creationId xmlns:p14="http://schemas.microsoft.com/office/powerpoint/2010/main" val="2542924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i.ytimg.com/vi/CIt45bS7YME/maxresdefault.jpg">
            <a:extLst>
              <a:ext uri="{FF2B5EF4-FFF2-40B4-BE49-F238E27FC236}">
                <a16:creationId xmlns:a16="http://schemas.microsoft.com/office/drawing/2014/main" id="{C4BFA148-5B95-40A6-8E70-F89E28BFF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7352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Fan.jpeg">
            <a:extLst>
              <a:ext uri="{FF2B5EF4-FFF2-40B4-BE49-F238E27FC236}">
                <a16:creationId xmlns:a16="http://schemas.microsoft.com/office/drawing/2014/main" id="{91F9D959-5CD0-4A21-B184-B574384FE25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0608" y="0"/>
            <a:ext cx="4694853" cy="6913984"/>
          </a:xfrm>
          <a:prstGeom prst="rect">
            <a:avLst/>
          </a:prstGeom>
          <a:noFill/>
          <a:ln>
            <a:noFill/>
          </a:ln>
        </p:spPr>
      </p:pic>
    </p:spTree>
    <p:extLst>
      <p:ext uri="{BB962C8B-B14F-4D97-AF65-F5344CB8AC3E}">
        <p14:creationId xmlns:p14="http://schemas.microsoft.com/office/powerpoint/2010/main" val="32864964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https://i.pinimg.com/originals/09/7f/19/097f193758dc4a0dc8d463bfb356ffcb.jpg">
            <a:extLst>
              <a:ext uri="{FF2B5EF4-FFF2-40B4-BE49-F238E27FC236}">
                <a16:creationId xmlns:a16="http://schemas.microsoft.com/office/drawing/2014/main" id="{349DD62D-D3D4-4169-B14C-4B75FA2B34F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592286" y="503853"/>
            <a:ext cx="5505061" cy="5710335"/>
          </a:xfrm>
          <a:prstGeom prst="rect">
            <a:avLst/>
          </a:prstGeom>
          <a:noFill/>
          <a:ln>
            <a:noFill/>
          </a:ln>
        </p:spPr>
      </p:pic>
    </p:spTree>
    <p:extLst>
      <p:ext uri="{BB962C8B-B14F-4D97-AF65-F5344CB8AC3E}">
        <p14:creationId xmlns:p14="http://schemas.microsoft.com/office/powerpoint/2010/main" val="2269055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http://milwaukeeidscohort.wikispaces.com/file/view/textile_room.jpg/221346938/400x396/textile_room.jpg">
            <a:extLst>
              <a:ext uri="{FF2B5EF4-FFF2-40B4-BE49-F238E27FC236}">
                <a16:creationId xmlns:a16="http://schemas.microsoft.com/office/drawing/2014/main" id="{2685485C-0B8A-4634-BB0B-D6042D93C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989" b="4735"/>
          <a:stretch>
            <a:fillRect/>
          </a:stretch>
        </p:blipFill>
        <p:spPr bwMode="auto">
          <a:xfrm>
            <a:off x="1666875" y="-8721"/>
            <a:ext cx="8858250" cy="686672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240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pinimg.com/originals/d9/18/b5/d918b532bf4ca54a033ea1e610091790.jpg">
            <a:extLst>
              <a:ext uri="{FF2B5EF4-FFF2-40B4-BE49-F238E27FC236}">
                <a16:creationId xmlns:a16="http://schemas.microsoft.com/office/drawing/2014/main" id="{AE1FF842-6116-48B4-89D5-A6EC22A82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783" y="270588"/>
            <a:ext cx="8677469" cy="6508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3033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pinimg.com/736x/3c/93/55/3c935594626a856badaf8f772c555f88--hot-topic-plastic-water-bottles.jpg">
            <a:extLst>
              <a:ext uri="{FF2B5EF4-FFF2-40B4-BE49-F238E27FC236}">
                <a16:creationId xmlns:a16="http://schemas.microsoft.com/office/drawing/2014/main" id="{918D44A5-6D07-4373-8358-DDB18BB45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248" y="102638"/>
            <a:ext cx="7147540" cy="7051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8361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CD27998-7EFD-40C5-812C-2EE91D872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500" y="114300"/>
            <a:ext cx="4445000" cy="6629400"/>
          </a:xfrm>
          <a:prstGeom prst="rect">
            <a:avLst/>
          </a:prstGeom>
        </p:spPr>
      </p:pic>
    </p:spTree>
    <p:extLst>
      <p:ext uri="{BB962C8B-B14F-4D97-AF65-F5344CB8AC3E}">
        <p14:creationId xmlns:p14="http://schemas.microsoft.com/office/powerpoint/2010/main" val="31143036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B36012D-A857-4A6A-BDEB-519984A3AC31}"/>
              </a:ext>
            </a:extLst>
          </p:cNvPr>
          <p:cNvSpPr>
            <a:spLocks noGrp="1"/>
          </p:cNvSpPr>
          <p:nvPr>
            <p:ph type="ctrTitle"/>
          </p:nvPr>
        </p:nvSpPr>
        <p:spPr/>
        <p:txBody>
          <a:bodyPr/>
          <a:lstStyle/>
          <a:p>
            <a:r>
              <a:rPr lang="ar-EG" dirty="0"/>
              <a:t>مجال الترفيه والألعاب</a:t>
            </a:r>
            <a:endParaRPr lang="en-US" dirty="0"/>
          </a:p>
        </p:txBody>
      </p:sp>
      <p:sp>
        <p:nvSpPr>
          <p:cNvPr id="3" name="عنوان فرعي 2">
            <a:extLst>
              <a:ext uri="{FF2B5EF4-FFF2-40B4-BE49-F238E27FC236}">
                <a16:creationId xmlns:a16="http://schemas.microsoft.com/office/drawing/2014/main" id="{CB986F43-6FE2-42FA-884A-417524EC3BA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626755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C:\Users\y\Pictures\green.jpg">
            <a:extLst>
              <a:ext uri="{FF2B5EF4-FFF2-40B4-BE49-F238E27FC236}">
                <a16:creationId xmlns:a16="http://schemas.microsoft.com/office/drawing/2014/main" id="{16680D43-A1B9-45E0-B519-A1EDF841AB1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150568" y="127324"/>
            <a:ext cx="4414934" cy="6603351"/>
          </a:xfrm>
          <a:prstGeom prst="rect">
            <a:avLst/>
          </a:prstGeom>
          <a:noFill/>
          <a:ln>
            <a:noFill/>
          </a:ln>
        </p:spPr>
      </p:pic>
    </p:spTree>
    <p:extLst>
      <p:ext uri="{BB962C8B-B14F-4D97-AF65-F5344CB8AC3E}">
        <p14:creationId xmlns:p14="http://schemas.microsoft.com/office/powerpoint/2010/main" val="6507534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https://i.pinimg.com/236x/15/5b/4b/155b4ba9b1d48819cd5860d3d3b30104--stick-crafts-graduation-.jpg">
            <a:extLst>
              <a:ext uri="{FF2B5EF4-FFF2-40B4-BE49-F238E27FC236}">
                <a16:creationId xmlns:a16="http://schemas.microsoft.com/office/drawing/2014/main" id="{8A8D67F4-8747-4D30-B89F-7FD82F5F25E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319086" y="372168"/>
            <a:ext cx="5833745" cy="5833745"/>
          </a:xfrm>
          <a:prstGeom prst="rect">
            <a:avLst/>
          </a:prstGeom>
          <a:noFill/>
          <a:ln>
            <a:noFill/>
          </a:ln>
        </p:spPr>
      </p:pic>
    </p:spTree>
    <p:extLst>
      <p:ext uri="{BB962C8B-B14F-4D97-AF65-F5344CB8AC3E}">
        <p14:creationId xmlns:p14="http://schemas.microsoft.com/office/powerpoint/2010/main" val="1959974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11a6744e59760734af71c2f269dca4ea.jpg">
            <a:extLst>
              <a:ext uri="{FF2B5EF4-FFF2-40B4-BE49-F238E27FC236}">
                <a16:creationId xmlns:a16="http://schemas.microsoft.com/office/drawing/2014/main" id="{BADE917C-D0EA-4D3F-B4A8-8BAD1E19C93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57200"/>
            <a:ext cx="5943600" cy="5943600"/>
          </a:xfrm>
          <a:prstGeom prst="rect">
            <a:avLst/>
          </a:prstGeom>
          <a:noFill/>
          <a:ln>
            <a:noFill/>
          </a:ln>
        </p:spPr>
      </p:pic>
    </p:spTree>
    <p:extLst>
      <p:ext uri="{BB962C8B-B14F-4D97-AF65-F5344CB8AC3E}">
        <p14:creationId xmlns:p14="http://schemas.microsoft.com/office/powerpoint/2010/main" val="32623001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1.bp.blogspot.com/_jLXs83EgUVU/TOQz9p5sTCI/AAAAAAAAACA/iBKKdRqNCnc/s1600/rc5.jpg">
            <a:extLst>
              <a:ext uri="{FF2B5EF4-FFF2-40B4-BE49-F238E27FC236}">
                <a16:creationId xmlns:a16="http://schemas.microsoft.com/office/drawing/2014/main" id="{EF7E02A5-39A6-4D61-A3BC-B894F8CE4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525" y="0"/>
            <a:ext cx="10140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5501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maxresdefault (2).jpg">
            <a:extLst>
              <a:ext uri="{FF2B5EF4-FFF2-40B4-BE49-F238E27FC236}">
                <a16:creationId xmlns:a16="http://schemas.microsoft.com/office/drawing/2014/main" id="{D54C3B33-FDE7-4099-98D8-AD30750DE00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7709" y="821095"/>
            <a:ext cx="7559351" cy="5552796"/>
          </a:xfrm>
          <a:prstGeom prst="rect">
            <a:avLst/>
          </a:prstGeom>
          <a:noFill/>
          <a:ln>
            <a:noFill/>
          </a:ln>
        </p:spPr>
      </p:pic>
    </p:spTree>
    <p:extLst>
      <p:ext uri="{BB962C8B-B14F-4D97-AF65-F5344CB8AC3E}">
        <p14:creationId xmlns:p14="http://schemas.microsoft.com/office/powerpoint/2010/main" val="39488867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possible-stick-catapult-rubber-bands-955x1024.jpg">
            <a:extLst>
              <a:ext uri="{FF2B5EF4-FFF2-40B4-BE49-F238E27FC236}">
                <a16:creationId xmlns:a16="http://schemas.microsoft.com/office/drawing/2014/main" id="{FAC8F5E6-01E2-405C-9DE9-2D575ECE463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42570"/>
            <a:ext cx="5943600" cy="6372860"/>
          </a:xfrm>
          <a:prstGeom prst="rect">
            <a:avLst/>
          </a:prstGeom>
          <a:noFill/>
          <a:ln>
            <a:noFill/>
          </a:ln>
        </p:spPr>
      </p:pic>
    </p:spTree>
    <p:extLst>
      <p:ext uri="{BB962C8B-B14F-4D97-AF65-F5344CB8AC3E}">
        <p14:creationId xmlns:p14="http://schemas.microsoft.com/office/powerpoint/2010/main" val="3258022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D6DCE1F-AEF0-4812-93E7-9FB60A6420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0"/>
            <a:ext cx="8991600" cy="686947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0557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https://organizeyourstuffnow.com/wp-content/uploads/2013/03/Cub-Scout-Catapult-2.1.jpg">
            <a:extLst>
              <a:ext uri="{FF2B5EF4-FFF2-40B4-BE49-F238E27FC236}">
                <a16:creationId xmlns:a16="http://schemas.microsoft.com/office/drawing/2014/main" id="{63F00444-4F1F-4442-B752-1A7E553E4E2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1200150"/>
            <a:ext cx="5943600" cy="4457700"/>
          </a:xfrm>
          <a:prstGeom prst="rect">
            <a:avLst/>
          </a:prstGeom>
          <a:noFill/>
          <a:ln>
            <a:noFill/>
          </a:ln>
        </p:spPr>
      </p:pic>
    </p:spTree>
    <p:extLst>
      <p:ext uri="{BB962C8B-B14F-4D97-AF65-F5344CB8AC3E}">
        <p14:creationId xmlns:p14="http://schemas.microsoft.com/office/powerpoint/2010/main" val="28363847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3C2A93F-F3A6-41C3-B2A6-97BA454019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0" y="476250"/>
            <a:ext cx="5905500" cy="5905500"/>
          </a:xfrm>
          <a:prstGeom prst="rect">
            <a:avLst/>
          </a:prstGeom>
        </p:spPr>
      </p:pic>
    </p:spTree>
    <p:extLst>
      <p:ext uri="{BB962C8B-B14F-4D97-AF65-F5344CB8AC3E}">
        <p14:creationId xmlns:p14="http://schemas.microsoft.com/office/powerpoint/2010/main" val="3841661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a:extLst>
              <a:ext uri="{FF2B5EF4-FFF2-40B4-BE49-F238E27FC236}">
                <a16:creationId xmlns:a16="http://schemas.microsoft.com/office/drawing/2014/main" id="{6DF8FA18-2AE7-4987-B9E3-321AD4FD301D}"/>
              </a:ext>
            </a:extLst>
          </p:cNvPr>
          <p:cNvSpPr>
            <a:spLocks noGrp="1"/>
          </p:cNvSpPr>
          <p:nvPr>
            <p:ph type="ctrTitle"/>
          </p:nvPr>
        </p:nvSpPr>
        <p:spPr/>
        <p:txBody>
          <a:bodyPr/>
          <a:lstStyle/>
          <a:p>
            <a:r>
              <a:rPr lang="ar-EG" dirty="0"/>
              <a:t>مجال الآلات والمعدات</a:t>
            </a:r>
            <a:endParaRPr lang="en-US" dirty="0"/>
          </a:p>
        </p:txBody>
      </p:sp>
      <p:sp>
        <p:nvSpPr>
          <p:cNvPr id="5" name="عنوان فرعي 4">
            <a:extLst>
              <a:ext uri="{FF2B5EF4-FFF2-40B4-BE49-F238E27FC236}">
                <a16:creationId xmlns:a16="http://schemas.microsoft.com/office/drawing/2014/main" id="{E9666979-9293-480F-84D2-545A059FC3A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427777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maxresdefault (4).jpg">
            <a:extLst>
              <a:ext uri="{FF2B5EF4-FFF2-40B4-BE49-F238E27FC236}">
                <a16:creationId xmlns:a16="http://schemas.microsoft.com/office/drawing/2014/main" id="{8F2051CF-266C-4674-BC11-314C8DBC3EE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14230" y="497094"/>
            <a:ext cx="10119827" cy="5642449"/>
          </a:xfrm>
          <a:prstGeom prst="rect">
            <a:avLst/>
          </a:prstGeom>
          <a:noFill/>
          <a:ln>
            <a:noFill/>
          </a:ln>
        </p:spPr>
      </p:pic>
    </p:spTree>
    <p:extLst>
      <p:ext uri="{BB962C8B-B14F-4D97-AF65-F5344CB8AC3E}">
        <p14:creationId xmlns:p14="http://schemas.microsoft.com/office/powerpoint/2010/main" val="12965324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https://i.pinimg.com/736x/d8/80/5f/d8805f3e9e78170ce58b95038efa26e3--how-to-make-a-robot-how-to-build.jpg">
            <a:extLst>
              <a:ext uri="{FF2B5EF4-FFF2-40B4-BE49-F238E27FC236}">
                <a16:creationId xmlns:a16="http://schemas.microsoft.com/office/drawing/2014/main" id="{DE9EDB8A-9B20-49F0-841C-A2283377BCF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86269" y="1165954"/>
            <a:ext cx="6584302" cy="4526092"/>
          </a:xfrm>
          <a:prstGeom prst="rect">
            <a:avLst/>
          </a:prstGeom>
          <a:noFill/>
          <a:ln>
            <a:noFill/>
          </a:ln>
        </p:spPr>
      </p:pic>
    </p:spTree>
    <p:extLst>
      <p:ext uri="{BB962C8B-B14F-4D97-AF65-F5344CB8AC3E}">
        <p14:creationId xmlns:p14="http://schemas.microsoft.com/office/powerpoint/2010/main" val="3785477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pinimg.com/736x/99/50/09/99500969f0442b893cbc08e034b0deec--stem-projects-engineer-projects-for-kids.jpg">
            <a:extLst>
              <a:ext uri="{FF2B5EF4-FFF2-40B4-BE49-F238E27FC236}">
                <a16:creationId xmlns:a16="http://schemas.microsoft.com/office/drawing/2014/main" id="{5C51DB87-206A-4248-A6FB-96FC468A6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476250"/>
            <a:ext cx="5905500" cy="590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491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C:\Users\y\Pictures\FPPM6X1HQINBRTR.MEDIUM.jpg">
            <a:extLst>
              <a:ext uri="{FF2B5EF4-FFF2-40B4-BE49-F238E27FC236}">
                <a16:creationId xmlns:a16="http://schemas.microsoft.com/office/drawing/2014/main" id="{6558A575-9C28-435D-8990-9C70ED985FD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461726" y="457200"/>
            <a:ext cx="7689980" cy="5943600"/>
          </a:xfrm>
          <a:prstGeom prst="rect">
            <a:avLst/>
          </a:prstGeom>
          <a:noFill/>
          <a:ln>
            <a:noFill/>
          </a:ln>
        </p:spPr>
      </p:pic>
    </p:spTree>
    <p:extLst>
      <p:ext uri="{BB962C8B-B14F-4D97-AF65-F5344CB8AC3E}">
        <p14:creationId xmlns:p14="http://schemas.microsoft.com/office/powerpoint/2010/main" val="40781382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FWEFNIVH7HY81A4.MEDIUM.jpg">
            <a:extLst>
              <a:ext uri="{FF2B5EF4-FFF2-40B4-BE49-F238E27FC236}">
                <a16:creationId xmlns:a16="http://schemas.microsoft.com/office/drawing/2014/main" id="{35F06B9A-6E38-4744-90E4-910A04138D5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57200"/>
            <a:ext cx="5943600" cy="5943600"/>
          </a:xfrm>
          <a:prstGeom prst="rect">
            <a:avLst/>
          </a:prstGeom>
          <a:noFill/>
          <a:ln>
            <a:noFill/>
          </a:ln>
        </p:spPr>
      </p:pic>
    </p:spTree>
    <p:extLst>
      <p:ext uri="{BB962C8B-B14F-4D97-AF65-F5344CB8AC3E}">
        <p14:creationId xmlns:p14="http://schemas.microsoft.com/office/powerpoint/2010/main" val="8740987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FF0JZLJGYN8NWKL.MEDIUM.jpg">
            <a:extLst>
              <a:ext uri="{FF2B5EF4-FFF2-40B4-BE49-F238E27FC236}">
                <a16:creationId xmlns:a16="http://schemas.microsoft.com/office/drawing/2014/main" id="{1707310D-C359-4BEB-BDA6-8DA4BAD1B7C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62280"/>
            <a:ext cx="5943600" cy="5933440"/>
          </a:xfrm>
          <a:prstGeom prst="rect">
            <a:avLst/>
          </a:prstGeom>
          <a:noFill/>
          <a:ln>
            <a:noFill/>
          </a:ln>
        </p:spPr>
      </p:pic>
    </p:spTree>
    <p:extLst>
      <p:ext uri="{BB962C8B-B14F-4D97-AF65-F5344CB8AC3E}">
        <p14:creationId xmlns:p14="http://schemas.microsoft.com/office/powerpoint/2010/main" val="22246003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F0NMMFZH11WJBRB.LARGE.jpg">
            <a:extLst>
              <a:ext uri="{FF2B5EF4-FFF2-40B4-BE49-F238E27FC236}">
                <a16:creationId xmlns:a16="http://schemas.microsoft.com/office/drawing/2014/main" id="{1CB6D671-B556-4E36-91D0-DD9B3969C00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57200"/>
            <a:ext cx="5943600" cy="5943600"/>
          </a:xfrm>
          <a:prstGeom prst="rect">
            <a:avLst/>
          </a:prstGeom>
          <a:noFill/>
          <a:ln>
            <a:noFill/>
          </a:ln>
        </p:spPr>
      </p:pic>
    </p:spTree>
    <p:extLst>
      <p:ext uri="{BB962C8B-B14F-4D97-AF65-F5344CB8AC3E}">
        <p14:creationId xmlns:p14="http://schemas.microsoft.com/office/powerpoint/2010/main" val="3925390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387173E5-2707-45D3-91A5-18BE1A6F3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625" y="642937"/>
            <a:ext cx="5238750" cy="5572125"/>
          </a:xfrm>
          <a:prstGeom prst="rect">
            <a:avLst/>
          </a:prstGeom>
        </p:spPr>
      </p:pic>
    </p:spTree>
    <p:extLst>
      <p:ext uri="{BB962C8B-B14F-4D97-AF65-F5344CB8AC3E}">
        <p14:creationId xmlns:p14="http://schemas.microsoft.com/office/powerpoint/2010/main" val="15428548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y\Pictures\40bf63cca27f5a94c48be400cbea2f76.jpg">
            <a:extLst>
              <a:ext uri="{FF2B5EF4-FFF2-40B4-BE49-F238E27FC236}">
                <a16:creationId xmlns:a16="http://schemas.microsoft.com/office/drawing/2014/main" id="{D50C6BB2-B944-4078-A1AC-0692E881908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48883" y="177282"/>
            <a:ext cx="8556170" cy="6475445"/>
          </a:xfrm>
          <a:prstGeom prst="rect">
            <a:avLst/>
          </a:prstGeom>
          <a:noFill/>
          <a:ln>
            <a:noFill/>
          </a:ln>
        </p:spPr>
      </p:pic>
    </p:spTree>
    <p:extLst>
      <p:ext uri="{BB962C8B-B14F-4D97-AF65-F5344CB8AC3E}">
        <p14:creationId xmlns:p14="http://schemas.microsoft.com/office/powerpoint/2010/main" val="26147084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3FB49EF-DB40-4C99-92BD-EB257ED457A8}"/>
              </a:ext>
            </a:extLst>
          </p:cNvPr>
          <p:cNvSpPr>
            <a:spLocks noGrp="1"/>
          </p:cNvSpPr>
          <p:nvPr>
            <p:ph type="ctrTitle"/>
          </p:nvPr>
        </p:nvSpPr>
        <p:spPr/>
        <p:txBody>
          <a:bodyPr/>
          <a:lstStyle/>
          <a:p>
            <a:pPr algn="ctr"/>
            <a:r>
              <a:rPr lang="ar-EG" dirty="0"/>
              <a:t>تحدي: هل يمكنك تصميم كوبري من </a:t>
            </a:r>
            <a:r>
              <a:rPr lang="ar-EG" dirty="0" err="1"/>
              <a:t>الماكرونة</a:t>
            </a:r>
            <a:r>
              <a:rPr lang="ar-EG" dirty="0"/>
              <a:t>؟</a:t>
            </a:r>
            <a:endParaRPr lang="en-US" dirty="0"/>
          </a:p>
        </p:txBody>
      </p:sp>
      <p:sp>
        <p:nvSpPr>
          <p:cNvPr id="4" name="عنوان فرعي 3">
            <a:extLst>
              <a:ext uri="{FF2B5EF4-FFF2-40B4-BE49-F238E27FC236}">
                <a16:creationId xmlns:a16="http://schemas.microsoft.com/office/drawing/2014/main" id="{8B73AF43-C0DA-44D8-A934-304A255BC16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977867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نتيجة بحث الصور عن ‪macaroni bridge‬‏">
            <a:extLst>
              <a:ext uri="{FF2B5EF4-FFF2-40B4-BE49-F238E27FC236}">
                <a16:creationId xmlns:a16="http://schemas.microsoft.com/office/drawing/2014/main" id="{53D54CB6-DC08-4926-AE37-F6E011B6E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5539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نتيجة بحث الصور عن ‪types of bridge designs‬‏">
            <a:extLst>
              <a:ext uri="{FF2B5EF4-FFF2-40B4-BE49-F238E27FC236}">
                <a16:creationId xmlns:a16="http://schemas.microsoft.com/office/drawing/2014/main" id="{175594A7-41BB-404F-91F4-CE81C4359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 y="0"/>
            <a:ext cx="10793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3861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E063E23-1654-4F3B-A66E-15F68B21287C}"/>
              </a:ext>
            </a:extLst>
          </p:cNvPr>
          <p:cNvSpPr>
            <a:spLocks noGrp="1"/>
          </p:cNvSpPr>
          <p:nvPr>
            <p:ph type="title"/>
          </p:nvPr>
        </p:nvSpPr>
        <p:spPr/>
        <p:txBody>
          <a:bodyPr/>
          <a:lstStyle/>
          <a:p>
            <a:pPr algn="ctr"/>
            <a:r>
              <a:rPr lang="ar-EG" dirty="0"/>
              <a:t>تقويم الكوبري</a:t>
            </a:r>
            <a:endParaRPr lang="en-US" dirty="0"/>
          </a:p>
        </p:txBody>
      </p:sp>
      <p:sp>
        <p:nvSpPr>
          <p:cNvPr id="3" name="عنصر نائب للمحتوى 2">
            <a:extLst>
              <a:ext uri="{FF2B5EF4-FFF2-40B4-BE49-F238E27FC236}">
                <a16:creationId xmlns:a16="http://schemas.microsoft.com/office/drawing/2014/main" id="{CCF54771-0944-43A2-826E-D8FC1C713DC9}"/>
              </a:ext>
            </a:extLst>
          </p:cNvPr>
          <p:cNvSpPr>
            <a:spLocks noGrp="1"/>
          </p:cNvSpPr>
          <p:nvPr>
            <p:ph idx="1"/>
          </p:nvPr>
        </p:nvSpPr>
        <p:spPr>
          <a:xfrm>
            <a:off x="9063990" y="3017519"/>
            <a:ext cx="2449830" cy="1520191"/>
          </a:xfrm>
        </p:spPr>
        <p:txBody>
          <a:bodyPr/>
          <a:lstStyle/>
          <a:p>
            <a:r>
              <a:rPr lang="ar-EG" dirty="0"/>
              <a:t>التحمل 5 درجات</a:t>
            </a:r>
          </a:p>
          <a:p>
            <a:r>
              <a:rPr lang="ar-EG" dirty="0"/>
              <a:t>الطول 5 درجات</a:t>
            </a:r>
          </a:p>
          <a:p>
            <a:r>
              <a:rPr lang="ar-EG" dirty="0"/>
              <a:t>الجمال 5 درجات</a:t>
            </a:r>
            <a:endParaRPr lang="en-US" dirty="0"/>
          </a:p>
        </p:txBody>
      </p:sp>
      <p:pic>
        <p:nvPicPr>
          <p:cNvPr id="4" name="Picture 2" descr="نتيجة بحث الصور عن ‪macaroni bridge‬‏">
            <a:extLst>
              <a:ext uri="{FF2B5EF4-FFF2-40B4-BE49-F238E27FC236}">
                <a16:creationId xmlns:a16="http://schemas.microsoft.com/office/drawing/2014/main" id="{C10CBCC9-FD13-4990-94F9-9FBBB18E3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644928"/>
            <a:ext cx="8378190" cy="4712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0227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a:extLst>
              <a:ext uri="{FF2B5EF4-FFF2-40B4-BE49-F238E27FC236}">
                <a16:creationId xmlns:a16="http://schemas.microsoft.com/office/drawing/2014/main" id="{5178E44A-3264-4648-9731-2E6B423C2CE2}"/>
              </a:ext>
            </a:extLst>
          </p:cNvPr>
          <p:cNvSpPr>
            <a:spLocks noGrp="1"/>
          </p:cNvSpPr>
          <p:nvPr>
            <p:ph type="ctrTitle"/>
          </p:nvPr>
        </p:nvSpPr>
        <p:spPr/>
        <p:txBody>
          <a:bodyPr/>
          <a:lstStyle/>
          <a:p>
            <a:r>
              <a:rPr lang="ar-EG" dirty="0"/>
              <a:t>نشاط للمجموعات</a:t>
            </a:r>
            <a:endParaRPr lang="en-US" dirty="0"/>
          </a:p>
        </p:txBody>
      </p:sp>
      <p:sp>
        <p:nvSpPr>
          <p:cNvPr id="5" name="عنوان فرعي 4">
            <a:extLst>
              <a:ext uri="{FF2B5EF4-FFF2-40B4-BE49-F238E27FC236}">
                <a16:creationId xmlns:a16="http://schemas.microsoft.com/office/drawing/2014/main" id="{61693D5C-0E78-4585-886E-03330FD55B36}"/>
              </a:ext>
            </a:extLst>
          </p:cNvPr>
          <p:cNvSpPr>
            <a:spLocks noGrp="1"/>
          </p:cNvSpPr>
          <p:nvPr>
            <p:ph type="subTitle" idx="1"/>
          </p:nvPr>
        </p:nvSpPr>
        <p:spPr/>
        <p:txBody>
          <a:bodyPr/>
          <a:lstStyle/>
          <a:p>
            <a:r>
              <a:rPr lang="ar-EG" dirty="0"/>
              <a:t>من خلال دراسة موضوعات العلوم أحد كتب العلوم (فصل أو ثاني) اقترح 5 أنشطة </a:t>
            </a:r>
            <a:r>
              <a:rPr lang="ar-EG" dirty="0" err="1"/>
              <a:t>للاستم</a:t>
            </a:r>
            <a:r>
              <a:rPr lang="ar-EG" dirty="0"/>
              <a:t> وحاول تنفيذ نشاط واحد مهم</a:t>
            </a:r>
            <a:endParaRPr lang="en-US" dirty="0"/>
          </a:p>
        </p:txBody>
      </p:sp>
    </p:spTree>
    <p:extLst>
      <p:ext uri="{BB962C8B-B14F-4D97-AF65-F5344CB8AC3E}">
        <p14:creationId xmlns:p14="http://schemas.microsoft.com/office/powerpoint/2010/main" val="1575405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hart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 y="0"/>
            <a:ext cx="12272010" cy="676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501499"/>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689</TotalTime>
  <Words>489</Words>
  <Application>Microsoft Office PowerPoint</Application>
  <PresentationFormat>شاشة عريضة</PresentationFormat>
  <Paragraphs>101</Paragraphs>
  <Slides>85</Slides>
  <Notes>20</Notes>
  <HiddenSlides>0</HiddenSlides>
  <MMClips>0</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85</vt:i4>
      </vt:variant>
    </vt:vector>
  </HeadingPairs>
  <TitlesOfParts>
    <vt:vector size="93" baseType="lpstr">
      <vt:lpstr>Adobe Arabic</vt:lpstr>
      <vt:lpstr>Arial</vt:lpstr>
      <vt:lpstr>Calibri</vt:lpstr>
      <vt:lpstr>Calibri Light</vt:lpstr>
      <vt:lpstr>Comic Sans MS</vt:lpstr>
      <vt:lpstr>PT Bold Heading</vt:lpstr>
      <vt:lpstr>Times New Roman</vt:lpstr>
      <vt:lpstr>نسق Office</vt:lpstr>
      <vt:lpstr> School and University Partnership for Peer Communities of Learners  (SUP4PCL)   </vt:lpstr>
      <vt:lpstr>مشروعات التكامل بين مجالات الاستم</vt:lpstr>
      <vt:lpstr>المدرسة إعداد للاختبار</vt:lpstr>
      <vt:lpstr>المدرسة إعداد للحياة</vt:lpstr>
      <vt:lpstr>المدرسة هي الحياة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على سبيل المثال</vt:lpstr>
      <vt:lpstr>عرض تقديمي في PowerPoint</vt:lpstr>
      <vt:lpstr>عرض تقديمي في PowerPoint</vt:lpstr>
      <vt:lpstr>برامج الاستم </vt:lpstr>
      <vt:lpstr>S.T.E.M all over the world</vt:lpstr>
      <vt:lpstr>عرض تقديمي في PowerPoint</vt:lpstr>
      <vt:lpstr>عرض تقديمي في PowerPoint</vt:lpstr>
      <vt:lpstr>عرض تقديمي في PowerPoint</vt:lpstr>
      <vt:lpstr>عرض تقديمي في PowerPoint</vt:lpstr>
      <vt:lpstr>عرض تقديمي في PowerPoint</vt:lpstr>
      <vt:lpstr>ما أهمية دراسة مجالات الاستم؟</vt:lpstr>
      <vt:lpstr>زيادة دخل الفرد</vt:lpstr>
      <vt:lpstr>أمثلة لبعض أنشطة الاستم</vt:lpstr>
      <vt:lpstr>كيف يمكن تضمين الاستم في المدارس المصرية؟</vt:lpstr>
      <vt:lpstr>مدرسة خاصة بالاستم</vt:lpstr>
      <vt:lpstr>الدمج في المناهج الدراسية</vt:lpstr>
      <vt:lpstr>عرض تقديمي في PowerPoint</vt:lpstr>
      <vt:lpstr>عرض تقديمي في PowerPoint</vt:lpstr>
      <vt:lpstr>كيف يمكن توفير الخامات اللازمة لأنشطة الاستم؟</vt:lpstr>
      <vt:lpstr>عرض تقديمي في PowerPoint</vt:lpstr>
      <vt:lpstr>مجال المواصلات</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مجال الإنشاءات</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مجال الطاقة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مجال الترفيه والألعاب</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مجال الآلات والمعدات</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تحدي: هل يمكنك تصميم كوبري من الماكرونة؟</vt:lpstr>
      <vt:lpstr>عرض تقديمي في PowerPoint</vt:lpstr>
      <vt:lpstr>عرض تقديمي في PowerPoint</vt:lpstr>
      <vt:lpstr>تقويم الكوبري</vt:lpstr>
      <vt:lpstr>نشاط للمجموعات</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المحاضرة الخامسة</dc:title>
  <dc:creator>y</dc:creator>
  <cp:lastModifiedBy>y</cp:lastModifiedBy>
  <cp:revision>105</cp:revision>
  <dcterms:created xsi:type="dcterms:W3CDTF">2017-11-12T19:08:17Z</dcterms:created>
  <dcterms:modified xsi:type="dcterms:W3CDTF">2018-02-24T07:10:37Z</dcterms:modified>
</cp:coreProperties>
</file>