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93" r:id="rId2"/>
    <p:sldId id="322" r:id="rId3"/>
    <p:sldId id="295" r:id="rId4"/>
    <p:sldId id="296" r:id="rId5"/>
    <p:sldId id="297" r:id="rId6"/>
    <p:sldId id="309" r:id="rId7"/>
    <p:sldId id="310" r:id="rId8"/>
    <p:sldId id="308" r:id="rId9"/>
    <p:sldId id="298" r:id="rId10"/>
    <p:sldId id="299" r:id="rId11"/>
    <p:sldId id="300" r:id="rId12"/>
    <p:sldId id="301" r:id="rId13"/>
    <p:sldId id="303" r:id="rId14"/>
    <p:sldId id="305" r:id="rId15"/>
    <p:sldId id="311" r:id="rId16"/>
    <p:sldId id="312" r:id="rId17"/>
    <p:sldId id="261" r:id="rId18"/>
    <p:sldId id="262" r:id="rId19"/>
    <p:sldId id="313" r:id="rId20"/>
    <p:sldId id="314" r:id="rId21"/>
    <p:sldId id="315" r:id="rId22"/>
    <p:sldId id="316" r:id="rId23"/>
    <p:sldId id="319" r:id="rId24"/>
    <p:sldId id="320" r:id="rId25"/>
    <p:sldId id="321" r:id="rId26"/>
    <p:sldId id="317"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74" d="100"/>
          <a:sy n="74" d="100"/>
        </p:scale>
        <p:origin x="1266"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C6200B-3BA9-494B-B345-0A226588F123}" type="datetimeFigureOut">
              <a:rPr lang="en-US" smtClean="0"/>
              <a:t>27-Feb-18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7200D8-8991-43D2-8538-CD2D7A44EAD8}" type="slidenum">
              <a:rPr lang="en-US" smtClean="0"/>
              <a:t>‹#›</a:t>
            </a:fld>
            <a:endParaRPr lang="en-US"/>
          </a:p>
        </p:txBody>
      </p:sp>
    </p:spTree>
    <p:extLst>
      <p:ext uri="{BB962C8B-B14F-4D97-AF65-F5344CB8AC3E}">
        <p14:creationId xmlns:p14="http://schemas.microsoft.com/office/powerpoint/2010/main" val="460498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C1DA04-2CE5-46EE-88AF-18524706F1F9}" type="slidenum">
              <a:rPr lang="en-US" smtClean="0">
                <a:latin typeface="Arial" pitchFamily="34" charset="0"/>
                <a:ea typeface="MS PGothic" pitchFamily="34" charset="-128"/>
              </a:rPr>
              <a:pPr fontAlgn="base">
                <a:spcBef>
                  <a:spcPct val="0"/>
                </a:spcBef>
                <a:spcAft>
                  <a:spcPct val="0"/>
                </a:spcAft>
                <a:defRPr/>
              </a:pPr>
              <a:t>3</a:t>
            </a:fld>
            <a:endParaRPr lang="en-US" smtClean="0">
              <a:latin typeface="Arial" pitchFamily="34" charset="0"/>
              <a:ea typeface="MS PGothic" pitchFamily="34" charset="-128"/>
            </a:endParaRPr>
          </a:p>
        </p:txBody>
      </p:sp>
      <p:sp>
        <p:nvSpPr>
          <p:cNvPr id="624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8" name="Rectangle 3"/>
          <p:cNvSpPr>
            <a:spLocks noGrp="1" noChangeArrowheads="1"/>
          </p:cNvSpPr>
          <p:nvPr>
            <p:ph type="body" idx="1"/>
          </p:nvPr>
        </p:nvSpPr>
        <p:spPr bwMode="auto">
          <a:xfrm>
            <a:off x="914400" y="4344988"/>
            <a:ext cx="5029200" cy="4113212"/>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latin typeface="Arial" pitchFamily="34" charset="0"/>
              <a:cs typeface="Arial" pitchFamily="34" charset="0"/>
            </a:endParaRPr>
          </a:p>
        </p:txBody>
      </p:sp>
    </p:spTree>
    <p:extLst>
      <p:ext uri="{BB962C8B-B14F-4D97-AF65-F5344CB8AC3E}">
        <p14:creationId xmlns:p14="http://schemas.microsoft.com/office/powerpoint/2010/main" val="15213663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27-Feb-18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27-Feb-18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27-Feb-18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27-Feb-18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27-Feb-18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27-Feb-18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27-Feb-18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27-Feb-18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27-Feb-18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685800" y="1295400"/>
            <a:ext cx="7772400" cy="1752600"/>
          </a:xfrm>
        </p:spPr>
        <p:txBody>
          <a:bodyPr/>
          <a:lstStyle/>
          <a:p>
            <a:r>
              <a:rPr lang="ar-EG" b="1" dirty="0" smtClean="0">
                <a:solidFill>
                  <a:srgbClr val="002060"/>
                </a:solidFill>
              </a:rPr>
              <a:t>مرحباً بالأصدقاء الزملاء</a:t>
            </a:r>
            <a:r>
              <a:rPr lang="en-US" b="1" dirty="0" smtClean="0">
                <a:solidFill>
                  <a:srgbClr val="FF0000"/>
                </a:solidFill>
              </a:rPr>
              <a:t/>
            </a:r>
            <a:br>
              <a:rPr lang="en-US" b="1" dirty="0" smtClean="0">
                <a:solidFill>
                  <a:srgbClr val="FF0000"/>
                </a:solidFill>
              </a:rPr>
            </a:br>
            <a:endParaRPr lang="en-US" b="1" dirty="0" smtClean="0">
              <a:solidFill>
                <a:srgbClr val="FF0000"/>
              </a:solidFill>
            </a:endParaRPr>
          </a:p>
        </p:txBody>
      </p:sp>
      <p:sp>
        <p:nvSpPr>
          <p:cNvPr id="3075" name="Subtitle 2"/>
          <p:cNvSpPr>
            <a:spLocks noGrp="1"/>
          </p:cNvSpPr>
          <p:nvPr>
            <p:ph type="subTitle" idx="1"/>
          </p:nvPr>
        </p:nvSpPr>
        <p:spPr/>
        <p:txBody>
          <a:bodyPr/>
          <a:lstStyle/>
          <a:p>
            <a:r>
              <a:rPr lang="ar-EG" sz="2400" b="1" smtClean="0">
                <a:solidFill>
                  <a:schemeClr val="tx1"/>
                </a:solidFill>
              </a:rPr>
              <a:t>أ.د. مدحت النمـــــر</a:t>
            </a:r>
          </a:p>
          <a:p>
            <a:r>
              <a:rPr lang="ar-EG" sz="2400" b="1" smtClean="0">
                <a:solidFill>
                  <a:schemeClr val="tx1"/>
                </a:solidFill>
              </a:rPr>
              <a:t>كلية التربية </a:t>
            </a:r>
          </a:p>
          <a:p>
            <a:r>
              <a:rPr lang="ar-EG" sz="2400" b="1" smtClean="0">
                <a:solidFill>
                  <a:schemeClr val="tx1"/>
                </a:solidFill>
              </a:rPr>
              <a:t>جامعة الإسكندرية</a:t>
            </a:r>
            <a:endParaRPr lang="en-US" sz="2400" b="1" smtClean="0">
              <a:solidFill>
                <a:schemeClr val="tx1"/>
              </a:solidFill>
            </a:endParaRPr>
          </a:p>
        </p:txBody>
      </p:sp>
      <p:sp>
        <p:nvSpPr>
          <p:cNvPr id="5" name="Date Placeholder 3"/>
          <p:cNvSpPr>
            <a:spLocks noGrp="1"/>
          </p:cNvSpPr>
          <p:nvPr>
            <p:ph type="dt" sz="quarter" idx="10"/>
          </p:nvPr>
        </p:nvSpPr>
        <p:spPr/>
        <p:txBody>
          <a:bodyPr/>
          <a:lstStyle/>
          <a:p>
            <a:pPr>
              <a:defRPr/>
            </a:pPr>
            <a:fld id="{93306EC6-F0C1-4932-80CA-67CF74686067}" type="datetime3">
              <a:rPr lang="en-US">
                <a:solidFill>
                  <a:schemeClr val="tx1">
                    <a:tint val="75000"/>
                  </a:schemeClr>
                </a:solidFill>
              </a:rPr>
              <a:pPr>
                <a:defRPr/>
              </a:pPr>
              <a:t>27 February 2018</a:t>
            </a:fld>
            <a:endParaRPr lang="en-US">
              <a:solidFill>
                <a:schemeClr val="tx1">
                  <a:tint val="75000"/>
                </a:schemeClr>
              </a:solidFill>
            </a:endParaRPr>
          </a:p>
        </p:txBody>
      </p:sp>
      <p:sp>
        <p:nvSpPr>
          <p:cNvPr id="3077" name="Footer Placeholder 4"/>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itchFamily="34" charset="0"/>
                <a:cs typeface="Arial" pitchFamily="34" charset="0"/>
              </a:defRPr>
            </a:lvl1pPr>
            <a:lvl2pPr marL="742950" indent="-285750" eaLnBrk="0" hangingPunct="0">
              <a:defRPr b="1">
                <a:solidFill>
                  <a:schemeClr val="tx1"/>
                </a:solidFill>
                <a:latin typeface="Arial" pitchFamily="34" charset="0"/>
                <a:cs typeface="Arial" pitchFamily="34" charset="0"/>
              </a:defRPr>
            </a:lvl2pPr>
            <a:lvl3pPr marL="1143000" indent="-228600" eaLnBrk="0" hangingPunct="0">
              <a:defRPr b="1">
                <a:solidFill>
                  <a:schemeClr val="tx1"/>
                </a:solidFill>
                <a:latin typeface="Arial" pitchFamily="34" charset="0"/>
                <a:cs typeface="Arial" pitchFamily="34" charset="0"/>
              </a:defRPr>
            </a:lvl3pPr>
            <a:lvl4pPr marL="1600200" indent="-228600" eaLnBrk="0" hangingPunct="0">
              <a:defRPr b="1">
                <a:solidFill>
                  <a:schemeClr val="tx1"/>
                </a:solidFill>
                <a:latin typeface="Arial" pitchFamily="34" charset="0"/>
                <a:cs typeface="Arial" pitchFamily="34" charset="0"/>
              </a:defRPr>
            </a:lvl4pPr>
            <a:lvl5pPr marL="2057400" indent="-228600" eaLnBrk="0" hangingPunct="0">
              <a:defRPr b="1">
                <a:solidFill>
                  <a:schemeClr val="tx1"/>
                </a:solidFill>
                <a:latin typeface="Arial" pitchFamily="34" charset="0"/>
                <a:cs typeface="Arial" pitchFamily="34" charset="0"/>
              </a:defRPr>
            </a:lvl5pPr>
            <a:lvl6pPr marL="2514600" indent="-228600" eaLnBrk="0" fontAlgn="base" hangingPunct="0">
              <a:spcBef>
                <a:spcPct val="0"/>
              </a:spcBef>
              <a:spcAft>
                <a:spcPct val="0"/>
              </a:spcAft>
              <a:defRPr b="1">
                <a:solidFill>
                  <a:schemeClr val="tx1"/>
                </a:solidFill>
                <a:latin typeface="Arial" pitchFamily="34" charset="0"/>
                <a:cs typeface="Arial" pitchFamily="34" charset="0"/>
              </a:defRPr>
            </a:lvl6pPr>
            <a:lvl7pPr marL="2971800" indent="-228600" eaLnBrk="0" fontAlgn="base" hangingPunct="0">
              <a:spcBef>
                <a:spcPct val="0"/>
              </a:spcBef>
              <a:spcAft>
                <a:spcPct val="0"/>
              </a:spcAft>
              <a:defRPr b="1">
                <a:solidFill>
                  <a:schemeClr val="tx1"/>
                </a:solidFill>
                <a:latin typeface="Arial" pitchFamily="34" charset="0"/>
                <a:cs typeface="Arial" pitchFamily="34" charset="0"/>
              </a:defRPr>
            </a:lvl7pPr>
            <a:lvl8pPr marL="3429000" indent="-228600" eaLnBrk="0" fontAlgn="base" hangingPunct="0">
              <a:spcBef>
                <a:spcPct val="0"/>
              </a:spcBef>
              <a:spcAft>
                <a:spcPct val="0"/>
              </a:spcAft>
              <a:defRPr b="1">
                <a:solidFill>
                  <a:schemeClr val="tx1"/>
                </a:solidFill>
                <a:latin typeface="Arial" pitchFamily="34" charset="0"/>
                <a:cs typeface="Arial" pitchFamily="34" charset="0"/>
              </a:defRPr>
            </a:lvl8pPr>
            <a:lvl9pPr marL="3886200" indent="-228600" eaLnBrk="0" fontAlgn="base" hangingPunct="0">
              <a:spcBef>
                <a:spcPct val="0"/>
              </a:spcBef>
              <a:spcAft>
                <a:spcPct val="0"/>
              </a:spcAft>
              <a:defRPr b="1">
                <a:solidFill>
                  <a:schemeClr val="tx1"/>
                </a:solidFill>
                <a:latin typeface="Arial" pitchFamily="34" charset="0"/>
                <a:cs typeface="Arial" pitchFamily="34" charset="0"/>
              </a:defRPr>
            </a:lvl9pPr>
          </a:lstStyle>
          <a:p>
            <a:pPr eaLnBrk="1" hangingPunct="1"/>
            <a:r>
              <a:rPr lang="en-US" b="0" smtClean="0">
                <a:solidFill>
                  <a:srgbClr val="898989"/>
                </a:solidFill>
                <a:latin typeface="Times New Roman" pitchFamily="18" charset="0"/>
                <a:cs typeface="Times New Roman" pitchFamily="18" charset="0"/>
              </a:rPr>
              <a:t>Dr. Medhat El-Nemr</a:t>
            </a:r>
          </a:p>
        </p:txBody>
      </p:sp>
      <p:sp>
        <p:nvSpPr>
          <p:cNvPr id="307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b="1">
                <a:solidFill>
                  <a:schemeClr val="tx1"/>
                </a:solidFill>
                <a:latin typeface="Arial" pitchFamily="34" charset="0"/>
                <a:cs typeface="Arial" pitchFamily="34" charset="0"/>
              </a:defRPr>
            </a:lvl1pPr>
            <a:lvl2pPr marL="742950" indent="-285750" eaLnBrk="0" hangingPunct="0">
              <a:defRPr b="1">
                <a:solidFill>
                  <a:schemeClr val="tx1"/>
                </a:solidFill>
                <a:latin typeface="Arial" pitchFamily="34" charset="0"/>
                <a:cs typeface="Arial" pitchFamily="34" charset="0"/>
              </a:defRPr>
            </a:lvl2pPr>
            <a:lvl3pPr marL="1143000" indent="-228600" eaLnBrk="0" hangingPunct="0">
              <a:defRPr b="1">
                <a:solidFill>
                  <a:schemeClr val="tx1"/>
                </a:solidFill>
                <a:latin typeface="Arial" pitchFamily="34" charset="0"/>
                <a:cs typeface="Arial" pitchFamily="34" charset="0"/>
              </a:defRPr>
            </a:lvl3pPr>
            <a:lvl4pPr marL="1600200" indent="-228600" eaLnBrk="0" hangingPunct="0">
              <a:defRPr b="1">
                <a:solidFill>
                  <a:schemeClr val="tx1"/>
                </a:solidFill>
                <a:latin typeface="Arial" pitchFamily="34" charset="0"/>
                <a:cs typeface="Arial" pitchFamily="34" charset="0"/>
              </a:defRPr>
            </a:lvl4pPr>
            <a:lvl5pPr marL="2057400" indent="-228600" eaLnBrk="0" hangingPunct="0">
              <a:defRPr b="1">
                <a:solidFill>
                  <a:schemeClr val="tx1"/>
                </a:solidFill>
                <a:latin typeface="Arial" pitchFamily="34" charset="0"/>
                <a:cs typeface="Arial" pitchFamily="34" charset="0"/>
              </a:defRPr>
            </a:lvl5pPr>
            <a:lvl6pPr marL="2514600" indent="-228600" eaLnBrk="0" fontAlgn="base" hangingPunct="0">
              <a:spcBef>
                <a:spcPct val="0"/>
              </a:spcBef>
              <a:spcAft>
                <a:spcPct val="0"/>
              </a:spcAft>
              <a:defRPr b="1">
                <a:solidFill>
                  <a:schemeClr val="tx1"/>
                </a:solidFill>
                <a:latin typeface="Arial" pitchFamily="34" charset="0"/>
                <a:cs typeface="Arial" pitchFamily="34" charset="0"/>
              </a:defRPr>
            </a:lvl6pPr>
            <a:lvl7pPr marL="2971800" indent="-228600" eaLnBrk="0" fontAlgn="base" hangingPunct="0">
              <a:spcBef>
                <a:spcPct val="0"/>
              </a:spcBef>
              <a:spcAft>
                <a:spcPct val="0"/>
              </a:spcAft>
              <a:defRPr b="1">
                <a:solidFill>
                  <a:schemeClr val="tx1"/>
                </a:solidFill>
                <a:latin typeface="Arial" pitchFamily="34" charset="0"/>
                <a:cs typeface="Arial" pitchFamily="34" charset="0"/>
              </a:defRPr>
            </a:lvl7pPr>
            <a:lvl8pPr marL="3429000" indent="-228600" eaLnBrk="0" fontAlgn="base" hangingPunct="0">
              <a:spcBef>
                <a:spcPct val="0"/>
              </a:spcBef>
              <a:spcAft>
                <a:spcPct val="0"/>
              </a:spcAft>
              <a:defRPr b="1">
                <a:solidFill>
                  <a:schemeClr val="tx1"/>
                </a:solidFill>
                <a:latin typeface="Arial" pitchFamily="34" charset="0"/>
                <a:cs typeface="Arial" pitchFamily="34" charset="0"/>
              </a:defRPr>
            </a:lvl8pPr>
            <a:lvl9pPr marL="3886200" indent="-228600" eaLnBrk="0" fontAlgn="base" hangingPunct="0">
              <a:spcBef>
                <a:spcPct val="0"/>
              </a:spcBef>
              <a:spcAft>
                <a:spcPct val="0"/>
              </a:spcAft>
              <a:defRPr b="1">
                <a:solidFill>
                  <a:schemeClr val="tx1"/>
                </a:solidFill>
                <a:latin typeface="Arial" pitchFamily="34" charset="0"/>
                <a:cs typeface="Arial" pitchFamily="34" charset="0"/>
              </a:defRPr>
            </a:lvl9pPr>
          </a:lstStyle>
          <a:p>
            <a:pPr eaLnBrk="1" hangingPunct="1"/>
            <a:fld id="{85EDF58C-EDA0-48EA-97AE-CD975B84C79C}" type="slidenum">
              <a:rPr lang="ar-SA" b="0" smtClean="0">
                <a:solidFill>
                  <a:srgbClr val="898989"/>
                </a:solidFill>
                <a:latin typeface="Times New Roman" pitchFamily="18" charset="0"/>
                <a:cs typeface="Times New Roman" pitchFamily="18" charset="0"/>
              </a:rPr>
              <a:pPr eaLnBrk="1" hangingPunct="1"/>
              <a:t>1</a:t>
            </a:fld>
            <a:endParaRPr lang="en-US" b="0" smtClean="0">
              <a:solidFill>
                <a:srgbClr val="898989"/>
              </a:solidFill>
              <a:latin typeface="Times New Roman" pitchFamily="18" charset="0"/>
              <a:cs typeface="Times New Roman" pitchFamily="18" charset="0"/>
            </a:endParaRPr>
          </a:p>
        </p:txBody>
      </p:sp>
      <p:graphicFrame>
        <p:nvGraphicFramePr>
          <p:cNvPr id="34820" name="Object 4"/>
          <p:cNvGraphicFramePr>
            <a:graphicFrameLocks/>
          </p:cNvGraphicFramePr>
          <p:nvPr/>
        </p:nvGraphicFramePr>
        <p:xfrm>
          <a:off x="457200" y="3962400"/>
          <a:ext cx="2133600" cy="2362200"/>
        </p:xfrm>
        <a:graphic>
          <a:graphicData uri="http://schemas.openxmlformats.org/presentationml/2006/ole">
            <mc:AlternateContent xmlns:mc="http://schemas.openxmlformats.org/markup-compatibility/2006">
              <mc:Choice xmlns:v="urn:schemas-microsoft-com:vml" Requires="v">
                <p:oleObj spid="_x0000_s1051" name="Clip" r:id="rId3" imgW="3657600" imgH="3131666" progId="MS_ClipArt_Gallery.2">
                  <p:embed/>
                </p:oleObj>
              </mc:Choice>
              <mc:Fallback>
                <p:oleObj name="Clip" r:id="rId3" imgW="3657600" imgH="3131666" progId="MS_ClipArt_Gallery.2">
                  <p:embed/>
                  <p:pic>
                    <p:nvPicPr>
                      <p:cNvPr id="0" nam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962400"/>
                        <a:ext cx="21336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9710659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9" presetClass="entr" presetSubtype="10" fill="hold" nodeType="afterEffect">
                                  <p:stCondLst>
                                    <p:cond delay="0"/>
                                  </p:stCondLst>
                                  <p:childTnLst>
                                    <p:set>
                                      <p:cBhvr>
                                        <p:cTn id="6" dur="1" fill="hold">
                                          <p:stCondLst>
                                            <p:cond delay="0"/>
                                          </p:stCondLst>
                                        </p:cTn>
                                        <p:tgtEl>
                                          <p:spTgt spid="34820"/>
                                        </p:tgtEl>
                                        <p:attrNameLst>
                                          <p:attrName>style.visibility</p:attrName>
                                        </p:attrNameLst>
                                      </p:cBhvr>
                                      <p:to>
                                        <p:strVal val="visible"/>
                                      </p:to>
                                    </p:set>
                                    <p:anim calcmode="lin" valueType="num">
                                      <p:cBhvr>
                                        <p:cTn id="7" dur="5000" fill="hold"/>
                                        <p:tgtEl>
                                          <p:spTgt spid="34820"/>
                                        </p:tgtEl>
                                        <p:attrNameLst>
                                          <p:attrName>ppt_w</p:attrName>
                                        </p:attrNameLst>
                                      </p:cBhvr>
                                      <p:tavLst>
                                        <p:tav tm="0" fmla="#ppt_w*sin(2.5*pi*$)">
                                          <p:val>
                                            <p:fltVal val="0"/>
                                          </p:val>
                                        </p:tav>
                                        <p:tav tm="100000">
                                          <p:val>
                                            <p:fltVal val="1"/>
                                          </p:val>
                                        </p:tav>
                                      </p:tavLst>
                                    </p:anim>
                                    <p:anim calcmode="lin" valueType="num">
                                      <p:cBhvr>
                                        <p:cTn id="8" dur="5000" fill="hold"/>
                                        <p:tgtEl>
                                          <p:spTgt spid="34820"/>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ar-EG" b="1" dirty="0" smtClean="0">
                <a:solidFill>
                  <a:schemeClr val="tx2">
                    <a:satMod val="200000"/>
                  </a:schemeClr>
                </a:solidFill>
              </a:rPr>
              <a:t>شروط المحافظة على بقاء النظام البيئى</a:t>
            </a:r>
            <a:br>
              <a:rPr lang="ar-EG" b="1" dirty="0" smtClean="0">
                <a:solidFill>
                  <a:schemeClr val="tx2">
                    <a:satMod val="200000"/>
                  </a:schemeClr>
                </a:solidFill>
              </a:rPr>
            </a:br>
            <a:r>
              <a:rPr lang="en-US" b="1" dirty="0" smtClean="0">
                <a:solidFill>
                  <a:schemeClr val="tx2">
                    <a:satMod val="200000"/>
                  </a:schemeClr>
                </a:solidFill>
              </a:rPr>
              <a:t>Survival of the  Ecosystem </a:t>
            </a:r>
            <a:endParaRPr lang="ar-IQ" b="1" dirty="0">
              <a:solidFill>
                <a:schemeClr val="tx2">
                  <a:satMod val="200000"/>
                </a:schemeClr>
              </a:solidFill>
            </a:endParaRPr>
          </a:p>
        </p:txBody>
      </p:sp>
      <p:sp>
        <p:nvSpPr>
          <p:cNvPr id="35843" name="Content Placeholder 2"/>
          <p:cNvSpPr>
            <a:spLocks noGrp="1"/>
          </p:cNvSpPr>
          <p:nvPr>
            <p:ph idx="1"/>
          </p:nvPr>
        </p:nvSpPr>
        <p:spPr/>
        <p:txBody>
          <a:bodyPr/>
          <a:lstStyle/>
          <a:p>
            <a:pPr algn="r" rtl="1"/>
            <a:r>
              <a:rPr lang="ar-IQ" altLang="en-US" sz="2600" b="1" dirty="0" smtClean="0"/>
              <a:t>المصادر ال</a:t>
            </a:r>
            <a:r>
              <a:rPr lang="ar-EG" altLang="en-US" sz="2600" b="1" dirty="0" smtClean="0"/>
              <a:t>مُ</a:t>
            </a:r>
            <a:r>
              <a:rPr lang="ar-IQ" altLang="en-US" sz="2600" b="1" dirty="0" smtClean="0"/>
              <a:t>تجددة </a:t>
            </a:r>
            <a:r>
              <a:rPr lang="ar-EG" altLang="en-US" sz="2600" b="1" dirty="0" smtClean="0"/>
              <a:t>  </a:t>
            </a:r>
            <a:r>
              <a:rPr lang="en-US" altLang="en-US" sz="2600" b="1" dirty="0" smtClean="0"/>
              <a:t>renewable Resources </a:t>
            </a:r>
            <a:r>
              <a:rPr lang="ar-EG" altLang="en-US" sz="2600" b="1" dirty="0" smtClean="0"/>
              <a:t>   (أ</a:t>
            </a:r>
            <a:r>
              <a:rPr lang="ar-IQ" altLang="en-US" sz="2600" b="1" dirty="0" smtClean="0"/>
              <a:t>سماك</a:t>
            </a:r>
            <a:r>
              <a:rPr lang="ar-EG" altLang="en-US" sz="2600" b="1" dirty="0" smtClean="0"/>
              <a:t>،</a:t>
            </a:r>
            <a:r>
              <a:rPr lang="ar-IQ" altLang="en-US" sz="2600" b="1" dirty="0" smtClean="0"/>
              <a:t> </a:t>
            </a:r>
            <a:r>
              <a:rPr lang="ar-IQ" altLang="en-US" sz="2600" b="1" dirty="0"/>
              <a:t>تربة</a:t>
            </a:r>
            <a:r>
              <a:rPr lang="ar-IQ" altLang="en-US" sz="2600" b="1" dirty="0" smtClean="0"/>
              <a:t>، مياه جوفية ...) </a:t>
            </a:r>
            <a:r>
              <a:rPr lang="ar-IQ" altLang="en-US" sz="2600" b="1" dirty="0" smtClean="0">
                <a:solidFill>
                  <a:srgbClr val="FF0000"/>
                </a:solidFill>
              </a:rPr>
              <a:t>لا يجوز </a:t>
            </a:r>
            <a:r>
              <a:rPr lang="ar-IQ" altLang="en-US" sz="2600" b="1" dirty="0" smtClean="0"/>
              <a:t>ان </a:t>
            </a:r>
            <a:r>
              <a:rPr lang="ar-EG" altLang="en-US" sz="2600" b="1" dirty="0" smtClean="0"/>
              <a:t>تُ</a:t>
            </a:r>
            <a:r>
              <a:rPr lang="ar-IQ" altLang="en-US" sz="2600" b="1" dirty="0" smtClean="0"/>
              <a:t>ستخدم </a:t>
            </a:r>
            <a:r>
              <a:rPr lang="ar-EG" altLang="en-US" sz="2600" b="1" dirty="0" smtClean="0"/>
              <a:t>أ</a:t>
            </a:r>
            <a:r>
              <a:rPr lang="ar-IQ" altLang="en-US" sz="2600" b="1" dirty="0" smtClean="0"/>
              <a:t>سرع من </a:t>
            </a:r>
            <a:r>
              <a:rPr lang="ar-EG" altLang="en-US" sz="2600" b="1" dirty="0" smtClean="0"/>
              <a:t>مُ</a:t>
            </a:r>
            <a:r>
              <a:rPr lang="ar-IQ" altLang="en-US" sz="2600" b="1" dirty="0" smtClean="0"/>
              <a:t>عدلات تكوينها.</a:t>
            </a:r>
          </a:p>
          <a:p>
            <a:pPr algn="r" rtl="1"/>
            <a:r>
              <a:rPr lang="ar-IQ" altLang="en-US" sz="2600" b="1" dirty="0" smtClean="0"/>
              <a:t>المصادر غير المتجددة</a:t>
            </a:r>
            <a:r>
              <a:rPr lang="en-US" altLang="en-US" sz="2600" b="1" dirty="0" smtClean="0"/>
              <a:t> non renewable resources </a:t>
            </a:r>
            <a:r>
              <a:rPr lang="ar-IQ" altLang="en-US" sz="2600" b="1" dirty="0" smtClean="0"/>
              <a:t> (معادن، فحم </a:t>
            </a:r>
            <a:r>
              <a:rPr lang="ar-EG" altLang="en-US" sz="2600" b="1" dirty="0" smtClean="0"/>
              <a:t>أ</a:t>
            </a:r>
            <a:r>
              <a:rPr lang="ar-IQ" altLang="en-US" sz="2600" b="1" dirty="0" smtClean="0"/>
              <a:t>حفوري، نفط ....) </a:t>
            </a:r>
            <a:r>
              <a:rPr lang="ar-IQ" altLang="en-US" sz="2600" b="1" dirty="0" smtClean="0">
                <a:solidFill>
                  <a:srgbClr val="FF0000"/>
                </a:solidFill>
              </a:rPr>
              <a:t>لا يجوز </a:t>
            </a:r>
            <a:r>
              <a:rPr lang="ar-IQ" altLang="en-US" sz="2600" b="1" dirty="0" smtClean="0"/>
              <a:t>ان تستخدم </a:t>
            </a:r>
            <a:r>
              <a:rPr lang="ar-EG" altLang="en-US" sz="2600" b="1" dirty="0"/>
              <a:t>أ</a:t>
            </a:r>
            <a:r>
              <a:rPr lang="ar-IQ" altLang="en-US" sz="2600" b="1" dirty="0" smtClean="0"/>
              <a:t>سرع من </a:t>
            </a:r>
            <a:r>
              <a:rPr lang="ar-EG" altLang="en-US" sz="2600" b="1" dirty="0" smtClean="0"/>
              <a:t>إ</a:t>
            </a:r>
            <a:r>
              <a:rPr lang="ar-IQ" altLang="en-US" sz="2600" b="1" dirty="0" smtClean="0"/>
              <a:t>يجاد البدائل </a:t>
            </a:r>
            <a:r>
              <a:rPr lang="en-US" altLang="en-US" sz="2600" b="1" dirty="0" smtClean="0"/>
              <a:t>    </a:t>
            </a:r>
            <a:r>
              <a:rPr lang="ar-EG" altLang="en-US" sz="2600" b="1" dirty="0" smtClean="0"/>
              <a:t>     </a:t>
            </a:r>
            <a:r>
              <a:rPr lang="en-US" altLang="en-US" sz="2600" b="1" dirty="0" smtClean="0"/>
              <a:t> renewable alternatives    </a:t>
            </a:r>
            <a:r>
              <a:rPr lang="ar-EG" altLang="en-US" sz="2600" b="1" dirty="0" smtClean="0"/>
              <a:t> ل</a:t>
            </a:r>
            <a:r>
              <a:rPr lang="ar-IQ" altLang="en-US" sz="2600" b="1" dirty="0" smtClean="0"/>
              <a:t>ها وال</a:t>
            </a:r>
            <a:r>
              <a:rPr lang="ar-EG" altLang="en-US" sz="2600" b="1" dirty="0" smtClean="0"/>
              <a:t>مُ</a:t>
            </a:r>
            <a:r>
              <a:rPr lang="ar-IQ" altLang="en-US" sz="2600" b="1" dirty="0" smtClean="0"/>
              <a:t>مكن تعويضها بها.</a:t>
            </a:r>
          </a:p>
          <a:p>
            <a:pPr algn="r" rtl="1"/>
            <a:r>
              <a:rPr lang="ar-IQ" altLang="en-US" sz="2600" b="1" dirty="0" smtClean="0"/>
              <a:t>ال</a:t>
            </a:r>
            <a:r>
              <a:rPr lang="ar-EG" altLang="en-US" sz="2600" b="1" dirty="0" smtClean="0"/>
              <a:t>مُ</a:t>
            </a:r>
            <a:r>
              <a:rPr lang="ar-IQ" altLang="en-US" sz="2600" b="1" dirty="0" smtClean="0"/>
              <a:t>لوثات والفضلات </a:t>
            </a:r>
            <a:r>
              <a:rPr lang="ar-EG" altLang="en-US" sz="2600" b="1" dirty="0" smtClean="0"/>
              <a:t>   </a:t>
            </a:r>
            <a:r>
              <a:rPr lang="en-US" altLang="en-US" sz="2600" b="1" dirty="0" smtClean="0"/>
              <a:t>  Pollutants &amp; Garbage </a:t>
            </a:r>
            <a:r>
              <a:rPr lang="ar-IQ" altLang="en-US" sz="2600" b="1" dirty="0" smtClean="0">
                <a:solidFill>
                  <a:srgbClr val="FF0000"/>
                </a:solidFill>
              </a:rPr>
              <a:t>لا يجوز </a:t>
            </a:r>
            <a:r>
              <a:rPr lang="ar-IQ" altLang="en-US" sz="2600" b="1" dirty="0" smtClean="0"/>
              <a:t>ان تترك في الطبيعة </a:t>
            </a:r>
            <a:r>
              <a:rPr lang="ar-EG" altLang="en-US" sz="2600" b="1" dirty="0" smtClean="0"/>
              <a:t>أ</a:t>
            </a:r>
            <a:r>
              <a:rPr lang="ar-IQ" altLang="en-US" sz="2600" b="1" dirty="0" smtClean="0"/>
              <a:t>سرع من القدرة على احتوائها طبيعي</a:t>
            </a:r>
            <a:r>
              <a:rPr lang="ar-EG" altLang="en-US" sz="2600" b="1" dirty="0" smtClean="0"/>
              <a:t>اً</a:t>
            </a:r>
            <a:r>
              <a:rPr lang="ar-IQ" altLang="en-US" sz="2600" b="1" dirty="0" smtClean="0"/>
              <a:t>، </a:t>
            </a:r>
            <a:r>
              <a:rPr lang="ar-EG" altLang="en-US" sz="2600" b="1" dirty="0" smtClean="0"/>
              <a:t> </a:t>
            </a:r>
            <a:r>
              <a:rPr lang="ar-EG" altLang="en-US" sz="2600" b="1" dirty="0" smtClean="0">
                <a:solidFill>
                  <a:srgbClr val="FF0000"/>
                </a:solidFill>
              </a:rPr>
              <a:t>ولابد</a:t>
            </a:r>
            <a:r>
              <a:rPr lang="ar-EG" altLang="en-US" sz="2600" b="1" dirty="0" smtClean="0"/>
              <a:t> من </a:t>
            </a:r>
            <a:r>
              <a:rPr lang="ar-IQ" altLang="en-US" sz="2600" b="1" dirty="0" smtClean="0"/>
              <a:t>تدويرها </a:t>
            </a:r>
            <a:r>
              <a:rPr lang="en-US" altLang="en-US" sz="2600" b="1" dirty="0" smtClean="0"/>
              <a:t> recycling </a:t>
            </a:r>
            <a:r>
              <a:rPr lang="ar-EG" altLang="en-US" sz="2600" b="1" dirty="0" smtClean="0"/>
              <a:t> أوت</a:t>
            </a:r>
            <a:r>
              <a:rPr lang="ar-IQ" altLang="en-US" sz="2600" b="1" dirty="0" smtClean="0"/>
              <a:t>حويلها الى مواد غير </a:t>
            </a:r>
            <a:r>
              <a:rPr lang="ar-EG" altLang="en-US" sz="2600" b="1" dirty="0" smtClean="0"/>
              <a:t>مُ</a:t>
            </a:r>
            <a:r>
              <a:rPr lang="ar-IQ" altLang="en-US" sz="2600" b="1" dirty="0" smtClean="0"/>
              <a:t>ضرة.</a:t>
            </a:r>
          </a:p>
        </p:txBody>
      </p:sp>
    </p:spTree>
    <p:extLst>
      <p:ext uri="{BB962C8B-B14F-4D97-AF65-F5344CB8AC3E}">
        <p14:creationId xmlns:p14="http://schemas.microsoft.com/office/powerpoint/2010/main" val="31988744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5843">
                                            <p:txEl>
                                              <p:pRg st="0" end="0"/>
                                            </p:txEl>
                                          </p:spTgt>
                                        </p:tgtEl>
                                        <p:attrNameLst>
                                          <p:attrName>style.visibility</p:attrName>
                                        </p:attrNameLst>
                                      </p:cBhvr>
                                      <p:to>
                                        <p:strVal val="visible"/>
                                      </p:to>
                                    </p:set>
                                    <p:animEffect transition="in" filter="fade">
                                      <p:cBhvr>
                                        <p:cTn id="12" dur="1000"/>
                                        <p:tgtEl>
                                          <p:spTgt spid="35843">
                                            <p:txEl>
                                              <p:pRg st="0" end="0"/>
                                            </p:txEl>
                                          </p:spTgt>
                                        </p:tgtEl>
                                      </p:cBhvr>
                                    </p:animEffect>
                                    <p:anim calcmode="lin" valueType="num">
                                      <p:cBhvr>
                                        <p:cTn id="13" dur="1000" fill="hold"/>
                                        <p:tgtEl>
                                          <p:spTgt spid="3584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584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5843">
                                            <p:txEl>
                                              <p:pRg st="1" end="1"/>
                                            </p:txEl>
                                          </p:spTgt>
                                        </p:tgtEl>
                                        <p:attrNameLst>
                                          <p:attrName>style.visibility</p:attrName>
                                        </p:attrNameLst>
                                      </p:cBhvr>
                                      <p:to>
                                        <p:strVal val="visible"/>
                                      </p:to>
                                    </p:set>
                                    <p:animEffect transition="in" filter="fade">
                                      <p:cBhvr>
                                        <p:cTn id="19" dur="1000"/>
                                        <p:tgtEl>
                                          <p:spTgt spid="35843">
                                            <p:txEl>
                                              <p:pRg st="1" end="1"/>
                                            </p:txEl>
                                          </p:spTgt>
                                        </p:tgtEl>
                                      </p:cBhvr>
                                    </p:animEffect>
                                    <p:anim calcmode="lin" valueType="num">
                                      <p:cBhvr>
                                        <p:cTn id="20" dur="1000" fill="hold"/>
                                        <p:tgtEl>
                                          <p:spTgt spid="3584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584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5843">
                                            <p:txEl>
                                              <p:pRg st="2" end="2"/>
                                            </p:txEl>
                                          </p:spTgt>
                                        </p:tgtEl>
                                        <p:attrNameLst>
                                          <p:attrName>style.visibility</p:attrName>
                                        </p:attrNameLst>
                                      </p:cBhvr>
                                      <p:to>
                                        <p:strVal val="visible"/>
                                      </p:to>
                                    </p:set>
                                    <p:animEffect transition="in" filter="fade">
                                      <p:cBhvr>
                                        <p:cTn id="26" dur="1000"/>
                                        <p:tgtEl>
                                          <p:spTgt spid="35843">
                                            <p:txEl>
                                              <p:pRg st="2" end="2"/>
                                            </p:txEl>
                                          </p:spTgt>
                                        </p:tgtEl>
                                      </p:cBhvr>
                                    </p:animEffect>
                                    <p:anim calcmode="lin" valueType="num">
                                      <p:cBhvr>
                                        <p:cTn id="27" dur="1000" fill="hold"/>
                                        <p:tgtEl>
                                          <p:spTgt spid="3584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584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9994" y="381000"/>
            <a:ext cx="7772400" cy="1925637"/>
          </a:xfrm>
        </p:spPr>
        <p:txBody>
          <a:bodyPr>
            <a:normAutofit/>
          </a:bodyPr>
          <a:lstStyle/>
          <a:p>
            <a:pPr fontAlgn="auto">
              <a:spcAft>
                <a:spcPts val="0"/>
              </a:spcAft>
              <a:defRPr/>
            </a:pPr>
            <a:r>
              <a:rPr lang="ar-IQ" b="1" dirty="0" smtClean="0">
                <a:solidFill>
                  <a:schemeClr val="tx2">
                    <a:satMod val="200000"/>
                  </a:schemeClr>
                </a:solidFill>
              </a:rPr>
              <a:t>نوعية الحياة و</a:t>
            </a:r>
            <a:r>
              <a:rPr lang="ar-EG" b="1" dirty="0" smtClean="0">
                <a:solidFill>
                  <a:schemeClr val="tx2">
                    <a:satMod val="200000"/>
                  </a:schemeClr>
                </a:solidFill>
              </a:rPr>
              <a:t>أُ</a:t>
            </a:r>
            <a:r>
              <a:rPr lang="ar-IQ" b="1" dirty="0" smtClean="0">
                <a:solidFill>
                  <a:schemeClr val="tx2">
                    <a:satMod val="200000"/>
                  </a:schemeClr>
                </a:solidFill>
              </a:rPr>
              <a:t>سلوب المعيشة</a:t>
            </a:r>
            <a:r>
              <a:rPr lang="ar-EG" b="1" dirty="0" smtClean="0">
                <a:solidFill>
                  <a:schemeClr val="tx2">
                    <a:satMod val="200000"/>
                  </a:schemeClr>
                </a:solidFill>
              </a:rPr>
              <a:t/>
            </a:r>
            <a:br>
              <a:rPr lang="ar-EG" b="1" dirty="0" smtClean="0">
                <a:solidFill>
                  <a:schemeClr val="tx2">
                    <a:satMod val="200000"/>
                  </a:schemeClr>
                </a:solidFill>
              </a:rPr>
            </a:br>
            <a:r>
              <a:rPr lang="en-US" b="1" dirty="0" smtClean="0">
                <a:solidFill>
                  <a:schemeClr val="tx2">
                    <a:satMod val="200000"/>
                  </a:schemeClr>
                </a:solidFill>
              </a:rPr>
              <a:t>Quality of life &amp; Life Style</a:t>
            </a:r>
            <a:r>
              <a:rPr lang="ar-SA" b="1" dirty="0" smtClean="0">
                <a:solidFill>
                  <a:schemeClr val="tx2">
                    <a:satMod val="200000"/>
                  </a:schemeClr>
                </a:solidFill>
              </a:rPr>
              <a:t> </a:t>
            </a:r>
            <a:endParaRPr lang="ar-IQ" b="1" dirty="0">
              <a:solidFill>
                <a:schemeClr val="tx2">
                  <a:satMod val="200000"/>
                </a:schemeClr>
              </a:solidFill>
            </a:endParaRPr>
          </a:p>
        </p:txBody>
      </p:sp>
      <p:sp>
        <p:nvSpPr>
          <p:cNvPr id="36867" name="Content Placeholder 2"/>
          <p:cNvSpPr>
            <a:spLocks noGrp="1"/>
          </p:cNvSpPr>
          <p:nvPr>
            <p:ph idx="1"/>
          </p:nvPr>
        </p:nvSpPr>
        <p:spPr>
          <a:xfrm>
            <a:off x="838200" y="2438400"/>
            <a:ext cx="7772400" cy="3657600"/>
          </a:xfrm>
        </p:spPr>
        <p:txBody>
          <a:bodyPr>
            <a:normAutofit fontScale="92500" lnSpcReduction="10000"/>
          </a:bodyPr>
          <a:lstStyle/>
          <a:p>
            <a:pPr marL="0" indent="0" algn="ctr" rtl="1">
              <a:buNone/>
            </a:pPr>
            <a:r>
              <a:rPr lang="ar-EG" altLang="en-US" b="1" dirty="0">
                <a:solidFill>
                  <a:srgbClr val="FF0000"/>
                </a:solidFill>
              </a:rPr>
              <a:t> </a:t>
            </a:r>
            <a:r>
              <a:rPr lang="ar-EG" altLang="en-US" b="1" dirty="0" smtClean="0">
                <a:solidFill>
                  <a:srgbClr val="FF0000"/>
                </a:solidFill>
              </a:rPr>
              <a:t>   </a:t>
            </a:r>
            <a:r>
              <a:rPr lang="ar-IQ" altLang="en-US" b="1" dirty="0" smtClean="0">
                <a:solidFill>
                  <a:srgbClr val="FF0000"/>
                </a:solidFill>
              </a:rPr>
              <a:t>الاستدامة</a:t>
            </a:r>
            <a:r>
              <a:rPr lang="en-US" altLang="en-US" b="1" dirty="0" smtClean="0">
                <a:solidFill>
                  <a:srgbClr val="FF0000"/>
                </a:solidFill>
              </a:rPr>
              <a:t>”</a:t>
            </a:r>
            <a:r>
              <a:rPr lang="ar-IQ" altLang="en-US" dirty="0" smtClean="0"/>
              <a:t> تؤَمِن حياة زاهرة </a:t>
            </a:r>
            <a:r>
              <a:rPr lang="ar-IQ" altLang="en-US" b="1" dirty="0" smtClean="0"/>
              <a:t>ب</a:t>
            </a:r>
            <a:r>
              <a:rPr lang="ar-EG" altLang="en-US" b="1" dirty="0" smtClean="0"/>
              <a:t>أ</a:t>
            </a:r>
            <a:r>
              <a:rPr lang="ar-IQ" altLang="en-US" b="1" dirty="0" smtClean="0"/>
              <a:t>سلوب معيشة</a:t>
            </a:r>
            <a:r>
              <a:rPr lang="en-US" altLang="en-US" b="1" dirty="0" smtClean="0"/>
              <a:t>style  </a:t>
            </a:r>
            <a:r>
              <a:rPr lang="ar-IQ" altLang="en-US" dirty="0" smtClean="0"/>
              <a:t> يتوافق </a:t>
            </a:r>
            <a:r>
              <a:rPr lang="ar-EG" altLang="en-US" dirty="0" smtClean="0"/>
              <a:t> </a:t>
            </a:r>
            <a:r>
              <a:rPr lang="ar-IQ" altLang="en-US" dirty="0" smtClean="0"/>
              <a:t>مع القدرة الاستيعابية </a:t>
            </a:r>
          </a:p>
          <a:p>
            <a:pPr algn="r" rtl="1">
              <a:buFont typeface="Wingdings" panose="05000000000000000000" pitchFamily="2" charset="2"/>
              <a:buNone/>
            </a:pPr>
            <a:r>
              <a:rPr lang="ar-IQ" altLang="en-US" dirty="0" smtClean="0"/>
              <a:t>  </a:t>
            </a:r>
          </a:p>
          <a:p>
            <a:pPr algn="r" rtl="1">
              <a:buFont typeface="Wingdings" panose="05000000000000000000" pitchFamily="2" charset="2"/>
              <a:buChar char="§"/>
            </a:pPr>
            <a:r>
              <a:rPr lang="en-US" altLang="en-US" sz="2600" b="1" dirty="0" smtClean="0">
                <a:solidFill>
                  <a:srgbClr val="FF0000"/>
                </a:solidFill>
              </a:rPr>
              <a:t>“</a:t>
            </a:r>
            <a:r>
              <a:rPr lang="ar-SA" altLang="en-US" b="1" dirty="0" smtClean="0">
                <a:solidFill>
                  <a:srgbClr val="FF0000"/>
                </a:solidFill>
              </a:rPr>
              <a:t>الاستدامة</a:t>
            </a:r>
            <a:r>
              <a:rPr lang="en-US" altLang="en-US" b="1" dirty="0" smtClean="0">
                <a:solidFill>
                  <a:srgbClr val="FF0000"/>
                </a:solidFill>
              </a:rPr>
              <a:t>”</a:t>
            </a:r>
            <a:r>
              <a:rPr lang="ar-SA" altLang="en-US" b="1" dirty="0" smtClean="0">
                <a:solidFill>
                  <a:srgbClr val="FF0000"/>
                </a:solidFill>
              </a:rPr>
              <a:t> </a:t>
            </a:r>
            <a:r>
              <a:rPr lang="ar-SA" altLang="en-US" dirty="0" smtClean="0"/>
              <a:t>تتعلق  (</a:t>
            </a:r>
            <a:r>
              <a:rPr lang="ar-SA" altLang="en-US" b="1" dirty="0" smtClean="0"/>
              <a:t>بنوعية الحياة) </a:t>
            </a:r>
            <a:r>
              <a:rPr lang="en-US" altLang="en-US" b="1" dirty="0" smtClean="0"/>
              <a:t>  quality</a:t>
            </a:r>
            <a:r>
              <a:rPr lang="en-US" altLang="en-US" dirty="0" smtClean="0"/>
              <a:t> </a:t>
            </a:r>
            <a:r>
              <a:rPr lang="ar-SA" altLang="en-US" dirty="0" smtClean="0"/>
              <a:t>في المجمعات السكانية، وما إذا كانت </a:t>
            </a:r>
            <a:r>
              <a:rPr lang="ar-SA" altLang="en-US" b="1" dirty="0" smtClean="0"/>
              <a:t>ال</a:t>
            </a:r>
            <a:r>
              <a:rPr lang="ar-EG" altLang="en-US" b="1" dirty="0" smtClean="0"/>
              <a:t>مُ</a:t>
            </a:r>
            <a:r>
              <a:rPr lang="ar-SA" altLang="en-US" b="1" dirty="0" smtClean="0"/>
              <a:t>عطيات</a:t>
            </a:r>
            <a:r>
              <a:rPr lang="ar-SA" altLang="en-US" dirty="0" smtClean="0"/>
              <a:t> (الاقتصادية والاجتماعية والبيئية) التي </a:t>
            </a:r>
            <a:r>
              <a:rPr lang="ar-EG" altLang="en-US" dirty="0" smtClean="0"/>
              <a:t>تُ</a:t>
            </a:r>
            <a:r>
              <a:rPr lang="ar-SA" altLang="en-US" dirty="0" smtClean="0"/>
              <a:t>شكل هذه المجمعات، تقدم حياة زاهرة (صحية ومنتجة) ، لجميع افراد المجتمع ، في الحاضر والمستقبل. </a:t>
            </a:r>
            <a:endParaRPr lang="en-US" altLang="en-US" dirty="0" smtClean="0"/>
          </a:p>
          <a:p>
            <a:pPr algn="r" rtl="1">
              <a:buFont typeface="Wingdings" panose="05000000000000000000" pitchFamily="2" charset="2"/>
              <a:buNone/>
            </a:pPr>
            <a:endParaRPr lang="ar-IQ" altLang="en-US" dirty="0" smtClean="0"/>
          </a:p>
        </p:txBody>
      </p:sp>
    </p:spTree>
    <p:extLst>
      <p:ext uri="{BB962C8B-B14F-4D97-AF65-F5344CB8AC3E}">
        <p14:creationId xmlns:p14="http://schemas.microsoft.com/office/powerpoint/2010/main" val="196968475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6867">
                                            <p:txEl>
                                              <p:pRg st="0" end="0"/>
                                            </p:txEl>
                                          </p:spTgt>
                                        </p:tgtEl>
                                        <p:attrNameLst>
                                          <p:attrName>style.visibility</p:attrName>
                                        </p:attrNameLst>
                                      </p:cBhvr>
                                      <p:to>
                                        <p:strVal val="visible"/>
                                      </p:to>
                                    </p:set>
                                    <p:animEffect transition="in" filter="circle(in)">
                                      <p:cBhvr>
                                        <p:cTn id="12" dur="2000"/>
                                        <p:tgtEl>
                                          <p:spTgt spid="36867">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6867">
                                            <p:txEl>
                                              <p:pRg st="2" end="2"/>
                                            </p:txEl>
                                          </p:spTgt>
                                        </p:tgtEl>
                                        <p:attrNameLst>
                                          <p:attrName>style.visibility</p:attrName>
                                        </p:attrNameLst>
                                      </p:cBhvr>
                                      <p:to>
                                        <p:strVal val="visible"/>
                                      </p:to>
                                    </p:set>
                                    <p:animEffect transition="in" filter="fade">
                                      <p:cBhvr>
                                        <p:cTn id="17" dur="500"/>
                                        <p:tgtEl>
                                          <p:spTgt spid="368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auto">
              <a:spcAft>
                <a:spcPts val="0"/>
              </a:spcAft>
              <a:defRPr/>
            </a:pPr>
            <a:r>
              <a:rPr lang="ar-EG" dirty="0" smtClean="0">
                <a:solidFill>
                  <a:schemeClr val="tx2">
                    <a:satMod val="200000"/>
                  </a:schemeClr>
                </a:solidFill>
              </a:rPr>
              <a:t> ا</a:t>
            </a:r>
            <a:r>
              <a:rPr lang="ar-IQ" dirty="0" smtClean="0">
                <a:solidFill>
                  <a:schemeClr val="tx2">
                    <a:satMod val="200000"/>
                  </a:schemeClr>
                </a:solidFill>
              </a:rPr>
              <a:t>لانصاف والعدالة</a:t>
            </a:r>
            <a:r>
              <a:rPr lang="ar-EG" dirty="0" smtClean="0">
                <a:solidFill>
                  <a:schemeClr val="tx2">
                    <a:satMod val="200000"/>
                  </a:schemeClr>
                </a:solidFill>
              </a:rPr>
              <a:t/>
            </a:r>
            <a:br>
              <a:rPr lang="ar-EG" dirty="0" smtClean="0">
                <a:solidFill>
                  <a:schemeClr val="tx2">
                    <a:satMod val="200000"/>
                  </a:schemeClr>
                </a:solidFill>
              </a:rPr>
            </a:br>
            <a:r>
              <a:rPr lang="en-US" dirty="0" smtClean="0">
                <a:solidFill>
                  <a:schemeClr val="tx2">
                    <a:satMod val="200000"/>
                  </a:schemeClr>
                </a:solidFill>
              </a:rPr>
              <a:t>Fairness &amp; Justice </a:t>
            </a:r>
            <a:endParaRPr lang="ar-IQ" dirty="0">
              <a:solidFill>
                <a:schemeClr val="tx2">
                  <a:satMod val="200000"/>
                </a:schemeClr>
              </a:solidFill>
            </a:endParaRPr>
          </a:p>
        </p:txBody>
      </p:sp>
      <p:sp>
        <p:nvSpPr>
          <p:cNvPr id="37891" name="Content Placeholder 2"/>
          <p:cNvSpPr>
            <a:spLocks noGrp="1"/>
          </p:cNvSpPr>
          <p:nvPr>
            <p:ph idx="1"/>
          </p:nvPr>
        </p:nvSpPr>
        <p:spPr>
          <a:xfrm>
            <a:off x="914400" y="1784350"/>
            <a:ext cx="7772400" cy="4845050"/>
          </a:xfrm>
        </p:spPr>
        <p:txBody>
          <a:bodyPr/>
          <a:lstStyle/>
          <a:p>
            <a:pPr algn="r" rtl="1"/>
            <a:r>
              <a:rPr lang="ar-SA" altLang="en-US" sz="2600" b="1" dirty="0" smtClean="0">
                <a:solidFill>
                  <a:srgbClr val="FF0000"/>
                </a:solidFill>
              </a:rPr>
              <a:t>الانصاف</a:t>
            </a:r>
            <a:r>
              <a:rPr lang="ar-EG" altLang="en-US" sz="2600" b="1" dirty="0" smtClean="0">
                <a:solidFill>
                  <a:srgbClr val="FF0000"/>
                </a:solidFill>
              </a:rPr>
              <a:t> </a:t>
            </a:r>
            <a:r>
              <a:rPr lang="en-US" altLang="en-US" sz="2600" b="1" dirty="0" smtClean="0">
                <a:solidFill>
                  <a:srgbClr val="FF0000"/>
                </a:solidFill>
              </a:rPr>
              <a:t> Fairness</a:t>
            </a:r>
            <a:r>
              <a:rPr lang="ar-IQ" altLang="en-US" sz="2600" dirty="0" smtClean="0"/>
              <a:t>: </a:t>
            </a:r>
            <a:r>
              <a:rPr lang="ar-SA" altLang="en-US" sz="2600" dirty="0" smtClean="0"/>
              <a:t>ما إذا كان جميع الناس لهم نفس الحقوق والفرص للوصول إلى جميع أشكال ر</a:t>
            </a:r>
            <a:r>
              <a:rPr lang="ar-EG" altLang="en-US" sz="2600" dirty="0" smtClean="0"/>
              <a:t>أ</a:t>
            </a:r>
            <a:r>
              <a:rPr lang="ar-SA" altLang="en-US" sz="2600" dirty="0" smtClean="0"/>
              <a:t>س مال المج</a:t>
            </a:r>
            <a:r>
              <a:rPr lang="ar-EG" altLang="en-US" sz="2600" dirty="0" smtClean="0"/>
              <a:t>ت</a:t>
            </a:r>
            <a:r>
              <a:rPr lang="ar-SA" altLang="en-US" sz="2600" dirty="0" smtClean="0"/>
              <a:t>معات. </a:t>
            </a:r>
            <a:endParaRPr lang="en-US" altLang="en-US" sz="2600" dirty="0" smtClean="0"/>
          </a:p>
          <a:p>
            <a:pPr algn="r" rtl="1"/>
            <a:r>
              <a:rPr lang="ar-SA" altLang="en-US" sz="2600" dirty="0" smtClean="0"/>
              <a:t>الإنصاف (بين الأجيال) له علاقة بالعدالة في توزيع الثروات والموارد بشكل منصف بين الجيل الحالي والاجيال القادمة.</a:t>
            </a:r>
            <a:endParaRPr lang="en-US" altLang="en-US" sz="2600" dirty="0" smtClean="0"/>
          </a:p>
          <a:p>
            <a:pPr algn="r" rtl="1"/>
            <a:r>
              <a:rPr lang="ar-SA" altLang="en-US" sz="2600" dirty="0" smtClean="0"/>
              <a:t>الانصاف (داخل الجيل الواحد) ، يعني العدالة بين كافة السكان ضمن الجيل الحالي</a:t>
            </a:r>
            <a:endParaRPr lang="en-US" altLang="en-US" sz="2600" dirty="0" smtClean="0"/>
          </a:p>
          <a:p>
            <a:pPr algn="r" rtl="1"/>
            <a:r>
              <a:rPr lang="ar-SA" altLang="en-US" sz="2600" b="1" dirty="0" smtClean="0">
                <a:solidFill>
                  <a:srgbClr val="FF0000"/>
                </a:solidFill>
              </a:rPr>
              <a:t>العدالة</a:t>
            </a:r>
            <a:r>
              <a:rPr lang="en-US" altLang="en-US" sz="2600" dirty="0" smtClean="0"/>
              <a:t> </a:t>
            </a:r>
            <a:r>
              <a:rPr lang="en-US" altLang="en-US" sz="2600" b="1" dirty="0" smtClean="0">
                <a:solidFill>
                  <a:srgbClr val="FF0000"/>
                </a:solidFill>
              </a:rPr>
              <a:t>Justice</a:t>
            </a:r>
            <a:r>
              <a:rPr lang="en-US" altLang="en-US" sz="2600" dirty="0" smtClean="0"/>
              <a:t>  </a:t>
            </a:r>
            <a:r>
              <a:rPr lang="ar-SA" altLang="en-US" sz="2600" dirty="0" smtClean="0"/>
              <a:t>: جميع البشر في جميع المجمعات ، سواء كانت مدينة أو العالم بأسره ، لها احتياجات اساسية</a:t>
            </a:r>
            <a:r>
              <a:rPr lang="ar-IQ" altLang="en-US" sz="2600" dirty="0" smtClean="0"/>
              <a:t> ينبغى توفرها وبشكل متساوي بين افراد المجتمع.</a:t>
            </a:r>
            <a:endParaRPr lang="en-US" altLang="en-US" sz="2600" dirty="0" smtClean="0"/>
          </a:p>
          <a:p>
            <a:endParaRPr lang="ar-IQ" altLang="en-US" sz="2600" dirty="0" smtClean="0"/>
          </a:p>
        </p:txBody>
      </p:sp>
    </p:spTree>
    <p:extLst>
      <p:ext uri="{BB962C8B-B14F-4D97-AF65-F5344CB8AC3E}">
        <p14:creationId xmlns:p14="http://schemas.microsoft.com/office/powerpoint/2010/main" val="94902684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7891">
                                            <p:txEl>
                                              <p:pRg st="0" end="0"/>
                                            </p:txEl>
                                          </p:spTgt>
                                        </p:tgtEl>
                                        <p:attrNameLst>
                                          <p:attrName>style.visibility</p:attrName>
                                        </p:attrNameLst>
                                      </p:cBhvr>
                                      <p:to>
                                        <p:strVal val="visible"/>
                                      </p:to>
                                    </p:set>
                                    <p:animEffect transition="in" filter="fade">
                                      <p:cBhvr>
                                        <p:cTn id="13" dur="1000"/>
                                        <p:tgtEl>
                                          <p:spTgt spid="37891">
                                            <p:txEl>
                                              <p:pRg st="0" end="0"/>
                                            </p:txEl>
                                          </p:spTgt>
                                        </p:tgtEl>
                                      </p:cBhvr>
                                    </p:animEffect>
                                    <p:anim calcmode="lin" valueType="num">
                                      <p:cBhvr>
                                        <p:cTn id="14" dur="1000" fill="hold"/>
                                        <p:tgtEl>
                                          <p:spTgt spid="37891">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7891">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7891">
                                            <p:txEl>
                                              <p:pRg st="1" end="1"/>
                                            </p:txEl>
                                          </p:spTgt>
                                        </p:tgtEl>
                                        <p:attrNameLst>
                                          <p:attrName>style.visibility</p:attrName>
                                        </p:attrNameLst>
                                      </p:cBhvr>
                                      <p:to>
                                        <p:strVal val="visible"/>
                                      </p:to>
                                    </p:set>
                                    <p:animEffect transition="in" filter="fade">
                                      <p:cBhvr>
                                        <p:cTn id="18" dur="1000"/>
                                        <p:tgtEl>
                                          <p:spTgt spid="37891">
                                            <p:txEl>
                                              <p:pRg st="1" end="1"/>
                                            </p:txEl>
                                          </p:spTgt>
                                        </p:tgtEl>
                                      </p:cBhvr>
                                    </p:animEffect>
                                    <p:anim calcmode="lin" valueType="num">
                                      <p:cBhvr>
                                        <p:cTn id="19" dur="1000" fill="hold"/>
                                        <p:tgtEl>
                                          <p:spTgt spid="37891">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7891">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7891">
                                            <p:txEl>
                                              <p:pRg st="2" end="2"/>
                                            </p:txEl>
                                          </p:spTgt>
                                        </p:tgtEl>
                                        <p:attrNameLst>
                                          <p:attrName>style.visibility</p:attrName>
                                        </p:attrNameLst>
                                      </p:cBhvr>
                                      <p:to>
                                        <p:strVal val="visible"/>
                                      </p:to>
                                    </p:set>
                                    <p:animEffect transition="in" filter="fade">
                                      <p:cBhvr>
                                        <p:cTn id="23" dur="1000"/>
                                        <p:tgtEl>
                                          <p:spTgt spid="37891">
                                            <p:txEl>
                                              <p:pRg st="2" end="2"/>
                                            </p:txEl>
                                          </p:spTgt>
                                        </p:tgtEl>
                                      </p:cBhvr>
                                    </p:animEffect>
                                    <p:anim calcmode="lin" valueType="num">
                                      <p:cBhvr>
                                        <p:cTn id="24" dur="1000" fill="hold"/>
                                        <p:tgtEl>
                                          <p:spTgt spid="37891">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78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nodeType="clickEffect">
                                  <p:stCondLst>
                                    <p:cond delay="0"/>
                                  </p:stCondLst>
                                  <p:childTnLst>
                                    <p:set>
                                      <p:cBhvr>
                                        <p:cTn id="29" dur="1" fill="hold">
                                          <p:stCondLst>
                                            <p:cond delay="0"/>
                                          </p:stCondLst>
                                        </p:cTn>
                                        <p:tgtEl>
                                          <p:spTgt spid="37891">
                                            <p:txEl>
                                              <p:pRg st="3" end="3"/>
                                            </p:txEl>
                                          </p:spTgt>
                                        </p:tgtEl>
                                        <p:attrNameLst>
                                          <p:attrName>style.visibility</p:attrName>
                                        </p:attrNameLst>
                                      </p:cBhvr>
                                      <p:to>
                                        <p:strVal val="visible"/>
                                      </p:to>
                                    </p:set>
                                    <p:animEffect transition="in" filter="wipe(down)">
                                      <p:cBhvr>
                                        <p:cTn id="30" dur="500"/>
                                        <p:tgtEl>
                                          <p:spTgt spid="3789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935162"/>
          </a:xfrm>
        </p:spPr>
        <p:txBody>
          <a:bodyPr>
            <a:normAutofit fontScale="90000"/>
          </a:bodyPr>
          <a:lstStyle/>
          <a:p>
            <a:pPr fontAlgn="auto">
              <a:spcAft>
                <a:spcPts val="0"/>
              </a:spcAft>
              <a:defRPr/>
            </a:pPr>
            <a:r>
              <a:rPr lang="ar-SA" b="1" dirty="0" smtClean="0">
                <a:solidFill>
                  <a:schemeClr val="tx2">
                    <a:satMod val="200000"/>
                  </a:schemeClr>
                </a:solidFill>
              </a:rPr>
              <a:t>كيف نتجه </a:t>
            </a:r>
            <a:r>
              <a:rPr lang="ar-EG" b="1" dirty="0" smtClean="0">
                <a:solidFill>
                  <a:schemeClr val="tx2">
                    <a:satMod val="200000"/>
                  </a:schemeClr>
                </a:solidFill>
              </a:rPr>
              <a:t>صَ</a:t>
            </a:r>
            <a:r>
              <a:rPr lang="ar-SA" b="1" dirty="0" smtClean="0">
                <a:solidFill>
                  <a:schemeClr val="tx2">
                    <a:satMod val="200000"/>
                  </a:schemeClr>
                </a:solidFill>
              </a:rPr>
              <a:t>وب الاستدامة</a:t>
            </a:r>
            <a:r>
              <a:rPr lang="ar-EG" b="1" dirty="0" smtClean="0">
                <a:solidFill>
                  <a:schemeClr val="tx2">
                    <a:satMod val="200000"/>
                  </a:schemeClr>
                </a:solidFill>
              </a:rPr>
              <a:t>؟</a:t>
            </a:r>
            <a:r>
              <a:rPr lang="en-US" b="1" dirty="0" smtClean="0">
                <a:solidFill>
                  <a:schemeClr val="tx2">
                    <a:satMod val="200000"/>
                  </a:schemeClr>
                </a:solidFill>
              </a:rPr>
              <a:t/>
            </a:r>
            <a:br>
              <a:rPr lang="en-US" b="1" dirty="0" smtClean="0">
                <a:solidFill>
                  <a:schemeClr val="tx2">
                    <a:satMod val="200000"/>
                  </a:schemeClr>
                </a:solidFill>
              </a:rPr>
            </a:br>
            <a:r>
              <a:rPr lang="en-US" b="1" dirty="0" smtClean="0">
                <a:solidFill>
                  <a:schemeClr val="tx2">
                    <a:satMod val="200000"/>
                  </a:schemeClr>
                </a:solidFill>
              </a:rPr>
              <a:t>How to be sustainable?</a:t>
            </a:r>
            <a:r>
              <a:rPr lang="ar-EG" b="1" dirty="0" smtClean="0">
                <a:solidFill>
                  <a:schemeClr val="tx2">
                    <a:satMod val="200000"/>
                  </a:schemeClr>
                </a:solidFill>
              </a:rPr>
              <a:t/>
            </a:r>
            <a:br>
              <a:rPr lang="ar-EG" b="1" dirty="0" smtClean="0">
                <a:solidFill>
                  <a:schemeClr val="tx2">
                    <a:satMod val="200000"/>
                  </a:schemeClr>
                </a:solidFill>
              </a:rPr>
            </a:br>
            <a:r>
              <a:rPr lang="ar-SA" dirty="0" smtClean="0">
                <a:solidFill>
                  <a:schemeClr val="tx2">
                    <a:satMod val="200000"/>
                  </a:schemeClr>
                </a:solidFill>
                <a:effectLst>
                  <a:outerShdw blurRad="50800" dist="38100" algn="tr" rotWithShape="0">
                    <a:prstClr val="black">
                      <a:alpha val="40000"/>
                    </a:prstClr>
                  </a:outerShdw>
                </a:effectLst>
              </a:rPr>
              <a:t> </a:t>
            </a:r>
            <a:endParaRPr lang="ar-IQ" dirty="0">
              <a:solidFill>
                <a:schemeClr val="tx2">
                  <a:satMod val="200000"/>
                </a:schemeClr>
              </a:solidFill>
            </a:endParaRPr>
          </a:p>
        </p:txBody>
      </p:sp>
      <p:sp>
        <p:nvSpPr>
          <p:cNvPr id="3" name="Content Placeholder 2"/>
          <p:cNvSpPr>
            <a:spLocks noGrp="1"/>
          </p:cNvSpPr>
          <p:nvPr>
            <p:ph idx="1"/>
          </p:nvPr>
        </p:nvSpPr>
        <p:spPr>
          <a:xfrm>
            <a:off x="228600" y="2057400"/>
            <a:ext cx="8686800" cy="4068763"/>
          </a:xfrm>
        </p:spPr>
        <p:txBody>
          <a:bodyPr>
            <a:normAutofit fontScale="92500" lnSpcReduction="20000"/>
          </a:bodyPr>
          <a:lstStyle/>
          <a:p>
            <a:pPr marL="411480" fontAlgn="auto">
              <a:spcAft>
                <a:spcPts val="0"/>
              </a:spcAft>
              <a:buFont typeface="Wingdings"/>
              <a:buNone/>
              <a:defRPr/>
            </a:pPr>
            <a:endParaRPr lang="en-US" b="1" dirty="0" smtClean="0">
              <a:effectLst>
                <a:outerShdw blurRad="50800" dist="38100" algn="tr" rotWithShape="0">
                  <a:prstClr val="black">
                    <a:alpha val="40000"/>
                  </a:prstClr>
                </a:outerShdw>
              </a:effectLst>
            </a:endParaRPr>
          </a:p>
          <a:p>
            <a:pPr marL="525780" indent="-457200" algn="r" rtl="1" fontAlgn="auto">
              <a:spcAft>
                <a:spcPts val="0"/>
              </a:spcAft>
              <a:buFont typeface="Wingdings" panose="05000000000000000000" pitchFamily="2" charset="2"/>
              <a:buChar char="v"/>
              <a:defRPr/>
            </a:pPr>
            <a:r>
              <a:rPr lang="ar-SA" sz="3000" b="1" dirty="0" smtClean="0"/>
              <a:t>ال</a:t>
            </a:r>
            <a:r>
              <a:rPr lang="ar-EG" sz="3000" b="1" dirty="0"/>
              <a:t>إ</a:t>
            </a:r>
            <a:r>
              <a:rPr lang="ar-SA" sz="3000" b="1" dirty="0" smtClean="0"/>
              <a:t>رادة والقرار السياسي</a:t>
            </a:r>
            <a:r>
              <a:rPr lang="en-US" sz="3000" b="1" dirty="0" smtClean="0"/>
              <a:t>    Political Will   &amp; Decision      </a:t>
            </a:r>
          </a:p>
          <a:p>
            <a:pPr marL="525780" indent="-457200" algn="r" rtl="1">
              <a:buFont typeface="Wingdings" panose="05000000000000000000" pitchFamily="2" charset="2"/>
              <a:buChar char="v"/>
              <a:defRPr/>
            </a:pPr>
            <a:endParaRPr lang="en-US" sz="3000" b="1" dirty="0" smtClean="0"/>
          </a:p>
          <a:p>
            <a:pPr marL="525780" indent="-457200" algn="r" rtl="1" fontAlgn="auto">
              <a:spcAft>
                <a:spcPts val="0"/>
              </a:spcAft>
              <a:buFont typeface="Wingdings" panose="05000000000000000000" pitchFamily="2" charset="2"/>
              <a:buChar char="v"/>
              <a:defRPr/>
            </a:pPr>
            <a:r>
              <a:rPr lang="ar-SA" sz="3000" b="1" dirty="0" smtClean="0"/>
              <a:t>الدعم ال</a:t>
            </a:r>
            <a:r>
              <a:rPr lang="ar-EG" sz="3000" b="1" dirty="0" smtClean="0"/>
              <a:t>دُ</a:t>
            </a:r>
            <a:r>
              <a:rPr lang="ar-SA" sz="3000" b="1" dirty="0" smtClean="0"/>
              <a:t>ستوري </a:t>
            </a:r>
            <a:r>
              <a:rPr lang="en-US" sz="3000" b="1" dirty="0" smtClean="0"/>
              <a:t>Constitutional Support  </a:t>
            </a:r>
            <a:endParaRPr lang="ar-IQ" sz="3000" b="1" dirty="0" smtClean="0"/>
          </a:p>
          <a:p>
            <a:pPr marL="525780" indent="-457200" algn="r" rtl="1">
              <a:buFont typeface="Wingdings" panose="05000000000000000000" pitchFamily="2" charset="2"/>
              <a:buChar char="v"/>
              <a:defRPr/>
            </a:pPr>
            <a:endParaRPr lang="en-US" sz="3000" b="1" dirty="0" smtClean="0"/>
          </a:p>
          <a:p>
            <a:pPr marL="525780" indent="-457200" algn="r" rtl="1" fontAlgn="auto">
              <a:spcAft>
                <a:spcPts val="0"/>
              </a:spcAft>
              <a:buFont typeface="Wingdings" panose="05000000000000000000" pitchFamily="2" charset="2"/>
              <a:buChar char="v"/>
              <a:defRPr/>
            </a:pPr>
            <a:r>
              <a:rPr lang="ar-SA" sz="3000" b="1" dirty="0" smtClean="0"/>
              <a:t>تثقيف المجتمع</a:t>
            </a:r>
            <a:r>
              <a:rPr lang="en-US" sz="3000" b="1" dirty="0" smtClean="0"/>
              <a:t>    </a:t>
            </a:r>
            <a:r>
              <a:rPr lang="ar-EG" sz="3000" b="1" dirty="0" smtClean="0"/>
              <a:t> </a:t>
            </a:r>
            <a:r>
              <a:rPr lang="en-US" sz="3000" b="1" dirty="0" smtClean="0"/>
              <a:t> EDUCATION</a:t>
            </a:r>
            <a:endParaRPr lang="ar-IQ" sz="3000" b="1" dirty="0" smtClean="0"/>
          </a:p>
          <a:p>
            <a:pPr marL="525780" indent="-457200" algn="r" rtl="1" fontAlgn="auto">
              <a:spcAft>
                <a:spcPts val="0"/>
              </a:spcAft>
              <a:buFont typeface="Wingdings" panose="05000000000000000000" pitchFamily="2" charset="2"/>
              <a:buChar char="v"/>
              <a:defRPr/>
            </a:pPr>
            <a:endParaRPr lang="en-US" sz="3000" b="1" dirty="0" smtClean="0"/>
          </a:p>
          <a:p>
            <a:pPr marL="525780" indent="-457200" algn="r" rtl="1" fontAlgn="auto">
              <a:spcAft>
                <a:spcPts val="0"/>
              </a:spcAft>
              <a:buFont typeface="Wingdings" panose="05000000000000000000" pitchFamily="2" charset="2"/>
              <a:buChar char="v"/>
              <a:defRPr/>
            </a:pPr>
            <a:r>
              <a:rPr lang="ar-SA" sz="3000" b="1" dirty="0" smtClean="0"/>
              <a:t>اعداد وتطوير مؤشرات الاستدامة</a:t>
            </a:r>
            <a:r>
              <a:rPr lang="en-US" sz="3000" b="1" dirty="0" smtClean="0"/>
              <a:t>    Developing Sustainability  Indicators </a:t>
            </a:r>
            <a:endParaRPr lang="ar-IQ" sz="3000" b="1" dirty="0"/>
          </a:p>
        </p:txBody>
      </p:sp>
      <p:sp>
        <p:nvSpPr>
          <p:cNvPr id="39940"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Verdana" panose="020B0604030504040204" pitchFamily="34" charset="0"/>
              </a:defRPr>
            </a:lvl1pPr>
            <a:lvl2pPr marL="742950" indent="-285750">
              <a:defRPr>
                <a:solidFill>
                  <a:schemeClr val="tx1"/>
                </a:solidFill>
                <a:latin typeface="Verdana" panose="020B0604030504040204" pitchFamily="34" charset="0"/>
              </a:defRPr>
            </a:lvl2pPr>
            <a:lvl3pPr marL="1143000" indent="-228600">
              <a:defRPr>
                <a:solidFill>
                  <a:schemeClr val="tx1"/>
                </a:solidFill>
                <a:latin typeface="Verdana" panose="020B0604030504040204" pitchFamily="34" charset="0"/>
              </a:defRPr>
            </a:lvl3pPr>
            <a:lvl4pPr marL="1600200" indent="-228600">
              <a:defRPr>
                <a:solidFill>
                  <a:schemeClr val="tx1"/>
                </a:solidFill>
                <a:latin typeface="Verdana" panose="020B0604030504040204" pitchFamily="34" charset="0"/>
              </a:defRPr>
            </a:lvl4pPr>
            <a:lvl5pPr marL="2057400" indent="-228600">
              <a:defRPr>
                <a:solidFill>
                  <a:schemeClr val="tx1"/>
                </a:solidFill>
                <a:latin typeface="Verdana" panose="020B0604030504040204" pitchFamily="34" charset="0"/>
              </a:defRPr>
            </a:lvl5pPr>
            <a:lvl6pPr marL="2514600" indent="-228600" fontAlgn="base">
              <a:spcBef>
                <a:spcPct val="0"/>
              </a:spcBef>
              <a:spcAft>
                <a:spcPct val="0"/>
              </a:spcAft>
              <a:defRPr>
                <a:solidFill>
                  <a:schemeClr val="tx1"/>
                </a:solidFill>
                <a:latin typeface="Verdana" panose="020B0604030504040204" pitchFamily="34" charset="0"/>
              </a:defRPr>
            </a:lvl6pPr>
            <a:lvl7pPr marL="2971800" indent="-228600" fontAlgn="base">
              <a:spcBef>
                <a:spcPct val="0"/>
              </a:spcBef>
              <a:spcAft>
                <a:spcPct val="0"/>
              </a:spcAft>
              <a:defRPr>
                <a:solidFill>
                  <a:schemeClr val="tx1"/>
                </a:solidFill>
                <a:latin typeface="Verdana" panose="020B0604030504040204" pitchFamily="34" charset="0"/>
              </a:defRPr>
            </a:lvl7pPr>
            <a:lvl8pPr marL="3429000" indent="-228600" fontAlgn="base">
              <a:spcBef>
                <a:spcPct val="0"/>
              </a:spcBef>
              <a:spcAft>
                <a:spcPct val="0"/>
              </a:spcAft>
              <a:defRPr>
                <a:solidFill>
                  <a:schemeClr val="tx1"/>
                </a:solidFill>
                <a:latin typeface="Verdana" panose="020B0604030504040204" pitchFamily="34" charset="0"/>
              </a:defRPr>
            </a:lvl8pPr>
            <a:lvl9pPr marL="3886200" indent="-228600" fontAlgn="base">
              <a:spcBef>
                <a:spcPct val="0"/>
              </a:spcBef>
              <a:spcAft>
                <a:spcPct val="0"/>
              </a:spcAft>
              <a:defRPr>
                <a:solidFill>
                  <a:schemeClr val="tx1"/>
                </a:solidFill>
                <a:latin typeface="Verdana" panose="020B0604030504040204" pitchFamily="34" charset="0"/>
              </a:defRPr>
            </a:lvl9pPr>
          </a:lstStyle>
          <a:p>
            <a:endParaRPr lang="ar-IQ" altLang="en-US">
              <a:cs typeface="Tahoma" panose="020B0604030504040204" pitchFamily="34" charset="0"/>
            </a:endParaRPr>
          </a:p>
        </p:txBody>
      </p:sp>
    </p:spTree>
    <p:extLst>
      <p:ext uri="{BB962C8B-B14F-4D97-AF65-F5344CB8AC3E}">
        <p14:creationId xmlns:p14="http://schemas.microsoft.com/office/powerpoint/2010/main" val="1808583562"/>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Effect transition="in" filter="fade">
                                      <p:cBhvr>
                                        <p:cTn id="35" dur="1000"/>
                                        <p:tgtEl>
                                          <p:spTgt spid="3">
                                            <p:txEl>
                                              <p:pRg st="7" end="7"/>
                                            </p:txEl>
                                          </p:spTgt>
                                        </p:tgtEl>
                                      </p:cBhvr>
                                    </p:animEffect>
                                    <p:anim calcmode="lin" valueType="num">
                                      <p:cBhvr>
                                        <p:cTn id="36"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0"/>
            <a:ext cx="8686800" cy="762000"/>
          </a:xfrm>
        </p:spPr>
        <p:txBody>
          <a:bodyPr>
            <a:normAutofit/>
          </a:bodyPr>
          <a:lstStyle/>
          <a:p>
            <a:pPr fontAlgn="auto">
              <a:spcAft>
                <a:spcPts val="0"/>
              </a:spcAft>
              <a:defRPr/>
            </a:pPr>
            <a:r>
              <a:rPr lang="en-US" b="1" dirty="0" smtClean="0">
                <a:solidFill>
                  <a:schemeClr val="tx2">
                    <a:satMod val="200000"/>
                  </a:schemeClr>
                </a:solidFill>
              </a:rPr>
              <a:t>EDUCATION  &amp;  More</a:t>
            </a:r>
            <a:r>
              <a:rPr lang="ar-EG" b="1" dirty="0" smtClean="0">
                <a:solidFill>
                  <a:schemeClr val="tx2">
                    <a:satMod val="200000"/>
                  </a:schemeClr>
                </a:solidFill>
              </a:rPr>
              <a:t> </a:t>
            </a:r>
            <a:r>
              <a:rPr lang="en-US" b="1" dirty="0" smtClean="0">
                <a:solidFill>
                  <a:schemeClr val="tx2">
                    <a:satMod val="200000"/>
                  </a:schemeClr>
                </a:solidFill>
              </a:rPr>
              <a:t> EDUCATION</a:t>
            </a:r>
            <a:endParaRPr lang="ar-IQ" b="1" dirty="0">
              <a:solidFill>
                <a:schemeClr val="tx2">
                  <a:satMod val="200000"/>
                </a:schemeClr>
              </a:solidFill>
            </a:endParaRPr>
          </a:p>
        </p:txBody>
      </p:sp>
      <p:sp>
        <p:nvSpPr>
          <p:cNvPr id="3" name="Content Placeholder 2"/>
          <p:cNvSpPr>
            <a:spLocks noGrp="1"/>
          </p:cNvSpPr>
          <p:nvPr>
            <p:ph idx="1"/>
          </p:nvPr>
        </p:nvSpPr>
        <p:spPr>
          <a:xfrm>
            <a:off x="838200" y="1752600"/>
            <a:ext cx="8329863" cy="4191000"/>
          </a:xfrm>
        </p:spPr>
        <p:txBody>
          <a:bodyPr>
            <a:normAutofit/>
          </a:bodyPr>
          <a:lstStyle/>
          <a:p>
            <a:pPr marL="68580" indent="0" algn="ctr" rtl="1" fontAlgn="auto">
              <a:spcAft>
                <a:spcPts val="0"/>
              </a:spcAft>
              <a:buNone/>
              <a:defRPr/>
            </a:pPr>
            <a:endParaRPr lang="en-US" sz="2600" dirty="0" smtClean="0"/>
          </a:p>
          <a:p>
            <a:pPr marL="68580" indent="0" algn="ctr" rtl="1" fontAlgn="auto">
              <a:spcAft>
                <a:spcPts val="0"/>
              </a:spcAft>
              <a:buNone/>
              <a:defRPr/>
            </a:pPr>
            <a:r>
              <a:rPr lang="ar-IQ" sz="2600" b="1" dirty="0" smtClean="0"/>
              <a:t>من أجل </a:t>
            </a:r>
            <a:r>
              <a:rPr lang="ar-EG" sz="2600" b="1" dirty="0" smtClean="0">
                <a:solidFill>
                  <a:srgbClr val="FF0000"/>
                </a:solidFill>
              </a:rPr>
              <a:t>إستجابة</a:t>
            </a:r>
            <a:r>
              <a:rPr lang="ar-IQ" sz="2600" b="1" dirty="0" smtClean="0">
                <a:solidFill>
                  <a:srgbClr val="FF0000"/>
                </a:solidFill>
              </a:rPr>
              <a:t> </a:t>
            </a:r>
            <a:r>
              <a:rPr lang="ar-IQ" sz="2600" b="1" dirty="0" smtClean="0"/>
              <a:t>عصرية ومعرفية و</a:t>
            </a:r>
            <a:r>
              <a:rPr lang="ar-EG" sz="2600" b="1" dirty="0" smtClean="0"/>
              <a:t>أ</a:t>
            </a:r>
            <a:r>
              <a:rPr lang="ar-IQ" sz="2600" b="1" dirty="0" smtClean="0"/>
              <a:t>ممية وواقعية </a:t>
            </a:r>
            <a:r>
              <a:rPr lang="en-US" sz="2600" b="1" dirty="0" smtClean="0"/>
              <a:t> </a:t>
            </a:r>
            <a:endParaRPr lang="ar-IQ" sz="2600" b="1" dirty="0" smtClean="0"/>
          </a:p>
          <a:p>
            <a:pPr marL="411480" algn="ctr" rtl="1" fontAlgn="auto">
              <a:spcAft>
                <a:spcPts val="0"/>
              </a:spcAft>
              <a:buFont typeface="Wingdings"/>
              <a:buNone/>
              <a:defRPr/>
            </a:pPr>
            <a:endParaRPr lang="ar-EG" sz="4800" b="1" dirty="0" smtClean="0"/>
          </a:p>
          <a:p>
            <a:pPr marL="411480" algn="ctr" rtl="1" fontAlgn="auto">
              <a:spcAft>
                <a:spcPts val="0"/>
              </a:spcAft>
              <a:buFont typeface="Wingdings"/>
              <a:buNone/>
              <a:defRPr/>
            </a:pPr>
            <a:r>
              <a:rPr lang="en-US" sz="4800" b="1" dirty="0" smtClean="0"/>
              <a:t>RESPONSE</a:t>
            </a:r>
            <a:r>
              <a:rPr lang="en-US" sz="2600" b="1" dirty="0" smtClean="0"/>
              <a:t> </a:t>
            </a:r>
            <a:endParaRPr lang="ar-EG" sz="2600" b="1" dirty="0" smtClean="0"/>
          </a:p>
          <a:p>
            <a:pPr marL="411480" algn="ctr" rtl="1" fontAlgn="auto">
              <a:spcAft>
                <a:spcPts val="0"/>
              </a:spcAft>
              <a:buFont typeface="Wingdings"/>
              <a:buNone/>
              <a:defRPr/>
            </a:pPr>
            <a:r>
              <a:rPr lang="ar-EG" sz="4800" b="1" dirty="0" smtClean="0"/>
              <a:t>التعليم والمزيد من التعليم </a:t>
            </a:r>
            <a:endParaRPr lang="ar-IQ" sz="4800" b="1" dirty="0" smtClean="0"/>
          </a:p>
        </p:txBody>
      </p:sp>
    </p:spTree>
    <p:extLst>
      <p:ext uri="{BB962C8B-B14F-4D97-AF65-F5344CB8AC3E}">
        <p14:creationId xmlns:p14="http://schemas.microsoft.com/office/powerpoint/2010/main" val="27912558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grpId="0"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fade">
                                      <p:cBhvr>
                                        <p:cTn id="26" dur="1000"/>
                                        <p:tgtEl>
                                          <p:spTgt spid="2"/>
                                        </p:tgtEl>
                                      </p:cBhvr>
                                    </p:animEffect>
                                    <p:anim calcmode="lin" valueType="num">
                                      <p:cBhvr>
                                        <p:cTn id="27" dur="1000" fill="hold"/>
                                        <p:tgtEl>
                                          <p:spTgt spid="2"/>
                                        </p:tgtEl>
                                        <p:attrNameLst>
                                          <p:attrName>ppt_x</p:attrName>
                                        </p:attrNameLst>
                                      </p:cBhvr>
                                      <p:tavLst>
                                        <p:tav tm="0">
                                          <p:val>
                                            <p:strVal val="#ppt_x"/>
                                          </p:val>
                                        </p:tav>
                                        <p:tav tm="100000">
                                          <p:val>
                                            <p:strVal val="#ppt_x"/>
                                          </p:val>
                                        </p:tav>
                                      </p:tavLst>
                                    </p:anim>
                                    <p:anim calcmode="lin" valueType="num">
                                      <p:cBhvr>
                                        <p:cTn id="28"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468562"/>
          </a:xfrm>
        </p:spPr>
        <p:txBody>
          <a:bodyPr>
            <a:normAutofit/>
          </a:bodyPr>
          <a:lstStyle/>
          <a:p>
            <a:r>
              <a:rPr lang="ar-EG" b="1" dirty="0" smtClean="0"/>
              <a:t>التعليم من أجل تنمية مُستدامة</a:t>
            </a:r>
            <a:br>
              <a:rPr lang="ar-EG" b="1" dirty="0" smtClean="0"/>
            </a:br>
            <a:r>
              <a:rPr lang="en-US" b="1" dirty="0" smtClean="0"/>
              <a:t>Education for Sustainable Development (ESD)</a:t>
            </a:r>
            <a:endParaRPr lang="en-US" b="1" dirty="0"/>
          </a:p>
        </p:txBody>
      </p:sp>
      <p:sp>
        <p:nvSpPr>
          <p:cNvPr id="3" name="Content Placeholder 2"/>
          <p:cNvSpPr>
            <a:spLocks noGrp="1"/>
          </p:cNvSpPr>
          <p:nvPr>
            <p:ph idx="1"/>
          </p:nvPr>
        </p:nvSpPr>
        <p:spPr>
          <a:xfrm>
            <a:off x="457200" y="2590800"/>
            <a:ext cx="8229600" cy="3535363"/>
          </a:xfrm>
        </p:spPr>
        <p:txBody>
          <a:bodyPr/>
          <a:lstStyle/>
          <a:p>
            <a:pPr marL="0" indent="0">
              <a:buNone/>
            </a:pPr>
            <a:endParaRPr lang="ar-EG" dirty="0"/>
          </a:p>
          <a:p>
            <a:r>
              <a:rPr lang="en-US" dirty="0" smtClean="0"/>
              <a:t>ESD </a:t>
            </a:r>
            <a:r>
              <a:rPr lang="en-US" dirty="0"/>
              <a:t>seeks to integrate the tenets, values and practices of sustainable development into all aspects of education and learning. </a:t>
            </a:r>
          </a:p>
          <a:p>
            <a:endParaRPr lang="en-US" dirty="0"/>
          </a:p>
        </p:txBody>
      </p:sp>
    </p:spTree>
    <p:extLst>
      <p:ext uri="{BB962C8B-B14F-4D97-AF65-F5344CB8AC3E}">
        <p14:creationId xmlns:p14="http://schemas.microsoft.com/office/powerpoint/2010/main" val="2743492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wipe(down)">
                                      <p:cBhvr>
                                        <p:cTn id="14"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960438"/>
          </a:xfrm>
        </p:spPr>
        <p:txBody>
          <a:bodyPr>
            <a:normAutofit fontScale="90000"/>
          </a:bodyPr>
          <a:lstStyle/>
          <a:p>
            <a:r>
              <a:rPr lang="ar-SA" b="1" dirty="0"/>
              <a:t>ﻣﻔﻬﻮم “اﻟﺘﻌﻠﻴﻢ ﻣﻦ أﺟﻞ اﻟﺘﻨﻤﻴﺔ اﻟﻤﺴﺘﺪاﻣﺔ” </a:t>
            </a:r>
            <a:r>
              <a:rPr lang="en-GB" dirty="0"/>
              <a:t/>
            </a:r>
            <a:br>
              <a:rPr lang="en-GB" dirty="0"/>
            </a:br>
            <a:endParaRPr lang="en-US" dirty="0"/>
          </a:p>
        </p:txBody>
      </p:sp>
      <p:sp>
        <p:nvSpPr>
          <p:cNvPr id="3" name="Content Placeholder 2"/>
          <p:cNvSpPr>
            <a:spLocks noGrp="1"/>
          </p:cNvSpPr>
          <p:nvPr>
            <p:ph idx="1"/>
          </p:nvPr>
        </p:nvSpPr>
        <p:spPr>
          <a:xfrm>
            <a:off x="457200" y="1219200"/>
            <a:ext cx="8229600" cy="4906963"/>
          </a:xfrm>
        </p:spPr>
        <p:txBody>
          <a:bodyPr>
            <a:normAutofit fontScale="92500" lnSpcReduction="10000"/>
          </a:bodyPr>
          <a:lstStyle/>
          <a:p>
            <a:pPr algn="r" rtl="1"/>
            <a:endParaRPr lang="ar-EG" b="1" dirty="0" smtClean="0">
              <a:solidFill>
                <a:srgbClr val="FF0000"/>
              </a:solidFill>
              <a:cs typeface="+mj-cs"/>
            </a:endParaRPr>
          </a:p>
          <a:p>
            <a:pPr algn="ctr" rtl="1"/>
            <a:r>
              <a:rPr lang="ar-EG" b="1" dirty="0" smtClean="0">
                <a:solidFill>
                  <a:srgbClr val="FF0000"/>
                </a:solidFill>
                <a:cs typeface="+mj-cs"/>
              </a:rPr>
              <a:t>هو التكامل بين المبادىء والمفاهيم والقيم والممارسات المرتبطة بالتنمية المُستدامة .. وجميع أبعاد التربية وجوانب التعلم .. فى جميع مراحل التعليم.</a:t>
            </a:r>
          </a:p>
          <a:p>
            <a:pPr algn="r" rtl="1"/>
            <a:endParaRPr lang="en-US" b="1" dirty="0">
              <a:solidFill>
                <a:srgbClr val="FF0000"/>
              </a:solidFill>
              <a:cs typeface="+mj-cs"/>
            </a:endParaRPr>
          </a:p>
          <a:p>
            <a:pPr algn="r" rtl="1"/>
            <a:r>
              <a:rPr lang="ar-EG" b="1" dirty="0">
                <a:cs typeface="+mj-cs"/>
              </a:rPr>
              <a:t>هو</a:t>
            </a:r>
            <a:r>
              <a:rPr lang="ar-SA" b="1" dirty="0">
                <a:cs typeface="+mj-cs"/>
              </a:rPr>
              <a:t> رؤﻳﺔ ﺷﺎﻣﻠﺔ ﻟﻌﺎﻟﻢ ﻣﺴﺘﺪام ﻳﺤﺼﻞ ﻓﻴﻪ </a:t>
            </a:r>
            <a:r>
              <a:rPr lang="ar-EG" b="1" dirty="0" smtClean="0">
                <a:cs typeface="+mj-cs"/>
              </a:rPr>
              <a:t>الفرد</a:t>
            </a:r>
            <a:r>
              <a:rPr lang="ar-SA" b="1" dirty="0" smtClean="0">
                <a:cs typeface="+mj-cs"/>
              </a:rPr>
              <a:t>ﻋﻠﻰ </a:t>
            </a:r>
            <a:r>
              <a:rPr lang="ar-SA" b="1" dirty="0">
                <a:cs typeface="+mj-cs"/>
              </a:rPr>
              <a:t>ﻓﺮﺻﺔ </a:t>
            </a:r>
            <a:r>
              <a:rPr lang="ar-EG" b="1" dirty="0" smtClean="0">
                <a:cs typeface="+mj-cs"/>
              </a:rPr>
              <a:t>لحياة </a:t>
            </a:r>
            <a:r>
              <a:rPr lang="ar-SA" b="1" dirty="0" smtClean="0">
                <a:cs typeface="+mj-cs"/>
              </a:rPr>
              <a:t>وﻣﻌﻴﺸﺔ </a:t>
            </a:r>
            <a:r>
              <a:rPr lang="ar-SA" b="1" dirty="0">
                <a:cs typeface="+mj-cs"/>
              </a:rPr>
              <a:t>كرﻳﻤﺔ. </a:t>
            </a:r>
            <a:endParaRPr lang="ar-EG" b="1" dirty="0" smtClean="0">
              <a:cs typeface="+mj-cs"/>
            </a:endParaRPr>
          </a:p>
          <a:p>
            <a:pPr algn="r" rtl="1"/>
            <a:r>
              <a:rPr lang="ar-SA" b="1" dirty="0" smtClean="0">
                <a:cs typeface="+mj-cs"/>
              </a:rPr>
              <a:t>ﻳﺘﻌﻠﻢ </a:t>
            </a:r>
            <a:r>
              <a:rPr lang="ar-SA" b="1" dirty="0">
                <a:cs typeface="+mj-cs"/>
              </a:rPr>
              <a:t>اﻟﻨﺎس اﻟﻘﻴﻢ اﻻﻳﺠﺎﺑﻴﺔ. </a:t>
            </a:r>
            <a:endParaRPr lang="ar-EG" b="1" dirty="0" smtClean="0">
              <a:cs typeface="+mj-cs"/>
            </a:endParaRPr>
          </a:p>
          <a:p>
            <a:pPr algn="r" rtl="1"/>
            <a:r>
              <a:rPr lang="ar-SA" b="1" dirty="0" smtClean="0">
                <a:cs typeface="+mj-cs"/>
              </a:rPr>
              <a:t>ﻳﺘﺒﻌﻮن </a:t>
            </a:r>
            <a:r>
              <a:rPr lang="ar-SA" b="1" dirty="0">
                <a:cs typeface="+mj-cs"/>
              </a:rPr>
              <a:t>اﻟﺴﻠﻮك اﻟﺬي ﻳﻤﻜﻨﻬﻢ ﻣﻦ ﺗﺤﻮﻳﻞ ﻣﺠﺘﻤﻌﺎﺗﻬﻢ وﻓﻘﺎ ﻟﺮؤﻳﺘﻬﻢ ﻣﻌﺎ</a:t>
            </a:r>
            <a:r>
              <a:rPr lang="ar-SA" b="1" dirty="0" smtClean="0">
                <a:cs typeface="+mj-cs"/>
              </a:rPr>
              <a:t>.</a:t>
            </a:r>
            <a:endParaRPr lang="en-GB" b="1" dirty="0">
              <a:cs typeface="+mj-cs"/>
            </a:endParaRPr>
          </a:p>
        </p:txBody>
      </p:sp>
    </p:spTree>
    <p:extLst>
      <p:ext uri="{BB962C8B-B14F-4D97-AF65-F5344CB8AC3E}">
        <p14:creationId xmlns:p14="http://schemas.microsoft.com/office/powerpoint/2010/main" val="2278587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Effect transition="in" filter="fade">
                                      <p:cBhvr>
                                        <p:cTn id="33" dur="1000"/>
                                        <p:tgtEl>
                                          <p:spTgt spid="3">
                                            <p:txEl>
                                              <p:pRg st="5" end="5"/>
                                            </p:txEl>
                                          </p:spTgt>
                                        </p:tgtEl>
                                      </p:cBhvr>
                                    </p:animEffect>
                                    <p:anim calcmode="lin" valueType="num">
                                      <p:cBhvr>
                                        <p:cTn id="34"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EG" b="1" dirty="0"/>
              <a:t>التعليم من أجل تنمية مُستدامة</a:t>
            </a:r>
            <a:endParaRPr lang="en-US" dirty="0"/>
          </a:p>
        </p:txBody>
      </p:sp>
      <p:sp>
        <p:nvSpPr>
          <p:cNvPr id="3" name="Content Placeholder 2"/>
          <p:cNvSpPr>
            <a:spLocks noGrp="1"/>
          </p:cNvSpPr>
          <p:nvPr>
            <p:ph idx="1"/>
          </p:nvPr>
        </p:nvSpPr>
        <p:spPr/>
        <p:txBody>
          <a:bodyPr>
            <a:normAutofit/>
          </a:bodyPr>
          <a:lstStyle/>
          <a:p>
            <a:pPr algn="r" rtl="1"/>
            <a:r>
              <a:rPr lang="ar-EG" b="1" dirty="0" smtClean="0"/>
              <a:t>يستهدف ترسيخ </a:t>
            </a:r>
            <a:r>
              <a:rPr lang="ar-EG" b="1" dirty="0"/>
              <a:t>تعليم المواطنة العالمية بالنسبة للمنهج الدراسي وروح المدرسة</a:t>
            </a:r>
            <a:r>
              <a:rPr lang="ar-EG" b="1" dirty="0" smtClean="0"/>
              <a:t>،</a:t>
            </a:r>
          </a:p>
          <a:p>
            <a:pPr algn="r" rtl="1"/>
            <a:r>
              <a:rPr lang="ar-EG" b="1" dirty="0" smtClean="0"/>
              <a:t>تمكين </a:t>
            </a:r>
            <a:r>
              <a:rPr lang="ar-EG" b="1" dirty="0"/>
              <a:t>الطلاب من اتخاذ إجراءات لتقليل أو تحسين تأثيرهم على مدارسهم أو مجتمعاتهم، والعمل على ربط الأفعال المحلية والعالمية</a:t>
            </a:r>
            <a:r>
              <a:rPr lang="ar-EG" b="1" dirty="0" smtClean="0"/>
              <a:t>.</a:t>
            </a:r>
            <a:endParaRPr lang="en-US" b="1" dirty="0" smtClean="0"/>
          </a:p>
          <a:p>
            <a:pPr algn="r" rtl="1"/>
            <a:r>
              <a:rPr lang="ar-EG" b="1" dirty="0" smtClean="0"/>
              <a:t>المساعدة </a:t>
            </a:r>
            <a:r>
              <a:rPr lang="ar-EG" b="1" dirty="0"/>
              <a:t>في خلق مستقبل أكثر استدامة، فطلائع الغد يحتاجون إلى أن يتعرفوا على الآثار التي يتركونها على العالم، ويتعلمون كيفية التعامل بعناية مع هذا العالم. </a:t>
            </a:r>
          </a:p>
          <a:p>
            <a:endParaRPr lang="en-US" dirty="0"/>
          </a:p>
        </p:txBody>
      </p:sp>
    </p:spTree>
    <p:extLst>
      <p:ext uri="{BB962C8B-B14F-4D97-AF65-F5344CB8AC3E}">
        <p14:creationId xmlns:p14="http://schemas.microsoft.com/office/powerpoint/2010/main" val="2747516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1000"/>
                                        <p:tgtEl>
                                          <p:spTgt spid="3">
                                            <p:txEl>
                                              <p:pRg st="1" end="1"/>
                                            </p:txEl>
                                          </p:spTgt>
                                        </p:tgtEl>
                                      </p:cBhvr>
                                    </p:animEffect>
                                    <p:anim calcmode="lin" valueType="num">
                                      <p:cBhvr>
                                        <p:cTn id="20"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2" end="2"/>
                                            </p:txEl>
                                          </p:spTgt>
                                        </p:tgtEl>
                                        <p:attrNameLst>
                                          <p:attrName>style.visibility</p:attrName>
                                        </p:attrNameLst>
                                      </p:cBhvr>
                                      <p:to>
                                        <p:strVal val="visible"/>
                                      </p:to>
                                    </p:set>
                                    <p:animEffect transition="in" filter="fade">
                                      <p:cBhvr>
                                        <p:cTn id="26" dur="1000"/>
                                        <p:tgtEl>
                                          <p:spTgt spid="3">
                                            <p:txEl>
                                              <p:pRg st="2" end="2"/>
                                            </p:txEl>
                                          </p:spTgt>
                                        </p:tgtEl>
                                      </p:cBhvr>
                                    </p:animEffect>
                                    <p:anim calcmode="lin" valueType="num">
                                      <p:cBhvr>
                                        <p:cTn id="27"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73162"/>
          </a:xfrm>
        </p:spPr>
        <p:txBody>
          <a:bodyPr>
            <a:normAutofit/>
          </a:bodyPr>
          <a:lstStyle/>
          <a:p>
            <a:r>
              <a:rPr lang="ar-EG" sz="3200" b="1" dirty="0" smtClean="0"/>
              <a:t>أهداف الأنشطة التى يمكنها توفير فرص مُصاحِبة للمنهج المدرسى فى جميع المجالات الدراسية </a:t>
            </a:r>
            <a:endParaRPr lang="en-US" b="1" dirty="0"/>
          </a:p>
        </p:txBody>
      </p:sp>
      <p:sp>
        <p:nvSpPr>
          <p:cNvPr id="3" name="Content Placeholder 2"/>
          <p:cNvSpPr>
            <a:spLocks noGrp="1"/>
          </p:cNvSpPr>
          <p:nvPr>
            <p:ph idx="1"/>
          </p:nvPr>
        </p:nvSpPr>
        <p:spPr>
          <a:xfrm>
            <a:off x="914400" y="1752600"/>
            <a:ext cx="8229600" cy="4068763"/>
          </a:xfrm>
        </p:spPr>
        <p:txBody>
          <a:bodyPr>
            <a:normAutofit fontScale="62500" lnSpcReduction="20000"/>
          </a:bodyPr>
          <a:lstStyle/>
          <a:p>
            <a:pPr algn="r" rtl="1">
              <a:buFont typeface="Wingdings" panose="05000000000000000000" pitchFamily="2" charset="2"/>
              <a:buChar char="q"/>
            </a:pPr>
            <a:r>
              <a:rPr lang="ar-EG" b="1" dirty="0" smtClean="0"/>
              <a:t>تعزيز </a:t>
            </a:r>
            <a:r>
              <a:rPr lang="ar-EG" b="1" dirty="0"/>
              <a:t>فهم كيف يمكن </a:t>
            </a:r>
            <a:r>
              <a:rPr lang="ar-EG" b="1" dirty="0" smtClean="0"/>
              <a:t>للنشء </a:t>
            </a:r>
            <a:r>
              <a:rPr lang="ar-EG" b="1" dirty="0"/>
              <a:t>المساعدة في تحسين الاستدامة البيئية، وأن يصبحوا مواطنين نشطاء على درايةٍ بمشاكل العالم</a:t>
            </a:r>
            <a:r>
              <a:rPr lang="ar-EG" b="1" dirty="0" smtClean="0"/>
              <a:t>.</a:t>
            </a:r>
          </a:p>
          <a:p>
            <a:pPr algn="r" rtl="1">
              <a:buFont typeface="Wingdings" panose="05000000000000000000" pitchFamily="2" charset="2"/>
              <a:buChar char="q"/>
            </a:pPr>
            <a:endParaRPr lang="ar-EG" b="1" dirty="0"/>
          </a:p>
          <a:p>
            <a:pPr algn="r" rtl="1">
              <a:buFont typeface="Wingdings" panose="05000000000000000000" pitchFamily="2" charset="2"/>
              <a:buChar char="q"/>
            </a:pPr>
            <a:r>
              <a:rPr lang="ar-EG" b="1" dirty="0" smtClean="0"/>
              <a:t>التشجيع </a:t>
            </a:r>
            <a:r>
              <a:rPr lang="ar-EG" b="1" dirty="0"/>
              <a:t>على إدراج </a:t>
            </a:r>
            <a:r>
              <a:rPr lang="ar-EG" b="1" dirty="0" smtClean="0"/>
              <a:t>الرؤية العالمية للمفاهيم والممارسات  </a:t>
            </a:r>
            <a:r>
              <a:rPr lang="ar-EG" b="1" dirty="0"/>
              <a:t>في خطط تطوير المدارس، وخطط عملها</a:t>
            </a:r>
            <a:r>
              <a:rPr lang="ar-EG" b="1" dirty="0" smtClean="0"/>
              <a:t>.</a:t>
            </a:r>
          </a:p>
          <a:p>
            <a:pPr marL="0" indent="0" algn="r" rtl="1">
              <a:buNone/>
            </a:pPr>
            <a:r>
              <a:rPr lang="ar-EG" b="1" dirty="0" smtClean="0"/>
              <a:t> </a:t>
            </a:r>
            <a:endParaRPr lang="ar-EG" b="1" dirty="0"/>
          </a:p>
          <a:p>
            <a:pPr algn="r" rtl="1">
              <a:buFont typeface="Wingdings" panose="05000000000000000000" pitchFamily="2" charset="2"/>
              <a:buChar char="q"/>
            </a:pPr>
            <a:r>
              <a:rPr lang="ar-EG" b="1" dirty="0" smtClean="0"/>
              <a:t>البحث ومناقشة </a:t>
            </a:r>
            <a:r>
              <a:rPr lang="ar-EG" b="1" dirty="0"/>
              <a:t>المشاكل باستخدام الكتب </a:t>
            </a:r>
            <a:r>
              <a:rPr lang="ar-EG" b="1" dirty="0" smtClean="0"/>
              <a:t>الـ </a:t>
            </a:r>
            <a:r>
              <a:rPr lang="en-US" b="1" dirty="0" smtClean="0"/>
              <a:t>Internet</a:t>
            </a:r>
            <a:r>
              <a:rPr lang="ar-EG" b="1" dirty="0" smtClean="0"/>
              <a:t>، وتعلم الحصول على المعرفة العالمية.</a:t>
            </a:r>
          </a:p>
          <a:p>
            <a:pPr algn="r" rtl="1">
              <a:buFont typeface="Wingdings" panose="05000000000000000000" pitchFamily="2" charset="2"/>
              <a:buChar char="q"/>
            </a:pPr>
            <a:endParaRPr lang="ar-EG" b="1" dirty="0" smtClean="0"/>
          </a:p>
          <a:p>
            <a:pPr algn="r" rtl="1">
              <a:buFont typeface="Wingdings" panose="05000000000000000000" pitchFamily="2" charset="2"/>
              <a:buChar char="q"/>
            </a:pPr>
            <a:r>
              <a:rPr lang="ar-EG" b="1" dirty="0" smtClean="0"/>
              <a:t>التعرف على كيف </a:t>
            </a:r>
            <a:r>
              <a:rPr lang="ar-EG" b="1" dirty="0"/>
              <a:t>يمكن للناس </a:t>
            </a:r>
            <a:r>
              <a:rPr lang="ar-EG" b="1" dirty="0" smtClean="0"/>
              <a:t>تحسين البيئة، والممارسات التى يقومون بها لتدمير البيئة. </a:t>
            </a:r>
          </a:p>
          <a:p>
            <a:pPr algn="r" rtl="1">
              <a:buFont typeface="Wingdings" panose="05000000000000000000" pitchFamily="2" charset="2"/>
              <a:buChar char="q"/>
            </a:pPr>
            <a:endParaRPr lang="ar-EG" b="1" dirty="0" smtClean="0"/>
          </a:p>
          <a:p>
            <a:pPr algn="r" rtl="1">
              <a:buFont typeface="Wingdings" panose="05000000000000000000" pitchFamily="2" charset="2"/>
              <a:buChar char="q"/>
            </a:pPr>
            <a:r>
              <a:rPr lang="ar-EG" b="1" dirty="0" smtClean="0"/>
              <a:t>كيف </a:t>
            </a:r>
            <a:r>
              <a:rPr lang="ar-EG" b="1" dirty="0"/>
              <a:t>ولماذا يجب على الناس إدارة بيئات أكثر استدامة؟ وتحديد فرص إمكانية مشاركتهم في إدارة هذه البيئات.</a:t>
            </a:r>
          </a:p>
          <a:p>
            <a:pPr algn="r" rtl="1">
              <a:buFont typeface="Wingdings" panose="05000000000000000000" pitchFamily="2" charset="2"/>
              <a:buChar char="q"/>
            </a:pPr>
            <a:endParaRPr lang="en-US" dirty="0"/>
          </a:p>
        </p:txBody>
      </p:sp>
    </p:spTree>
    <p:extLst>
      <p:ext uri="{BB962C8B-B14F-4D97-AF65-F5344CB8AC3E}">
        <p14:creationId xmlns:p14="http://schemas.microsoft.com/office/powerpoint/2010/main" val="1606130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1000"/>
                                        <p:tgtEl>
                                          <p:spTgt spid="3">
                                            <p:txEl>
                                              <p:pRg st="6" end="6"/>
                                            </p:txEl>
                                          </p:spTgt>
                                        </p:tgtEl>
                                      </p:cBhvr>
                                    </p:animEffect>
                                    <p:anim calcmode="lin" valueType="num">
                                      <p:cBhvr>
                                        <p:cTn id="3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8" end="8"/>
                                            </p:txEl>
                                          </p:spTgt>
                                        </p:tgtEl>
                                        <p:attrNameLst>
                                          <p:attrName>style.visibility</p:attrName>
                                        </p:attrNameLst>
                                      </p:cBhvr>
                                      <p:to>
                                        <p:strVal val="visible"/>
                                      </p:to>
                                    </p:set>
                                    <p:animEffect transition="in" filter="fade">
                                      <p:cBhvr>
                                        <p:cTn id="40" dur="1000"/>
                                        <p:tgtEl>
                                          <p:spTgt spid="3">
                                            <p:txEl>
                                              <p:pRg st="8" end="8"/>
                                            </p:txEl>
                                          </p:spTgt>
                                        </p:tgtEl>
                                      </p:cBhvr>
                                    </p:animEffect>
                                    <p:anim calcmode="lin" valueType="num">
                                      <p:cBhvr>
                                        <p:cTn id="41"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b="1" dirty="0" smtClean="0"/>
              <a:t>Activities</a:t>
            </a:r>
            <a:endParaRPr lang="en-US" b="1" dirty="0"/>
          </a:p>
        </p:txBody>
      </p:sp>
      <p:sp>
        <p:nvSpPr>
          <p:cNvPr id="3" name="Content Placeholder 2"/>
          <p:cNvSpPr>
            <a:spLocks noGrp="1"/>
          </p:cNvSpPr>
          <p:nvPr>
            <p:ph idx="1"/>
          </p:nvPr>
        </p:nvSpPr>
        <p:spPr>
          <a:xfrm>
            <a:off x="457200" y="838200"/>
            <a:ext cx="8229600" cy="5287963"/>
          </a:xfrm>
        </p:spPr>
        <p:txBody>
          <a:bodyPr>
            <a:normAutofit fontScale="92500" lnSpcReduction="20000"/>
          </a:bodyPr>
          <a:lstStyle/>
          <a:p>
            <a:pPr algn="r" rtl="1"/>
            <a:r>
              <a:rPr lang="ar-EG" dirty="0" smtClean="0"/>
              <a:t>تتضمن الأنشطة التى يضمها موضوع الاستدامة على سبيل المثال:</a:t>
            </a:r>
          </a:p>
          <a:p>
            <a:pPr algn="r" rtl="1"/>
            <a:r>
              <a:rPr lang="ar-EG" dirty="0" smtClean="0"/>
              <a:t>مفهوم </a:t>
            </a:r>
            <a:r>
              <a:rPr lang="ar-EG" dirty="0"/>
              <a:t>بصمة </a:t>
            </a:r>
            <a:r>
              <a:rPr lang="ar-EG" dirty="0" smtClean="0"/>
              <a:t>الإنسان </a:t>
            </a:r>
            <a:r>
              <a:rPr lang="en-US" dirty="0" smtClean="0"/>
              <a:t>footprint </a:t>
            </a:r>
            <a:r>
              <a:rPr lang="ar-EG" dirty="0" smtClean="0"/>
              <a:t> </a:t>
            </a:r>
            <a:r>
              <a:rPr lang="ar-EG" dirty="0"/>
              <a:t>على النظم </a:t>
            </a:r>
            <a:r>
              <a:rPr lang="ar-EG" dirty="0" smtClean="0"/>
              <a:t>البيئية</a:t>
            </a:r>
            <a:r>
              <a:rPr lang="ar-EG" dirty="0"/>
              <a:t>.</a:t>
            </a:r>
            <a:r>
              <a:rPr lang="ar-EG" dirty="0" smtClean="0"/>
              <a:t> </a:t>
            </a:r>
          </a:p>
          <a:p>
            <a:pPr algn="r" rtl="1"/>
            <a:r>
              <a:rPr lang="ar-EG" dirty="0" smtClean="0"/>
              <a:t>الأنواع </a:t>
            </a:r>
            <a:r>
              <a:rPr lang="ar-EG" dirty="0"/>
              <a:t>المهددة </a:t>
            </a:r>
            <a:r>
              <a:rPr lang="ar-EG" dirty="0" smtClean="0"/>
              <a:t>بالانقراض. </a:t>
            </a:r>
          </a:p>
          <a:p>
            <a:pPr algn="r" rtl="1"/>
            <a:r>
              <a:rPr lang="ar-EG" dirty="0" smtClean="0"/>
              <a:t>إعادة </a:t>
            </a:r>
            <a:r>
              <a:rPr lang="ar-EG" dirty="0"/>
              <a:t>التدوير </a:t>
            </a:r>
            <a:r>
              <a:rPr lang="ar-EG" dirty="0" smtClean="0"/>
              <a:t>والنفايات.</a:t>
            </a:r>
          </a:p>
          <a:p>
            <a:pPr algn="r" rtl="1"/>
            <a:r>
              <a:rPr lang="ar-EG" dirty="0" smtClean="0"/>
              <a:t> </a:t>
            </a:r>
            <a:r>
              <a:rPr lang="ar-EG" dirty="0"/>
              <a:t>الأغنياء والفقراء، </a:t>
            </a:r>
            <a:r>
              <a:rPr lang="ar-EG" dirty="0" smtClean="0"/>
              <a:t>الأغذية.</a:t>
            </a:r>
          </a:p>
          <a:p>
            <a:pPr algn="r" rtl="1"/>
            <a:r>
              <a:rPr lang="ar-EG" dirty="0" smtClean="0"/>
              <a:t> </a:t>
            </a:r>
            <a:r>
              <a:rPr lang="ar-EG" dirty="0"/>
              <a:t>الأكل الصحي النباتي، توفير </a:t>
            </a:r>
            <a:r>
              <a:rPr lang="ar-EG" dirty="0" smtClean="0"/>
              <a:t>الطاقة.</a:t>
            </a:r>
          </a:p>
          <a:p>
            <a:pPr algn="r" rtl="1"/>
            <a:r>
              <a:rPr lang="ar-EG" dirty="0" smtClean="0"/>
              <a:t> </a:t>
            </a:r>
            <a:r>
              <a:rPr lang="ar-EG" dirty="0"/>
              <a:t>والتجارة العادلة.</a:t>
            </a:r>
          </a:p>
          <a:p>
            <a:pPr algn="r" rtl="1"/>
            <a:r>
              <a:rPr lang="ar-EG" dirty="0" smtClean="0"/>
              <a:t>استكشاف </a:t>
            </a:r>
            <a:r>
              <a:rPr lang="ar-EG" dirty="0"/>
              <a:t>أهمية وقيمة الأراضي الموجودة لدعم الحياة على كوكب </a:t>
            </a:r>
            <a:r>
              <a:rPr lang="ar-EG" dirty="0" smtClean="0"/>
              <a:t>الأرض. </a:t>
            </a:r>
          </a:p>
          <a:p>
            <a:pPr algn="r" rtl="1"/>
            <a:r>
              <a:rPr lang="ar-EG" dirty="0" smtClean="0"/>
              <a:t>وتطوير </a:t>
            </a:r>
            <a:r>
              <a:rPr lang="ar-EG" dirty="0"/>
              <a:t>الأفكار لتقليل هذه البصمة وتأثيراتها</a:t>
            </a:r>
            <a:r>
              <a:rPr lang="ar-EG" dirty="0" smtClean="0"/>
              <a:t>.</a:t>
            </a:r>
          </a:p>
          <a:p>
            <a:pPr algn="r" rtl="1"/>
            <a:endParaRPr lang="en-US" dirty="0"/>
          </a:p>
        </p:txBody>
      </p:sp>
    </p:spTree>
    <p:extLst>
      <p:ext uri="{BB962C8B-B14F-4D97-AF65-F5344CB8AC3E}">
        <p14:creationId xmlns:p14="http://schemas.microsoft.com/office/powerpoint/2010/main" val="1143420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2" presetClass="entr" presetSubtype="0"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fade">
                                      <p:cBhvr>
                                        <p:cTn id="18" dur="1000"/>
                                        <p:tgtEl>
                                          <p:spTgt spid="3">
                                            <p:txEl>
                                              <p:pRg st="2" end="2"/>
                                            </p:txEl>
                                          </p:spTgt>
                                        </p:tgtEl>
                                      </p:cBhvr>
                                    </p:animEffect>
                                    <p:anim calcmode="lin" valueType="num">
                                      <p:cBhvr>
                                        <p:cTn id="1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Effect transition="in" filter="fade">
                                      <p:cBhvr>
                                        <p:cTn id="25" dur="1000"/>
                                        <p:tgtEl>
                                          <p:spTgt spid="3">
                                            <p:txEl>
                                              <p:pRg st="3" end="3"/>
                                            </p:txEl>
                                          </p:spTgt>
                                        </p:tgtEl>
                                      </p:cBhvr>
                                    </p:animEffect>
                                    <p:anim calcmode="lin" valueType="num">
                                      <p:cBhvr>
                                        <p:cTn id="2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1000"/>
                                        <p:tgtEl>
                                          <p:spTgt spid="3">
                                            <p:txEl>
                                              <p:pRg st="4" end="4"/>
                                            </p:txEl>
                                          </p:spTgt>
                                        </p:tgtEl>
                                      </p:cBhvr>
                                    </p:animEffect>
                                    <p:anim calcmode="lin" valueType="num">
                                      <p:cBhvr>
                                        <p:cTn id="3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Effect transition="in" filter="fade">
                                      <p:cBhvr>
                                        <p:cTn id="39" dur="1000"/>
                                        <p:tgtEl>
                                          <p:spTgt spid="3">
                                            <p:txEl>
                                              <p:pRg st="5" end="5"/>
                                            </p:txEl>
                                          </p:spTgt>
                                        </p:tgtEl>
                                      </p:cBhvr>
                                    </p:animEffect>
                                    <p:anim calcmode="lin" valueType="num">
                                      <p:cBhvr>
                                        <p:cTn id="4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nodeType="clickEffect">
                                  <p:stCondLst>
                                    <p:cond delay="0"/>
                                  </p:stCondLst>
                                  <p:childTnLst>
                                    <p:set>
                                      <p:cBhvr>
                                        <p:cTn id="45" dur="1" fill="hold">
                                          <p:stCondLst>
                                            <p:cond delay="0"/>
                                          </p:stCondLst>
                                        </p:cTn>
                                        <p:tgtEl>
                                          <p:spTgt spid="3">
                                            <p:txEl>
                                              <p:pRg st="6" end="6"/>
                                            </p:txEl>
                                          </p:spTgt>
                                        </p:tgtEl>
                                        <p:attrNameLst>
                                          <p:attrName>style.visibility</p:attrName>
                                        </p:attrNameLst>
                                      </p:cBhvr>
                                      <p:to>
                                        <p:strVal val="visible"/>
                                      </p:to>
                                    </p:set>
                                    <p:anim calcmode="lin" valueType="num">
                                      <p:cBhvr additive="base">
                                        <p:cTn id="4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7"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fade">
                                      <p:cBhvr>
                                        <p:cTn id="52" dur="1000"/>
                                        <p:tgtEl>
                                          <p:spTgt spid="3">
                                            <p:txEl>
                                              <p:pRg st="7" end="7"/>
                                            </p:txEl>
                                          </p:spTgt>
                                        </p:tgtEl>
                                      </p:cBhvr>
                                    </p:animEffect>
                                    <p:anim calcmode="lin" valueType="num">
                                      <p:cBhvr>
                                        <p:cTn id="5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Effect transition="in" filter="fade">
                                      <p:cBhvr>
                                        <p:cTn id="59" dur="1000"/>
                                        <p:tgtEl>
                                          <p:spTgt spid="3">
                                            <p:txEl>
                                              <p:pRg st="8" end="8"/>
                                            </p:txEl>
                                          </p:spTgt>
                                        </p:tgtEl>
                                      </p:cBhvr>
                                    </p:animEffect>
                                    <p:anim calcmode="lin" valueType="num">
                                      <p:cBhvr>
                                        <p:cTn id="6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en-US" b="1" i="1" dirty="0">
                <a:latin typeface="Comic Sans MS" pitchFamily="66" charset="0"/>
              </a:rPr>
              <a:t>They don</a:t>
            </a:r>
            <a:r>
              <a:rPr lang="en-US" b="1" i="1" dirty="0"/>
              <a:t>’</a:t>
            </a:r>
            <a:r>
              <a:rPr lang="en-US" b="1" i="1" dirty="0">
                <a:latin typeface="Comic Sans MS" pitchFamily="66" charset="0"/>
              </a:rPr>
              <a:t>t care how much you know until they Know how much you </a:t>
            </a:r>
            <a:r>
              <a:rPr lang="en-US" b="1" i="1" dirty="0" smtClean="0">
                <a:latin typeface="Comic Sans MS" pitchFamily="66" charset="0"/>
              </a:rPr>
              <a:t>care</a:t>
            </a:r>
            <a:endParaRPr lang="ar-EG" b="1" i="1" dirty="0" smtClean="0">
              <a:latin typeface="Comic Sans MS" pitchFamily="66" charset="0"/>
            </a:endParaRPr>
          </a:p>
          <a:p>
            <a:endParaRPr lang="ar-EG" b="1" dirty="0" smtClean="0">
              <a:latin typeface="Comic Sans MS" pitchFamily="66" charset="0"/>
            </a:endParaRPr>
          </a:p>
          <a:p>
            <a:pPr marL="0" indent="0" algn="ctr" rtl="1">
              <a:buNone/>
            </a:pPr>
            <a:r>
              <a:rPr lang="ar-EG" b="1" dirty="0" smtClean="0">
                <a:latin typeface="Comic Sans MS" pitchFamily="66" charset="0"/>
              </a:rPr>
              <a:t>لن </a:t>
            </a:r>
            <a:r>
              <a:rPr lang="ar-EG" b="1" dirty="0">
                <a:latin typeface="Comic Sans MS" pitchFamily="66" charset="0"/>
              </a:rPr>
              <a:t>يكترثوا بمقدار ما تعرف حتى يعرفوا مقدار ما </a:t>
            </a:r>
            <a:r>
              <a:rPr lang="ar-EG" b="1" dirty="0" smtClean="0">
                <a:latin typeface="Comic Sans MS" pitchFamily="66" charset="0"/>
              </a:rPr>
              <a:t>تكترث </a:t>
            </a:r>
            <a:r>
              <a:rPr lang="ar-EG" b="1" dirty="0">
                <a:latin typeface="Comic Sans MS" pitchFamily="66" charset="0"/>
              </a:rPr>
              <a:t>بهم!</a:t>
            </a:r>
            <a:r>
              <a:rPr lang="en-US" b="1" i="1" dirty="0">
                <a:latin typeface="Comic Sans MS" pitchFamily="66" charset="0"/>
              </a:rPr>
              <a:t/>
            </a:r>
            <a:br>
              <a:rPr lang="en-US" b="1" i="1" dirty="0">
                <a:latin typeface="Comic Sans MS" pitchFamily="66" charset="0"/>
              </a:rPr>
            </a:br>
            <a:endParaRPr lang="en-US" dirty="0"/>
          </a:p>
        </p:txBody>
      </p:sp>
      <p:pic>
        <p:nvPicPr>
          <p:cNvPr id="4" name="Picture 3"/>
          <p:cNvPicPr>
            <a:picLocks noChangeAspect="1"/>
          </p:cNvPicPr>
          <p:nvPr/>
        </p:nvPicPr>
        <p:blipFill>
          <a:blip r:embed="rId2"/>
          <a:stretch>
            <a:fillRect/>
          </a:stretch>
        </p:blipFill>
        <p:spPr>
          <a:xfrm>
            <a:off x="3352800" y="4531052"/>
            <a:ext cx="1828959" cy="1566808"/>
          </a:xfrm>
          <a:prstGeom prst="rect">
            <a:avLst/>
          </a:prstGeom>
        </p:spPr>
      </p:pic>
    </p:spTree>
    <p:extLst>
      <p:ext uri="{BB962C8B-B14F-4D97-AF65-F5344CB8AC3E}">
        <p14:creationId xmlns:p14="http://schemas.microsoft.com/office/powerpoint/2010/main" val="625730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4754563"/>
          </a:xfrm>
        </p:spPr>
        <p:txBody>
          <a:bodyPr>
            <a:normAutofit fontScale="92500" lnSpcReduction="20000"/>
          </a:bodyPr>
          <a:lstStyle/>
          <a:p>
            <a:pPr algn="r" rtl="1"/>
            <a:r>
              <a:rPr lang="ar-EG" b="1" dirty="0"/>
              <a:t>صناعة الورق الحديثة:</a:t>
            </a:r>
          </a:p>
          <a:p>
            <a:pPr algn="r" rtl="1"/>
            <a:r>
              <a:rPr lang="ar-EG" dirty="0"/>
              <a:t>اليوم، يستهلك العالم حوالي 300 مليون طن من الورق سنويًّا. معظم هذه الكمية يتم تصنيعها من لب النباتات، لكن الورق المعاد تدويره يمثل 38% من إجمالى مصادر الألياف في العالم، والألياف غير الخشبية من نباتات، مثل القنب والتيل والتي تمثل 7% من هذه الكمية.</a:t>
            </a:r>
          </a:p>
          <a:p>
            <a:pPr algn="r" rtl="1"/>
            <a:r>
              <a:rPr lang="ar-EG" dirty="0" smtClean="0"/>
              <a:t>يُصنع </a:t>
            </a:r>
            <a:r>
              <a:rPr lang="ar-EG" dirty="0"/>
              <a:t>الورق من مزيج مختلف من الأشجار، بعض منها عبارة عن خشب صلب والبعض الآخر خشب ناعم، بالإضافة إلى ذلك فإن بعضها طويل القامة، وبعضها قديم، وبعضها عريض، وبعضها صغير، وبعض منها رقيق، وهكذا. العديد من مكونات الأشجار التي تدخل في صناعة الورق تكون على شكل رقائق أو نشارة خشب. </a:t>
            </a:r>
          </a:p>
          <a:p>
            <a:pPr algn="r" rtl="1"/>
            <a:endParaRPr lang="en-US" dirty="0"/>
          </a:p>
        </p:txBody>
      </p:sp>
    </p:spTree>
    <p:extLst>
      <p:ext uri="{BB962C8B-B14F-4D97-AF65-F5344CB8AC3E}">
        <p14:creationId xmlns:p14="http://schemas.microsoft.com/office/powerpoint/2010/main" val="3312110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Effect transition="in" filter="fade">
                                      <p:cBhvr>
                                        <p:cTn id="13" dur="1000"/>
                                        <p:tgtEl>
                                          <p:spTgt spid="3">
                                            <p:txEl>
                                              <p:pRg st="1" end="1"/>
                                            </p:txEl>
                                          </p:spTgt>
                                        </p:tgtEl>
                                      </p:cBhvr>
                                    </p:animEffect>
                                    <p:anim calcmode="lin" valueType="num">
                                      <p:cBhvr>
                                        <p:cTn id="14"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additive="base">
                                        <p:cTn id="20"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algn="r" rtl="1"/>
            <a:r>
              <a:rPr lang="ar-EG" dirty="0"/>
              <a:t>ما إن يتم قطع الشجرة، فيتم إدخالها إلى طاحونة حيث يتم نزع لحائها، ويتم تقطيعها إلى قطع صغيرة عن طريق مجموعة من المناشير،  ثم يتم  طبخ هذه القطع الصغيرة في وعاء كبير مع الماء والعديد من المواد الكيماوية، مثل: الصودا الكاوية وكبريتات الصوديوم، وذلك لعمل الطين اللزج المعروف باسم اللب. </a:t>
            </a:r>
          </a:p>
          <a:p>
            <a:pPr algn="r" rtl="1"/>
            <a:r>
              <a:rPr lang="ar-EG" dirty="0"/>
              <a:t>وفي المراحل النهائية، يتم إضافة  إضافات أخرى، مثل: النشا، والصلصال الصيني، والتلك وكربونات الكالسيوم إلى اللب لتحسين قوة وسطوع  الورق. ثم يتم تبييض الورق باستخدام الماء والكلور قبل أن يتم ضغطه على شكل لفات.</a:t>
            </a:r>
          </a:p>
          <a:p>
            <a:pPr algn="r" rtl="1"/>
            <a:r>
              <a:rPr lang="ar-EG" dirty="0"/>
              <a:t>تستخدم العديد من الأشجار في عملية صناعة الورق. ولكن الأشجار تعتبر من الموارد المتجددة، لذلك يمكن زراعة أشجار جديدة عند قطع أي من الأشجار القديمة. </a:t>
            </a:r>
            <a:endParaRPr lang="ar-EG" dirty="0" smtClean="0"/>
          </a:p>
          <a:p>
            <a:pPr algn="r" rtl="1"/>
            <a:r>
              <a:rPr lang="ar-EG" b="1" dirty="0" smtClean="0">
                <a:solidFill>
                  <a:srgbClr val="FF0000"/>
                </a:solidFill>
              </a:rPr>
              <a:t>وفي </a:t>
            </a:r>
            <a:r>
              <a:rPr lang="ar-EG" b="1" dirty="0">
                <a:solidFill>
                  <a:srgbClr val="FF0000"/>
                </a:solidFill>
              </a:rPr>
              <a:t>جميع أنحاء العالم تقوم مزارع الأشجار بتوريد حوالي 16% من جميع الأخشاب المستخدمة في صناعة الورق، في حين أن الجزء الأكبر يأتي من الغابات التي تم إعادة إنمائها. أقل من 9% من الخشب المستخدم في صناعة الورق يأتي من غابات قديمة، والتي من المستحيل تعويضها مرةً أخرى.  </a:t>
            </a:r>
          </a:p>
          <a:p>
            <a:pPr algn="r" rtl="1"/>
            <a:endParaRPr lang="ar-EG" dirty="0"/>
          </a:p>
          <a:p>
            <a:endParaRPr lang="en-US" dirty="0"/>
          </a:p>
        </p:txBody>
      </p:sp>
    </p:spTree>
    <p:extLst>
      <p:ext uri="{BB962C8B-B14F-4D97-AF65-F5344CB8AC3E}">
        <p14:creationId xmlns:p14="http://schemas.microsoft.com/office/powerpoint/2010/main" val="4229751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8229600" cy="563562"/>
          </a:xfrm>
        </p:spPr>
        <p:txBody>
          <a:bodyPr>
            <a:normAutofit fontScale="90000"/>
          </a:bodyPr>
          <a:lstStyle/>
          <a:p>
            <a:r>
              <a:rPr lang="ar-EG" sz="3100" dirty="0" smtClean="0"/>
              <a:t/>
            </a:r>
            <a:br>
              <a:rPr lang="ar-EG" sz="3100" dirty="0" smtClean="0"/>
            </a:br>
            <a:r>
              <a:rPr lang="ar-EG" sz="3100" dirty="0" smtClean="0"/>
              <a:t>معلومات إضافية عن الورق</a:t>
            </a:r>
            <a:r>
              <a:rPr lang="ar-EG" dirty="0"/>
              <a:t/>
            </a:r>
            <a:br>
              <a:rPr lang="ar-EG" dirty="0"/>
            </a:br>
            <a:endParaRPr lang="en-US" dirty="0"/>
          </a:p>
        </p:txBody>
      </p:sp>
      <p:sp>
        <p:nvSpPr>
          <p:cNvPr id="3" name="Content Placeholder 2"/>
          <p:cNvSpPr>
            <a:spLocks noGrp="1"/>
          </p:cNvSpPr>
          <p:nvPr>
            <p:ph idx="1"/>
          </p:nvPr>
        </p:nvSpPr>
        <p:spPr>
          <a:xfrm>
            <a:off x="457200" y="1066800"/>
            <a:ext cx="8229600" cy="5059363"/>
          </a:xfrm>
        </p:spPr>
        <p:txBody>
          <a:bodyPr>
            <a:noAutofit/>
          </a:bodyPr>
          <a:lstStyle/>
          <a:p>
            <a:pPr algn="r" rtl="1"/>
            <a:r>
              <a:rPr lang="ar-EG" sz="1800" b="1" dirty="0" smtClean="0"/>
              <a:t>يعد </a:t>
            </a:r>
            <a:r>
              <a:rPr lang="ar-EG" sz="1800" b="1" dirty="0"/>
              <a:t>التقليل وإعادة  التدوير حتى الآن من أهم الطرق الشائعة للحفاظ على الأشجار. ووفقًا لمعهد </a:t>
            </a:r>
            <a:r>
              <a:rPr lang="ar-EG" sz="1800" b="1" dirty="0" smtClean="0"/>
              <a:t>" </a:t>
            </a:r>
            <a:r>
              <a:rPr lang="en-US" sz="1800" b="1" dirty="0" smtClean="0"/>
              <a:t>World watch </a:t>
            </a:r>
            <a:r>
              <a:rPr lang="ar-EG" sz="1800" b="1" dirty="0" smtClean="0"/>
              <a:t>" </a:t>
            </a:r>
            <a:r>
              <a:rPr lang="ar-EG" sz="1800" b="1" dirty="0"/>
              <a:t>فقد استعادت مجهودات إعادة التدوير حول العالم حوالي 110 مليون طن أو 43% من كل الورق المستخدم. </a:t>
            </a:r>
          </a:p>
          <a:p>
            <a:pPr algn="r" rtl="1"/>
            <a:r>
              <a:rPr lang="ar-EG" sz="1800" b="1" dirty="0"/>
              <a:t>ويشير آخرون إلى إمكانية استخدام المخلفات الزراعية مع الخشب. اللب الزراعي كما يطلق عليه، هو عبارة عن القمح، والشوفان، والشعير؛ وسيقان المحاصيل الأخرى التي تتخلف بعد الحصاد وضمها إلى الورق المعاد تدويره ومكونات أخرى يعتبر صناع الورق أن اللب الزراعي هو مصدر جيد للورق</a:t>
            </a:r>
            <a:r>
              <a:rPr lang="ar-EG" sz="1800" b="1" dirty="0" smtClean="0"/>
              <a:t>.</a:t>
            </a:r>
            <a:endParaRPr lang="en-US" sz="1800" b="1" dirty="0" smtClean="0"/>
          </a:p>
          <a:p>
            <a:pPr algn="r" rtl="1"/>
            <a:endParaRPr lang="ar-EG" sz="1800" b="1" dirty="0"/>
          </a:p>
          <a:p>
            <a:pPr algn="r" rtl="1"/>
            <a:r>
              <a:rPr lang="ar-EG" sz="1800" b="1" dirty="0"/>
              <a:t>بعض الحسابات </a:t>
            </a:r>
            <a:r>
              <a:rPr lang="ar-EG" sz="1800" b="1" dirty="0" smtClean="0"/>
              <a:t>النموذجية</a:t>
            </a:r>
            <a:endParaRPr lang="ar-EG" sz="1800" dirty="0"/>
          </a:p>
          <a:p>
            <a:pPr algn="r" rtl="1"/>
            <a:r>
              <a:rPr lang="ar-EG" sz="1800" b="1" dirty="0"/>
              <a:t>1</a:t>
            </a:r>
            <a:r>
              <a:rPr lang="ar-EG" sz="1800" dirty="0"/>
              <a:t> </a:t>
            </a:r>
            <a:r>
              <a:rPr lang="ar-EG" sz="1800" b="1" dirty="0"/>
              <a:t>طن من الورق (1000 كجم) يقوم بعمل حوالى 12500 ورقة (80 جرامًا) وهو ما يمثل حوالي 25 رزمةً من الورق كل رزمة حوالي 500 ورقة. </a:t>
            </a:r>
          </a:p>
          <a:p>
            <a:pPr algn="r" rtl="1"/>
            <a:r>
              <a:rPr lang="ar-EG" sz="1800" b="1" dirty="0"/>
              <a:t>1 كرتونة (10 رزم) من ورق التصوير تستهلك 6 أشجار. </a:t>
            </a:r>
          </a:p>
          <a:p>
            <a:pPr algn="r" rtl="1"/>
            <a:r>
              <a:rPr lang="ar-EG" sz="1800" b="1" dirty="0"/>
              <a:t>الرزمة الواحدة تستهلك حوالي 60% من الشجرة. </a:t>
            </a:r>
            <a:endParaRPr lang="en-US" sz="1800" b="1" dirty="0" smtClean="0"/>
          </a:p>
          <a:p>
            <a:pPr algn="r" rtl="1"/>
            <a:r>
              <a:rPr lang="ar-EG" sz="1800" b="1" dirty="0"/>
              <a:t>1 طن من ورق المجلات يستهلك حوالي 16 شجرة. </a:t>
            </a:r>
          </a:p>
          <a:p>
            <a:pPr algn="r" rtl="1"/>
            <a:endParaRPr lang="ar-EG" sz="1800" b="1" dirty="0"/>
          </a:p>
        </p:txBody>
      </p:sp>
    </p:spTree>
    <p:extLst>
      <p:ext uri="{BB962C8B-B14F-4D97-AF65-F5344CB8AC3E}">
        <p14:creationId xmlns:p14="http://schemas.microsoft.com/office/powerpoint/2010/main" val="4010902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fade">
                                      <p:cBhvr>
                                        <p:cTn id="45" dur="1000"/>
                                        <p:tgtEl>
                                          <p:spTgt spid="3">
                                            <p:txEl>
                                              <p:pRg st="6" end="6"/>
                                            </p:txEl>
                                          </p:spTgt>
                                        </p:tgtEl>
                                      </p:cBhvr>
                                    </p:animEffect>
                                    <p:anim calcmode="lin" valueType="num">
                                      <p:cBhvr>
                                        <p:cTn id="4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3">
                                            <p:txEl>
                                              <p:pRg st="7" end="7"/>
                                            </p:txEl>
                                          </p:spTgt>
                                        </p:tgtEl>
                                        <p:attrNameLst>
                                          <p:attrName>style.visibility</p:attrName>
                                        </p:attrNameLst>
                                      </p:cBhvr>
                                      <p:to>
                                        <p:strVal val="visible"/>
                                      </p:to>
                                    </p:set>
                                    <p:animEffect transition="in" filter="fade">
                                      <p:cBhvr>
                                        <p:cTn id="50" dur="1000"/>
                                        <p:tgtEl>
                                          <p:spTgt spid="3">
                                            <p:txEl>
                                              <p:pRg st="7" end="7"/>
                                            </p:txEl>
                                          </p:spTgt>
                                        </p:tgtEl>
                                      </p:cBhvr>
                                    </p:animEffect>
                                    <p:anim calcmode="lin" valueType="num">
                                      <p:cBhvr>
                                        <p:cTn id="51"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2"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p:spPr>
        <p:txBody>
          <a:bodyPr>
            <a:noAutofit/>
          </a:bodyPr>
          <a:lstStyle/>
          <a:p>
            <a:pPr algn="r" rtl="1"/>
            <a:endParaRPr lang="ar-EG" sz="1800" b="1" dirty="0"/>
          </a:p>
          <a:p>
            <a:pPr marL="0" indent="0" algn="ctr" rtl="1">
              <a:buNone/>
            </a:pPr>
            <a:r>
              <a:rPr lang="ar-EG" sz="2000" b="1" dirty="0"/>
              <a:t>استخدم هذه الحسابات لمعرفة عدد الأشجار التي تُستخدم لصناعة الورق الخاص بك.</a:t>
            </a:r>
          </a:p>
          <a:p>
            <a:pPr algn="r" rtl="1"/>
            <a:endParaRPr lang="ar-EG" sz="2000" b="1" dirty="0"/>
          </a:p>
          <a:p>
            <a:pPr marL="0" indent="0" algn="ctr" rtl="1">
              <a:buNone/>
            </a:pPr>
            <a:r>
              <a:rPr lang="ar-EG" sz="2000" b="1" dirty="0"/>
              <a:t>كيف يمكن حساب عدد الأشجار التي تم حفظها باستخدام الورق المعاد تدويره؟ </a:t>
            </a:r>
            <a:endParaRPr lang="en-US" sz="2000" b="1" dirty="0" smtClean="0"/>
          </a:p>
          <a:p>
            <a:pPr marL="0" indent="0" algn="r" rtl="1">
              <a:buNone/>
            </a:pPr>
            <a:r>
              <a:rPr lang="ar-EG" sz="2000" b="1" dirty="0"/>
              <a:t>	</a:t>
            </a:r>
            <a:endParaRPr lang="en-US" sz="2000" b="1" dirty="0" smtClean="0"/>
          </a:p>
          <a:p>
            <a:pPr marL="0" indent="0" algn="r" rtl="1">
              <a:buNone/>
            </a:pPr>
            <a:r>
              <a:rPr lang="ar-EG" sz="2000" b="1" dirty="0" smtClean="0"/>
              <a:t>قم </a:t>
            </a:r>
            <a:r>
              <a:rPr lang="ar-EG" sz="2000" b="1" dirty="0"/>
              <a:t>بضرب عدد الأشجار المطلوب لعمل طن من نوع الورق الذي تستخدمه</a:t>
            </a:r>
            <a:r>
              <a:rPr lang="ar-EG" sz="2000" b="1" dirty="0" smtClean="0"/>
              <a:t>.</a:t>
            </a:r>
            <a:r>
              <a:rPr lang="ar-EG" sz="2000" b="1" dirty="0"/>
              <a:t>	 ثم قم بضرب الناتج في نسبة الورق المعاد تدويره في هذا الورق، على سبيل المثال: </a:t>
            </a:r>
          </a:p>
          <a:p>
            <a:pPr algn="r" rtl="1">
              <a:buFont typeface="Wingdings" panose="05000000000000000000" pitchFamily="2" charset="2"/>
              <a:buChar char="§"/>
            </a:pPr>
            <a:r>
              <a:rPr lang="ar-EG" sz="2000" b="1" dirty="0"/>
              <a:t>1 طن من ورق النسخ المعاد استهلاكه بنسبه 30% يوفر حوالي 7.2 شجرة.</a:t>
            </a:r>
          </a:p>
          <a:p>
            <a:pPr algn="r" rtl="1">
              <a:buFont typeface="Wingdings" panose="05000000000000000000" pitchFamily="2" charset="2"/>
              <a:buChar char="§"/>
            </a:pPr>
            <a:r>
              <a:rPr lang="ar-EG" sz="2000" b="1" dirty="0"/>
              <a:t>1 طن من ورق النسخ المعاد استهلاكه بنسبه 50% يوفر حوالي 12 شجرة. </a:t>
            </a:r>
          </a:p>
          <a:p>
            <a:pPr algn="r" rtl="1">
              <a:buFont typeface="Wingdings" panose="05000000000000000000" pitchFamily="2" charset="2"/>
              <a:buChar char="§"/>
            </a:pPr>
            <a:r>
              <a:rPr lang="ar-EG" sz="2000" b="1" dirty="0"/>
              <a:t>يتم قطع ما يقرب من 4 مليارات شجرة في جميع أنحاء العالم كل عام لإنتاج الورق، وهو ما يمثل حوالي 35 % من جميع الأشجار المقطوعة.</a:t>
            </a:r>
          </a:p>
          <a:p>
            <a:pPr algn="r" rtl="1"/>
            <a:endParaRPr lang="ar-EG" sz="2000" b="1" dirty="0"/>
          </a:p>
          <a:p>
            <a:endParaRPr lang="en-US" sz="1800" b="1" dirty="0"/>
          </a:p>
        </p:txBody>
      </p:sp>
    </p:spTree>
    <p:extLst>
      <p:ext uri="{BB962C8B-B14F-4D97-AF65-F5344CB8AC3E}">
        <p14:creationId xmlns:p14="http://schemas.microsoft.com/office/powerpoint/2010/main" val="1610772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6" end="6"/>
                                            </p:txEl>
                                          </p:spTgt>
                                        </p:tgtEl>
                                        <p:attrNameLst>
                                          <p:attrName>style.visibility</p:attrName>
                                        </p:attrNameLst>
                                      </p:cBhvr>
                                      <p:to>
                                        <p:strVal val="visible"/>
                                      </p:to>
                                    </p:set>
                                    <p:animEffect transition="in" filter="fade">
                                      <p:cBhvr>
                                        <p:cTn id="28" dur="1000"/>
                                        <p:tgtEl>
                                          <p:spTgt spid="3">
                                            <p:txEl>
                                              <p:pRg st="6" end="6"/>
                                            </p:txEl>
                                          </p:spTgt>
                                        </p:tgtEl>
                                      </p:cBhvr>
                                    </p:animEffect>
                                    <p:anim calcmode="lin" valueType="num">
                                      <p:cBhvr>
                                        <p:cTn id="29"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1" presetID="42"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fade">
                                      <p:cBhvr>
                                        <p:cTn id="33" dur="1000"/>
                                        <p:tgtEl>
                                          <p:spTgt spid="3">
                                            <p:txEl>
                                              <p:pRg st="7" end="7"/>
                                            </p:txEl>
                                          </p:spTgt>
                                        </p:tgtEl>
                                      </p:cBhvr>
                                    </p:animEffect>
                                    <p:anim calcmode="lin" valueType="num">
                                      <p:cBhvr>
                                        <p:cTn id="34"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7" end="7"/>
                                            </p:txEl>
                                          </p:spTgt>
                                        </p:tgtEl>
                                        <p:attrNameLst>
                                          <p:attrName>ppt_y</p:attrName>
                                        </p:attrNameLst>
                                      </p:cBhvr>
                                      <p:tavLst>
                                        <p:tav tm="0">
                                          <p:val>
                                            <p:strVal val="#ppt_y+.1"/>
                                          </p:val>
                                        </p:tav>
                                        <p:tav tm="100000">
                                          <p:val>
                                            <p:strVal val="#ppt_y"/>
                                          </p:val>
                                        </p:tav>
                                      </p:tavLst>
                                    </p:anim>
                                  </p:childTnLst>
                                </p:cTn>
                              </p:par>
                              <p:par>
                                <p:cTn id="36" presetID="42" presetClass="entr" presetSubtype="0" fill="hold" nodeType="withEffect">
                                  <p:stCondLst>
                                    <p:cond delay="0"/>
                                  </p:stCondLst>
                                  <p:childTnLst>
                                    <p:set>
                                      <p:cBhvr>
                                        <p:cTn id="37" dur="1" fill="hold">
                                          <p:stCondLst>
                                            <p:cond delay="0"/>
                                          </p:stCondLst>
                                        </p:cTn>
                                        <p:tgtEl>
                                          <p:spTgt spid="3">
                                            <p:txEl>
                                              <p:pRg st="8" end="8"/>
                                            </p:txEl>
                                          </p:spTgt>
                                        </p:tgtEl>
                                        <p:attrNameLst>
                                          <p:attrName>style.visibility</p:attrName>
                                        </p:attrNameLst>
                                      </p:cBhvr>
                                      <p:to>
                                        <p:strVal val="visible"/>
                                      </p:to>
                                    </p:set>
                                    <p:animEffect transition="in" filter="fade">
                                      <p:cBhvr>
                                        <p:cTn id="38" dur="1000"/>
                                        <p:tgtEl>
                                          <p:spTgt spid="3">
                                            <p:txEl>
                                              <p:pRg st="8" end="8"/>
                                            </p:txEl>
                                          </p:spTgt>
                                        </p:tgtEl>
                                      </p:cBhvr>
                                    </p:animEffect>
                                    <p:anim calcmode="lin" valueType="num">
                                      <p:cBhvr>
                                        <p:cTn id="3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ar-EG" b="1" dirty="0"/>
              <a:t>حقائق عن الأشجار:</a:t>
            </a:r>
            <a:br>
              <a:rPr lang="ar-EG" b="1" dirty="0"/>
            </a:br>
            <a:endParaRPr lang="en-US" dirty="0"/>
          </a:p>
        </p:txBody>
      </p:sp>
      <p:sp>
        <p:nvSpPr>
          <p:cNvPr id="3" name="Content Placeholder 2"/>
          <p:cNvSpPr>
            <a:spLocks noGrp="1"/>
          </p:cNvSpPr>
          <p:nvPr>
            <p:ph idx="1"/>
          </p:nvPr>
        </p:nvSpPr>
        <p:spPr>
          <a:xfrm>
            <a:off x="457200" y="1219200"/>
            <a:ext cx="8229600" cy="4906963"/>
          </a:xfrm>
        </p:spPr>
        <p:txBody>
          <a:bodyPr>
            <a:normAutofit/>
          </a:bodyPr>
          <a:lstStyle/>
          <a:p>
            <a:pPr algn="r" rtl="1">
              <a:buFont typeface="Wingdings" panose="05000000000000000000" pitchFamily="2" charset="2"/>
              <a:buChar char="q"/>
            </a:pPr>
            <a:r>
              <a:rPr lang="ar-EG" b="1" dirty="0" smtClean="0"/>
              <a:t>يتطلب </a:t>
            </a:r>
            <a:r>
              <a:rPr lang="ar-EG" b="1" dirty="0"/>
              <a:t>صناعة نصف صندوق من الورق شجرة عمرها 15 عامًا.</a:t>
            </a:r>
          </a:p>
          <a:p>
            <a:pPr algn="r" rtl="1">
              <a:buFont typeface="Wingdings" panose="05000000000000000000" pitchFamily="2" charset="2"/>
              <a:buChar char="q"/>
            </a:pPr>
            <a:r>
              <a:rPr lang="ar-EG" b="1" dirty="0" smtClean="0"/>
              <a:t>يمكن </a:t>
            </a:r>
            <a:r>
              <a:rPr lang="ar-EG" b="1" dirty="0"/>
              <a:t>للشجرة الواحدة تنقية حوالي 27 كجم من الملوثات الهوائية سنويًّا. </a:t>
            </a:r>
            <a:endParaRPr lang="en-US" b="1" dirty="0" smtClean="0"/>
          </a:p>
          <a:p>
            <a:pPr algn="r" rtl="1">
              <a:buFont typeface="Wingdings" panose="05000000000000000000" pitchFamily="2" charset="2"/>
              <a:buChar char="q"/>
            </a:pPr>
            <a:r>
              <a:rPr lang="ar-EG" b="1" dirty="0" smtClean="0"/>
              <a:t>بعد </a:t>
            </a:r>
            <a:r>
              <a:rPr lang="ar-EG" b="1" dirty="0"/>
              <a:t>أن كانت الغابات المطيرة تغطي حوالي 14% من مساحة كوكب الأرض، أصبحت الآن تغطي 6% بالكاد من مساحة الأرض. ويهدد الخبراء والعلماء بأن الباقي من الغابات المطيرة سيتم القضاء عليها خلال الـ 40 سنة القادمة. </a:t>
            </a:r>
            <a:endParaRPr lang="en-US" b="1" dirty="0"/>
          </a:p>
          <a:p>
            <a:endParaRPr lang="en-US" dirty="0"/>
          </a:p>
        </p:txBody>
      </p:sp>
    </p:spTree>
    <p:extLst>
      <p:ext uri="{BB962C8B-B14F-4D97-AF65-F5344CB8AC3E}">
        <p14:creationId xmlns:p14="http://schemas.microsoft.com/office/powerpoint/2010/main" val="1948784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par>
                                <p:cTn id="21" presetID="42"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Effect transition="in" filter="fade">
                                      <p:cBhvr>
                                        <p:cTn id="23" dur="1000"/>
                                        <p:tgtEl>
                                          <p:spTgt spid="3">
                                            <p:txEl>
                                              <p:pRg st="2" end="2"/>
                                            </p:txEl>
                                          </p:spTgt>
                                        </p:tgtEl>
                                      </p:cBhvr>
                                    </p:animEffect>
                                    <p:anim calcmode="lin" valueType="num">
                                      <p:cBhvr>
                                        <p:cTn id="24"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5"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ar-EG" dirty="0" smtClean="0"/>
          </a:p>
          <a:p>
            <a:pPr marL="0" indent="0" algn="l" rtl="1">
              <a:buNone/>
            </a:pPr>
            <a:endParaRPr lang="ar-EG" dirty="0" smtClean="0"/>
          </a:p>
          <a:p>
            <a:pPr marL="0" indent="0" algn="r">
              <a:buNone/>
            </a:pPr>
            <a:r>
              <a:rPr lang="ar-EG" dirty="0" smtClean="0"/>
              <a:t>                             </a:t>
            </a:r>
            <a:r>
              <a:rPr lang="ar-EG" sz="3600" b="1" dirty="0" smtClean="0"/>
              <a:t>شُكراً للجميع</a:t>
            </a:r>
            <a:r>
              <a:rPr lang="ar-EG" b="1" dirty="0" smtClean="0"/>
              <a:t>                         </a:t>
            </a:r>
          </a:p>
          <a:p>
            <a:endParaRPr lang="ar-EG" b="1" dirty="0"/>
          </a:p>
          <a:p>
            <a:endParaRPr lang="en-US" dirty="0"/>
          </a:p>
        </p:txBody>
      </p:sp>
    </p:spTree>
    <p:extLst>
      <p:ext uri="{BB962C8B-B14F-4D97-AF65-F5344CB8AC3E}">
        <p14:creationId xmlns:p14="http://schemas.microsoft.com/office/powerpoint/2010/main" val="621168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4375" y="100013"/>
            <a:ext cx="7602538" cy="6243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022904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1" descr="Picture1.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26988"/>
            <a:ext cx="9180513" cy="69056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147" name="Group 22"/>
          <p:cNvGrpSpPr>
            <a:grpSpLocks/>
          </p:cNvGrpSpPr>
          <p:nvPr/>
        </p:nvGrpSpPr>
        <p:grpSpPr bwMode="auto">
          <a:xfrm>
            <a:off x="1143000" y="1600200"/>
            <a:ext cx="7691438" cy="4868863"/>
            <a:chOff x="1143000" y="1600200"/>
            <a:chExt cx="7691438" cy="4868864"/>
          </a:xfrm>
        </p:grpSpPr>
        <p:sp>
          <p:nvSpPr>
            <p:cNvPr id="332802" name="Line 2"/>
            <p:cNvSpPr>
              <a:spLocks noChangeShapeType="1"/>
            </p:cNvSpPr>
            <p:nvPr/>
          </p:nvSpPr>
          <p:spPr bwMode="auto">
            <a:xfrm>
              <a:off x="1905000" y="4724401"/>
              <a:ext cx="5181600" cy="0"/>
            </a:xfrm>
            <a:prstGeom prst="line">
              <a:avLst/>
            </a:prstGeom>
            <a:noFill/>
            <a:ln w="9525">
              <a:noFill/>
              <a:round/>
              <a:headEnd/>
              <a:tailEnd/>
            </a:ln>
            <a:effectLst>
              <a:outerShdw dist="35921" dir="2700000" algn="ctr" rotWithShape="0">
                <a:schemeClr val="bg2"/>
              </a:outerShdw>
            </a:effectLst>
          </p:spPr>
          <p:txBody>
            <a:bodyPr wrap="none" anchor="ctr"/>
            <a:lstStyle/>
            <a:p>
              <a:pPr fontAlgn="auto">
                <a:spcBef>
                  <a:spcPts val="0"/>
                </a:spcBef>
                <a:spcAft>
                  <a:spcPts val="0"/>
                </a:spcAft>
                <a:defRPr/>
              </a:pPr>
              <a:endParaRPr lang="en-US">
                <a:latin typeface="+mn-lt"/>
                <a:ea typeface="ＭＳ Ｐゴシック" pitchFamily="34" charset="-128"/>
                <a:cs typeface="Arial" charset="0"/>
              </a:endParaRPr>
            </a:p>
          </p:txBody>
        </p:sp>
        <p:sp>
          <p:nvSpPr>
            <p:cNvPr id="332803" name="Line 3"/>
            <p:cNvSpPr>
              <a:spLocks noChangeShapeType="1"/>
            </p:cNvSpPr>
            <p:nvPr/>
          </p:nvSpPr>
          <p:spPr bwMode="auto">
            <a:xfrm>
              <a:off x="2057400" y="4724401"/>
              <a:ext cx="5029200" cy="0"/>
            </a:xfrm>
            <a:prstGeom prst="line">
              <a:avLst/>
            </a:prstGeom>
            <a:noFill/>
            <a:ln w="9525">
              <a:noFill/>
              <a:round/>
              <a:headEnd/>
              <a:tailEnd/>
            </a:ln>
            <a:effectLst>
              <a:outerShdw dist="35921" dir="2700000" algn="ctr" rotWithShape="0">
                <a:schemeClr val="bg2"/>
              </a:outerShdw>
            </a:effectLst>
          </p:spPr>
          <p:txBody>
            <a:bodyPr wrap="none" anchor="ctr"/>
            <a:lstStyle/>
            <a:p>
              <a:pPr fontAlgn="auto">
                <a:spcBef>
                  <a:spcPts val="0"/>
                </a:spcBef>
                <a:spcAft>
                  <a:spcPts val="0"/>
                </a:spcAft>
                <a:defRPr/>
              </a:pPr>
              <a:endParaRPr lang="en-US">
                <a:latin typeface="+mn-lt"/>
                <a:ea typeface="ＭＳ Ｐゴシック" pitchFamily="34" charset="-128"/>
                <a:cs typeface="Arial" charset="0"/>
              </a:endParaRPr>
            </a:p>
          </p:txBody>
        </p:sp>
        <p:sp>
          <p:nvSpPr>
            <p:cNvPr id="6150" name="Rectangle 5"/>
            <p:cNvSpPr>
              <a:spLocks noChangeArrowheads="1"/>
            </p:cNvSpPr>
            <p:nvPr/>
          </p:nvSpPr>
          <p:spPr bwMode="auto">
            <a:xfrm>
              <a:off x="4932363" y="4418014"/>
              <a:ext cx="2852737" cy="457200"/>
            </a:xfrm>
            <a:prstGeom prst="rect">
              <a:avLst/>
            </a:prstGeom>
            <a:noFill/>
            <a:ln>
              <a:noFill/>
            </a:ln>
            <a:effectLst>
              <a:outerShdw dist="35921" dir="2700000" algn="ctr" rotWithShape="0">
                <a:schemeClr val="tx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de-DE" b="1">
                  <a:solidFill>
                    <a:schemeClr val="bg1"/>
                  </a:solidFill>
                  <a:latin typeface="Futura Md BT"/>
                  <a:ea typeface="MS PGothic" pitchFamily="34" charset="-128"/>
                </a:rPr>
                <a:t>1927          2 billion</a:t>
              </a:r>
              <a:endParaRPr lang="de-DE" sz="3200" b="1">
                <a:solidFill>
                  <a:schemeClr val="bg1"/>
                </a:solidFill>
                <a:latin typeface="Futura Md BT"/>
                <a:ea typeface="MS PGothic" pitchFamily="34" charset="-128"/>
              </a:endParaRPr>
            </a:p>
          </p:txBody>
        </p:sp>
        <p:grpSp>
          <p:nvGrpSpPr>
            <p:cNvPr id="6151" name="Group 6"/>
            <p:cNvGrpSpPr>
              <a:grpSpLocks/>
            </p:cNvGrpSpPr>
            <p:nvPr/>
          </p:nvGrpSpPr>
          <p:grpSpPr bwMode="auto">
            <a:xfrm>
              <a:off x="1143000" y="1600200"/>
              <a:ext cx="7691438" cy="4868864"/>
              <a:chOff x="720" y="1008"/>
              <a:chExt cx="4845" cy="3067"/>
            </a:xfrm>
          </p:grpSpPr>
          <p:sp>
            <p:nvSpPr>
              <p:cNvPr id="6152" name="Line 7"/>
              <p:cNvSpPr>
                <a:spLocks noChangeShapeType="1"/>
              </p:cNvSpPr>
              <p:nvPr/>
            </p:nvSpPr>
            <p:spPr bwMode="auto">
              <a:xfrm flipV="1">
                <a:off x="3840" y="1008"/>
                <a:ext cx="0" cy="24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6153" name="Line 8"/>
              <p:cNvSpPr>
                <a:spLocks noChangeShapeType="1"/>
              </p:cNvSpPr>
              <p:nvPr/>
            </p:nvSpPr>
            <p:spPr bwMode="auto">
              <a:xfrm>
                <a:off x="720" y="3447"/>
                <a:ext cx="3120" cy="0"/>
              </a:xfrm>
              <a:prstGeom prst="line">
                <a:avLst/>
              </a:prstGeom>
              <a:noFill/>
              <a:ln w="5715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54" name="Freeform 9"/>
              <p:cNvSpPr>
                <a:spLocks/>
              </p:cNvSpPr>
              <p:nvPr/>
            </p:nvSpPr>
            <p:spPr bwMode="auto">
              <a:xfrm>
                <a:off x="816" y="1152"/>
                <a:ext cx="3024" cy="2272"/>
              </a:xfrm>
              <a:custGeom>
                <a:avLst/>
                <a:gdLst>
                  <a:gd name="T0" fmla="*/ 0 w 3024"/>
                  <a:gd name="T1" fmla="*/ 2160 h 2272"/>
                  <a:gd name="T2" fmla="*/ 2856 w 3024"/>
                  <a:gd name="T3" fmla="*/ 1912 h 2272"/>
                  <a:gd name="T4" fmla="*/ 2952 w 3024"/>
                  <a:gd name="T5" fmla="*/ 0 h 2272"/>
                  <a:gd name="T6" fmla="*/ 0 60000 65536"/>
                  <a:gd name="T7" fmla="*/ 0 60000 65536"/>
                  <a:gd name="T8" fmla="*/ 0 60000 65536"/>
                  <a:gd name="T9" fmla="*/ 0 w 3024"/>
                  <a:gd name="T10" fmla="*/ 0 h 2272"/>
                  <a:gd name="T11" fmla="*/ 3024 w 3024"/>
                  <a:gd name="T12" fmla="*/ 2272 h 2272"/>
                </a:gdLst>
                <a:ahLst/>
                <a:cxnLst>
                  <a:cxn ang="T6">
                    <a:pos x="T0" y="T1"/>
                  </a:cxn>
                  <a:cxn ang="T7">
                    <a:pos x="T2" y="T3"/>
                  </a:cxn>
                  <a:cxn ang="T8">
                    <a:pos x="T4" y="T5"/>
                  </a:cxn>
                </a:cxnLst>
                <a:rect l="T9" t="T10" r="T11" b="T12"/>
                <a:pathLst>
                  <a:path w="3024" h="2272">
                    <a:moveTo>
                      <a:pt x="0" y="2160"/>
                    </a:moveTo>
                    <a:cubicBezTo>
                      <a:pt x="476" y="2119"/>
                      <a:pt x="2364" y="2272"/>
                      <a:pt x="2856" y="1912"/>
                    </a:cubicBezTo>
                    <a:cubicBezTo>
                      <a:pt x="3024" y="1896"/>
                      <a:pt x="2932" y="398"/>
                      <a:pt x="2952" y="0"/>
                    </a:cubicBezTo>
                  </a:path>
                </a:pathLst>
              </a:custGeom>
              <a:noFill/>
              <a:ln w="38100" cap="flat" cmpd="sng">
                <a:solidFill>
                  <a:srgbClr val="FF3300"/>
                </a:solidFill>
                <a:prstDash val="solid"/>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332810" name="Rectangle 10"/>
              <p:cNvSpPr>
                <a:spLocks noChangeArrowheads="1"/>
              </p:cNvSpPr>
              <p:nvPr/>
            </p:nvSpPr>
            <p:spPr bwMode="auto">
              <a:xfrm>
                <a:off x="3620" y="2564"/>
                <a:ext cx="224" cy="576"/>
              </a:xfrm>
              <a:prstGeom prst="rect">
                <a:avLst/>
              </a:prstGeom>
              <a:noFill/>
              <a:ln w="9525">
                <a:noFill/>
                <a:miter lim="800000"/>
                <a:headEnd/>
                <a:tailEnd/>
              </a:ln>
              <a:effectLst>
                <a:outerShdw dist="35921" dir="2700000" algn="ctr" rotWithShape="0">
                  <a:schemeClr val="tx2"/>
                </a:outerShdw>
              </a:effectLst>
            </p:spPr>
            <p:txBody>
              <a:bodyPr wrap="none">
                <a:spAutoFit/>
              </a:bodyPr>
              <a:lstStyle/>
              <a:p>
                <a:pPr algn="r" eaLnBrk="0" fontAlgn="auto" hangingPunct="0">
                  <a:spcBef>
                    <a:spcPts val="0"/>
                  </a:spcBef>
                  <a:spcAft>
                    <a:spcPts val="0"/>
                  </a:spcAft>
                  <a:defRPr/>
                </a:pPr>
                <a:r>
                  <a:rPr lang="de-DE" sz="5400" b="1">
                    <a:solidFill>
                      <a:schemeClr val="bg1"/>
                    </a:solidFill>
                    <a:latin typeface="+mn-lt"/>
                    <a:ea typeface="ＭＳ Ｐゴシック" pitchFamily="34" charset="-128"/>
                    <a:cs typeface="Arial" charset="0"/>
                  </a:rPr>
                  <a:t>.</a:t>
                </a:r>
                <a:endParaRPr lang="de-DE" sz="3200" b="1">
                  <a:solidFill>
                    <a:schemeClr val="bg1"/>
                  </a:solidFill>
                  <a:latin typeface="+mn-lt"/>
                  <a:ea typeface="ＭＳ Ｐゴシック" pitchFamily="34" charset="-128"/>
                  <a:cs typeface="Arial" charset="0"/>
                </a:endParaRPr>
              </a:p>
            </p:txBody>
          </p:sp>
          <p:sp>
            <p:nvSpPr>
              <p:cNvPr id="332811" name="Rectangle 11"/>
              <p:cNvSpPr>
                <a:spLocks noChangeArrowheads="1"/>
              </p:cNvSpPr>
              <p:nvPr/>
            </p:nvSpPr>
            <p:spPr bwMode="auto">
              <a:xfrm>
                <a:off x="3077" y="1842"/>
                <a:ext cx="2178" cy="368"/>
              </a:xfrm>
              <a:prstGeom prst="rect">
                <a:avLst/>
              </a:prstGeom>
              <a:noFill/>
              <a:ln w="9525">
                <a:noFill/>
                <a:miter lim="800000"/>
                <a:headEnd/>
                <a:tailEnd/>
              </a:ln>
              <a:effectLst>
                <a:outerShdw dist="35921" dir="2700000" algn="ctr" rotWithShape="0">
                  <a:schemeClr val="tx2"/>
                </a:outerShdw>
              </a:effectLst>
            </p:spPr>
            <p:txBody>
              <a:bodyPr>
                <a:spAutoFit/>
              </a:bodyPr>
              <a:lstStyle/>
              <a:p>
                <a:pPr eaLnBrk="0" fontAlgn="auto" hangingPunct="0">
                  <a:spcBef>
                    <a:spcPts val="0"/>
                  </a:spcBef>
                  <a:spcAft>
                    <a:spcPts val="0"/>
                  </a:spcAft>
                  <a:defRPr/>
                </a:pPr>
                <a:r>
                  <a:rPr lang="de-DE" b="1" dirty="0">
                    <a:solidFill>
                      <a:schemeClr val="bg1"/>
                    </a:solidFill>
                    <a:latin typeface="+mn-lt"/>
                    <a:ea typeface="ＭＳ Ｐゴシック" pitchFamily="34" charset="-128"/>
                    <a:cs typeface="Arial" charset="0"/>
                  </a:rPr>
                  <a:t> </a:t>
                </a:r>
                <a:r>
                  <a:rPr lang="de-DE" b="1" dirty="0">
                    <a:solidFill>
                      <a:schemeClr val="bg1"/>
                    </a:solidFill>
                    <a:latin typeface="Futura Md BT" pitchFamily="34" charset="0"/>
                    <a:ea typeface="ＭＳ Ｐゴシック" pitchFamily="34" charset="-128"/>
                    <a:cs typeface="Arial" charset="0"/>
                  </a:rPr>
                  <a:t>Today         7 billion </a:t>
                </a:r>
                <a:endParaRPr lang="de-DE" sz="3200" b="1" dirty="0">
                  <a:solidFill>
                    <a:schemeClr val="bg1"/>
                  </a:solidFill>
                  <a:latin typeface="Futura Md BT" pitchFamily="34" charset="0"/>
                  <a:ea typeface="ＭＳ Ｐゴシック" pitchFamily="34" charset="-128"/>
                  <a:cs typeface="Arial" charset="0"/>
                </a:endParaRPr>
              </a:p>
            </p:txBody>
          </p:sp>
          <p:sp>
            <p:nvSpPr>
              <p:cNvPr id="332812" name="Rectangle 12"/>
              <p:cNvSpPr>
                <a:spLocks noChangeArrowheads="1"/>
              </p:cNvSpPr>
              <p:nvPr/>
            </p:nvSpPr>
            <p:spPr bwMode="auto">
              <a:xfrm>
                <a:off x="3668" y="1607"/>
                <a:ext cx="224" cy="576"/>
              </a:xfrm>
              <a:prstGeom prst="rect">
                <a:avLst/>
              </a:prstGeom>
              <a:noFill/>
              <a:ln w="9525">
                <a:noFill/>
                <a:miter lim="800000"/>
                <a:headEnd/>
                <a:tailEnd/>
              </a:ln>
              <a:effectLst>
                <a:outerShdw dist="35921" dir="2700000" algn="ctr" rotWithShape="0">
                  <a:schemeClr val="tx2"/>
                </a:outerShdw>
              </a:effectLst>
            </p:spPr>
            <p:txBody>
              <a:bodyPr wrap="none">
                <a:spAutoFit/>
              </a:bodyPr>
              <a:lstStyle/>
              <a:p>
                <a:pPr algn="r" eaLnBrk="0" fontAlgn="auto" hangingPunct="0">
                  <a:spcBef>
                    <a:spcPts val="0"/>
                  </a:spcBef>
                  <a:spcAft>
                    <a:spcPts val="0"/>
                  </a:spcAft>
                  <a:defRPr/>
                </a:pPr>
                <a:r>
                  <a:rPr lang="de-DE" sz="5400" b="1" dirty="0">
                    <a:solidFill>
                      <a:schemeClr val="bg1"/>
                    </a:solidFill>
                    <a:latin typeface="+mn-lt"/>
                    <a:ea typeface="ＭＳ Ｐゴシック" pitchFamily="34" charset="-128"/>
                    <a:cs typeface="Arial" charset="0"/>
                  </a:rPr>
                  <a:t>.</a:t>
                </a:r>
                <a:endParaRPr lang="de-DE" sz="3200" b="1" dirty="0">
                  <a:solidFill>
                    <a:schemeClr val="bg1"/>
                  </a:solidFill>
                  <a:latin typeface="+mn-lt"/>
                  <a:ea typeface="ＭＳ Ｐゴシック" pitchFamily="34" charset="-128"/>
                  <a:cs typeface="Arial" charset="0"/>
                </a:endParaRPr>
              </a:p>
            </p:txBody>
          </p:sp>
          <p:sp>
            <p:nvSpPr>
              <p:cNvPr id="332813" name="Rectangle 13"/>
              <p:cNvSpPr>
                <a:spLocks noChangeArrowheads="1"/>
              </p:cNvSpPr>
              <p:nvPr/>
            </p:nvSpPr>
            <p:spPr bwMode="auto">
              <a:xfrm>
                <a:off x="3194" y="1391"/>
                <a:ext cx="2133" cy="288"/>
              </a:xfrm>
              <a:prstGeom prst="rect">
                <a:avLst/>
              </a:prstGeom>
              <a:noFill/>
              <a:ln w="9525">
                <a:noFill/>
                <a:miter lim="800000"/>
                <a:headEnd/>
                <a:tailEnd/>
              </a:ln>
              <a:effectLst>
                <a:outerShdw dist="35921" dir="2700000" algn="ctr" rotWithShape="0">
                  <a:schemeClr val="tx2"/>
                </a:outerShdw>
              </a:effectLst>
            </p:spPr>
            <p:txBody>
              <a:bodyPr>
                <a:spAutoFit/>
              </a:bodyPr>
              <a:lstStyle/>
              <a:p>
                <a:pPr eaLnBrk="0" fontAlgn="auto" hangingPunct="0">
                  <a:spcBef>
                    <a:spcPts val="0"/>
                  </a:spcBef>
                  <a:spcAft>
                    <a:spcPts val="0"/>
                  </a:spcAft>
                  <a:defRPr/>
                </a:pPr>
                <a:r>
                  <a:rPr lang="de-DE" b="1">
                    <a:solidFill>
                      <a:schemeClr val="bg1"/>
                    </a:solidFill>
                    <a:latin typeface="Futura Md BT" charset="0"/>
                    <a:cs typeface="+mn-cs"/>
                  </a:rPr>
                  <a:t>2050        9 – 10 billion</a:t>
                </a:r>
                <a:endParaRPr lang="de-DE" sz="3200" b="1">
                  <a:solidFill>
                    <a:schemeClr val="bg1"/>
                  </a:solidFill>
                  <a:latin typeface="Futura Md BT" charset="0"/>
                  <a:cs typeface="+mn-cs"/>
                </a:endParaRPr>
              </a:p>
            </p:txBody>
          </p:sp>
          <p:sp>
            <p:nvSpPr>
              <p:cNvPr id="332814" name="Rectangle 14"/>
              <p:cNvSpPr>
                <a:spLocks noChangeArrowheads="1"/>
              </p:cNvSpPr>
              <p:nvPr/>
            </p:nvSpPr>
            <p:spPr bwMode="auto">
              <a:xfrm>
                <a:off x="3658" y="1152"/>
                <a:ext cx="224" cy="576"/>
              </a:xfrm>
              <a:prstGeom prst="rect">
                <a:avLst/>
              </a:prstGeom>
              <a:noFill/>
              <a:ln w="9525">
                <a:noFill/>
                <a:miter lim="800000"/>
                <a:headEnd/>
                <a:tailEnd/>
              </a:ln>
              <a:effectLst>
                <a:outerShdw dist="35921" dir="2700000" algn="ctr" rotWithShape="0">
                  <a:schemeClr val="tx2"/>
                </a:outerShdw>
              </a:effectLst>
            </p:spPr>
            <p:txBody>
              <a:bodyPr wrap="none">
                <a:spAutoFit/>
              </a:bodyPr>
              <a:lstStyle/>
              <a:p>
                <a:pPr algn="r" eaLnBrk="0" fontAlgn="auto" hangingPunct="0">
                  <a:spcBef>
                    <a:spcPts val="0"/>
                  </a:spcBef>
                  <a:spcAft>
                    <a:spcPts val="0"/>
                  </a:spcAft>
                  <a:defRPr/>
                </a:pPr>
                <a:r>
                  <a:rPr lang="de-DE" sz="5400" b="1">
                    <a:solidFill>
                      <a:schemeClr val="bg1"/>
                    </a:solidFill>
                    <a:latin typeface="+mn-lt"/>
                    <a:ea typeface="ＭＳ Ｐゴシック" pitchFamily="34" charset="-128"/>
                    <a:cs typeface="Arial" charset="0"/>
                  </a:rPr>
                  <a:t>.</a:t>
                </a:r>
                <a:endParaRPr lang="de-DE" sz="3200" b="1">
                  <a:solidFill>
                    <a:schemeClr val="bg1"/>
                  </a:solidFill>
                  <a:latin typeface="+mn-lt"/>
                  <a:ea typeface="ＭＳ Ｐゴシック" pitchFamily="34" charset="-128"/>
                  <a:cs typeface="Arial" charset="0"/>
                </a:endParaRPr>
              </a:p>
            </p:txBody>
          </p:sp>
          <p:grpSp>
            <p:nvGrpSpPr>
              <p:cNvPr id="6160" name="Group 15"/>
              <p:cNvGrpSpPr>
                <a:grpSpLocks/>
              </p:cNvGrpSpPr>
              <p:nvPr/>
            </p:nvGrpSpPr>
            <p:grpSpPr bwMode="auto">
              <a:xfrm>
                <a:off x="816" y="3408"/>
                <a:ext cx="2832" cy="657"/>
                <a:chOff x="816" y="3408"/>
                <a:chExt cx="2832" cy="657"/>
              </a:xfrm>
            </p:grpSpPr>
            <p:sp>
              <p:nvSpPr>
                <p:cNvPr id="6165" name="Rectangle 16"/>
                <p:cNvSpPr>
                  <a:spLocks noChangeArrowheads="1"/>
                </p:cNvSpPr>
                <p:nvPr/>
              </p:nvSpPr>
              <p:spPr bwMode="auto">
                <a:xfrm>
                  <a:off x="1248" y="3777"/>
                  <a:ext cx="2208" cy="288"/>
                </a:xfrm>
                <a:prstGeom prst="rect">
                  <a:avLst/>
                </a:prstGeom>
                <a:noFill/>
                <a:ln>
                  <a:noFill/>
                </a:ln>
                <a:effectLst>
                  <a:outerShdw dist="35921" dir="2700000" algn="ctr" rotWithShape="0">
                    <a:schemeClr val="tx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0" hangingPunct="0"/>
                  <a:r>
                    <a:rPr lang="de-DE" b="1">
                      <a:solidFill>
                        <a:srgbClr val="68D7FE"/>
                      </a:solidFill>
                      <a:latin typeface="Futura Md BT"/>
                      <a:ea typeface="MS PGothic" pitchFamily="34" charset="-128"/>
                    </a:rPr>
                    <a:t>10.000 generations</a:t>
                  </a:r>
                </a:p>
              </p:txBody>
            </p:sp>
            <p:sp>
              <p:nvSpPr>
                <p:cNvPr id="6166" name="AutoShape 17"/>
                <p:cNvSpPr>
                  <a:spLocks/>
                </p:cNvSpPr>
                <p:nvPr/>
              </p:nvSpPr>
              <p:spPr bwMode="auto">
                <a:xfrm rot="5400000">
                  <a:off x="2040" y="2184"/>
                  <a:ext cx="384" cy="2832"/>
                </a:xfrm>
                <a:prstGeom prst="rightBrace">
                  <a:avLst>
                    <a:gd name="adj1" fmla="val 61458"/>
                    <a:gd name="adj2" fmla="val 50000"/>
                  </a:avLst>
                </a:prstGeom>
                <a:noFill/>
                <a:ln w="28575">
                  <a:solidFill>
                    <a:schemeClr val="bg1"/>
                  </a:solidFill>
                  <a:round/>
                  <a:headEnd/>
                  <a:tailEnd/>
                </a:ln>
                <a:extLst>
                  <a:ext uri="{909E8E84-426E-40DD-AFC4-6F175D3DCCD1}">
                    <a14:hiddenFill xmlns:a14="http://schemas.microsoft.com/office/drawing/2010/main">
                      <a:solidFill>
                        <a:srgbClr val="FFFFFF"/>
                      </a:solidFill>
                    </a14:hiddenFill>
                  </a:ext>
                </a:extLst>
              </p:spPr>
              <p:txBody>
                <a:bodyPr rot="10800000" vert="eaVert" wrap="none" anchor="ctr"/>
                <a:lstStyle/>
                <a:p>
                  <a:pPr algn="ctr" eaLnBrk="0" hangingPunct="0"/>
                  <a:endParaRPr lang="en-US">
                    <a:solidFill>
                      <a:srgbClr val="68D7FE"/>
                    </a:solidFill>
                    <a:latin typeface="Calibri" pitchFamily="34" charset="0"/>
                  </a:endParaRPr>
                </a:p>
              </p:txBody>
            </p:sp>
          </p:grpSp>
          <p:grpSp>
            <p:nvGrpSpPr>
              <p:cNvPr id="6161" name="Group 18"/>
              <p:cNvGrpSpPr>
                <a:grpSpLocks/>
              </p:cNvGrpSpPr>
              <p:nvPr/>
            </p:nvGrpSpPr>
            <p:grpSpPr bwMode="auto">
              <a:xfrm>
                <a:off x="3552" y="2994"/>
                <a:ext cx="2013" cy="1081"/>
                <a:chOff x="3408" y="2994"/>
                <a:chExt cx="2013" cy="1081"/>
              </a:xfrm>
            </p:grpSpPr>
            <p:sp>
              <p:nvSpPr>
                <p:cNvPr id="6162" name="Rectangle 19"/>
                <p:cNvSpPr>
                  <a:spLocks noChangeArrowheads="1"/>
                </p:cNvSpPr>
                <p:nvPr/>
              </p:nvSpPr>
              <p:spPr bwMode="auto">
                <a:xfrm>
                  <a:off x="3408" y="3787"/>
                  <a:ext cx="2013" cy="288"/>
                </a:xfrm>
                <a:prstGeom prst="rect">
                  <a:avLst/>
                </a:prstGeom>
                <a:noFill/>
                <a:ln>
                  <a:noFill/>
                </a:ln>
                <a:effectLst>
                  <a:outerShdw dist="35921" dir="2700000" algn="ctr" rotWithShape="0">
                    <a:schemeClr val="tx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eaLnBrk="0" hangingPunct="0"/>
                  <a:r>
                    <a:rPr lang="de-DE" b="1">
                      <a:solidFill>
                        <a:srgbClr val="68D7FE"/>
                      </a:solidFill>
                      <a:latin typeface="Futura Md BT"/>
                      <a:ea typeface="MS PGothic" pitchFamily="34" charset="-128"/>
                    </a:rPr>
                    <a:t>One  human life-time</a:t>
                  </a:r>
                </a:p>
              </p:txBody>
            </p:sp>
            <p:sp>
              <p:nvSpPr>
                <p:cNvPr id="6163" name="AutoShape 20"/>
                <p:cNvSpPr>
                  <a:spLocks/>
                </p:cNvSpPr>
                <p:nvPr/>
              </p:nvSpPr>
              <p:spPr bwMode="auto">
                <a:xfrm rot="5400000">
                  <a:off x="3417" y="3550"/>
                  <a:ext cx="384" cy="144"/>
                </a:xfrm>
                <a:prstGeom prst="rightBrace">
                  <a:avLst>
                    <a:gd name="adj1" fmla="val 8333"/>
                    <a:gd name="adj2" fmla="val 50000"/>
                  </a:avLst>
                </a:prstGeom>
                <a:noFill/>
                <a:ln w="28575">
                  <a:solidFill>
                    <a:schemeClr val="bg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latin typeface="Calibri" pitchFamily="34" charset="0"/>
                  </a:endParaRPr>
                </a:p>
              </p:txBody>
            </p:sp>
            <p:sp>
              <p:nvSpPr>
                <p:cNvPr id="6164" name="Freeform 21"/>
                <p:cNvSpPr>
                  <a:spLocks/>
                </p:cNvSpPr>
                <p:nvPr/>
              </p:nvSpPr>
              <p:spPr bwMode="auto">
                <a:xfrm>
                  <a:off x="3505" y="2994"/>
                  <a:ext cx="77" cy="414"/>
                </a:xfrm>
                <a:custGeom>
                  <a:avLst/>
                  <a:gdLst>
                    <a:gd name="T0" fmla="*/ 77 w 77"/>
                    <a:gd name="T1" fmla="*/ 0 h 414"/>
                    <a:gd name="T2" fmla="*/ 0 w 77"/>
                    <a:gd name="T3" fmla="*/ 414 h 414"/>
                    <a:gd name="T4" fmla="*/ 0 60000 65536"/>
                    <a:gd name="T5" fmla="*/ 0 60000 65536"/>
                    <a:gd name="T6" fmla="*/ 0 w 77"/>
                    <a:gd name="T7" fmla="*/ 0 h 414"/>
                    <a:gd name="T8" fmla="*/ 77 w 77"/>
                    <a:gd name="T9" fmla="*/ 414 h 414"/>
                  </a:gdLst>
                  <a:ahLst/>
                  <a:cxnLst>
                    <a:cxn ang="T4">
                      <a:pos x="T0" y="T1"/>
                    </a:cxn>
                    <a:cxn ang="T5">
                      <a:pos x="T2" y="T3"/>
                    </a:cxn>
                  </a:cxnLst>
                  <a:rect l="T6" t="T7" r="T8" b="T9"/>
                  <a:pathLst>
                    <a:path w="77" h="414">
                      <a:moveTo>
                        <a:pt x="77" y="0"/>
                      </a:moveTo>
                      <a:lnTo>
                        <a:pt x="0" y="414"/>
                      </a:lnTo>
                    </a:path>
                  </a:pathLst>
                </a:custGeom>
                <a:noFill/>
                <a:ln w="28575" cap="flat" cmpd="sng">
                  <a:solidFill>
                    <a:schemeClr val="bg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grpSp>
    </p:spTree>
    <p:extLst>
      <p:ext uri="{BB962C8B-B14F-4D97-AF65-F5344CB8AC3E}">
        <p14:creationId xmlns:p14="http://schemas.microsoft.com/office/powerpoint/2010/main" val="2411242555"/>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rmAutofit fontScale="90000"/>
          </a:bodyPr>
          <a:lstStyle/>
          <a:p>
            <a:pPr fontAlgn="auto">
              <a:spcAft>
                <a:spcPts val="0"/>
              </a:spcAft>
              <a:defRPr/>
            </a:pPr>
            <a:r>
              <a:rPr lang="ar-EG" dirty="0" smtClean="0">
                <a:solidFill>
                  <a:schemeClr val="tx2">
                    <a:satMod val="200000"/>
                  </a:schemeClr>
                </a:solidFill>
                <a:latin typeface="Comic Sans MS" panose="030F0702030302020204" pitchFamily="66" charset="0"/>
              </a:rPr>
              <a:t/>
            </a:r>
            <a:br>
              <a:rPr lang="ar-EG" dirty="0" smtClean="0">
                <a:solidFill>
                  <a:schemeClr val="tx2">
                    <a:satMod val="200000"/>
                  </a:schemeClr>
                </a:solidFill>
                <a:latin typeface="Comic Sans MS" panose="030F0702030302020204" pitchFamily="66" charset="0"/>
              </a:rPr>
            </a:br>
            <a:r>
              <a:rPr lang="ar-EG" b="1" dirty="0" smtClean="0">
                <a:solidFill>
                  <a:schemeClr val="tx2">
                    <a:satMod val="200000"/>
                  </a:schemeClr>
                </a:solidFill>
                <a:latin typeface="Comic Sans MS" panose="030F0702030302020204" pitchFamily="66" charset="0"/>
              </a:rPr>
              <a:t/>
            </a:r>
            <a:br>
              <a:rPr lang="ar-EG" b="1" dirty="0" smtClean="0">
                <a:solidFill>
                  <a:schemeClr val="tx2">
                    <a:satMod val="200000"/>
                  </a:schemeClr>
                </a:solidFill>
                <a:latin typeface="Comic Sans MS" panose="030F0702030302020204" pitchFamily="66" charset="0"/>
              </a:rPr>
            </a:br>
            <a:r>
              <a:rPr lang="ar-EG" b="1" dirty="0" smtClean="0">
                <a:solidFill>
                  <a:schemeClr val="tx2">
                    <a:satMod val="200000"/>
                  </a:schemeClr>
                </a:solidFill>
                <a:latin typeface="Comic Sans MS" panose="030F0702030302020204" pitchFamily="66" charset="0"/>
              </a:rPr>
              <a:t> </a:t>
            </a:r>
            <a:r>
              <a:rPr lang="ar-IQ" b="1" dirty="0" smtClean="0">
                <a:solidFill>
                  <a:schemeClr val="tx2">
                    <a:satMod val="200000"/>
                  </a:schemeClr>
                </a:solidFill>
                <a:latin typeface="Comic Sans MS" panose="030F0702030302020204" pitchFamily="66" charset="0"/>
              </a:rPr>
              <a:t>  </a:t>
            </a:r>
            <a:r>
              <a:rPr lang="ar-IQ" b="1" dirty="0">
                <a:solidFill>
                  <a:schemeClr val="tx2">
                    <a:satMod val="200000"/>
                  </a:schemeClr>
                </a:solidFill>
                <a:latin typeface="Comic Sans MS" panose="030F0702030302020204" pitchFamily="66" charset="0"/>
              </a:rPr>
              <a:t>التنمية المستدامة</a:t>
            </a:r>
            <a:r>
              <a:rPr lang="ar-IQ" b="1" dirty="0" smtClean="0">
                <a:solidFill>
                  <a:schemeClr val="tx2">
                    <a:satMod val="200000"/>
                  </a:schemeClr>
                </a:solidFill>
                <a:latin typeface="Comic Sans MS" panose="030F0702030302020204" pitchFamily="66" charset="0"/>
              </a:rPr>
              <a:t/>
            </a:r>
            <a:br>
              <a:rPr lang="ar-IQ" b="1" dirty="0" smtClean="0">
                <a:solidFill>
                  <a:schemeClr val="tx2">
                    <a:satMod val="200000"/>
                  </a:schemeClr>
                </a:solidFill>
                <a:latin typeface="Comic Sans MS" panose="030F0702030302020204" pitchFamily="66" charset="0"/>
              </a:rPr>
            </a:br>
            <a:r>
              <a:rPr lang="ar-IQ" b="1" dirty="0" smtClean="0">
                <a:solidFill>
                  <a:schemeClr val="tx2">
                    <a:satMod val="200000"/>
                  </a:schemeClr>
                </a:solidFill>
                <a:latin typeface="Comic Sans MS" panose="030F0702030302020204" pitchFamily="66" charset="0"/>
              </a:rPr>
              <a:t>- اللجنة العالمية للبيئة والتنمية</a:t>
            </a:r>
            <a:r>
              <a:rPr lang="en-US" b="1" dirty="0" smtClean="0">
                <a:solidFill>
                  <a:schemeClr val="tx2">
                    <a:satMod val="200000"/>
                  </a:schemeClr>
                </a:solidFill>
                <a:latin typeface="Comic Sans MS" panose="030F0702030302020204" pitchFamily="66" charset="0"/>
              </a:rPr>
              <a:t>WCED </a:t>
            </a:r>
            <a:r>
              <a:rPr lang="ar-IQ" b="1" dirty="0" smtClean="0">
                <a:solidFill>
                  <a:schemeClr val="tx2">
                    <a:satMod val="200000"/>
                  </a:schemeClr>
                </a:solidFill>
                <a:latin typeface="Comic Sans MS" panose="030F0702030302020204" pitchFamily="66" charset="0"/>
              </a:rPr>
              <a:t> -</a:t>
            </a:r>
            <a:br>
              <a:rPr lang="ar-IQ" b="1" dirty="0" smtClean="0">
                <a:solidFill>
                  <a:schemeClr val="tx2">
                    <a:satMod val="200000"/>
                  </a:schemeClr>
                </a:solidFill>
                <a:latin typeface="Comic Sans MS" panose="030F0702030302020204" pitchFamily="66" charset="0"/>
              </a:rPr>
            </a:br>
            <a:endParaRPr lang="ar-IQ" b="1" dirty="0">
              <a:solidFill>
                <a:schemeClr val="tx2">
                  <a:satMod val="200000"/>
                </a:schemeClr>
              </a:solidFill>
              <a:latin typeface="Comic Sans MS" panose="030F0702030302020204" pitchFamily="66" charset="0"/>
            </a:endParaRPr>
          </a:p>
        </p:txBody>
      </p:sp>
      <p:sp>
        <p:nvSpPr>
          <p:cNvPr id="21507" name="Content Placeholder 2"/>
          <p:cNvSpPr>
            <a:spLocks noGrp="1"/>
          </p:cNvSpPr>
          <p:nvPr>
            <p:ph idx="1"/>
          </p:nvPr>
        </p:nvSpPr>
        <p:spPr>
          <a:xfrm>
            <a:off x="533400" y="2511425"/>
            <a:ext cx="8183563" cy="4346575"/>
          </a:xfrm>
        </p:spPr>
        <p:txBody>
          <a:bodyPr/>
          <a:lstStyle/>
          <a:p>
            <a:pPr algn="l">
              <a:buFont typeface="Wingdings" panose="05000000000000000000" pitchFamily="2" charset="2"/>
              <a:buNone/>
            </a:pPr>
            <a:r>
              <a:rPr lang="en-US" altLang="en-US" dirty="0" smtClean="0">
                <a:latin typeface="Tahoma" panose="020B0604030504040204" pitchFamily="34" charset="0"/>
                <a:cs typeface="Tahoma" panose="020B0604030504040204" pitchFamily="34" charset="0"/>
              </a:rPr>
              <a:t>"</a:t>
            </a:r>
            <a:r>
              <a:rPr lang="en-US" altLang="en-US" b="1" dirty="0" smtClean="0">
                <a:latin typeface="Comic Sans MS" panose="030F0702030302020204" pitchFamily="66" charset="0"/>
                <a:cs typeface="Tahoma" panose="020B0604030504040204" pitchFamily="34" charset="0"/>
              </a:rPr>
              <a:t>Sustainable development is development that meets the needs of the present without compromising the ability of future generations to meet their own needs." </a:t>
            </a:r>
          </a:p>
          <a:p>
            <a:endParaRPr lang="ar-IQ" altLang="en-US" b="1" dirty="0" smtClean="0">
              <a:latin typeface="Comic Sans MS" panose="030F0702030302020204" pitchFamily="66" charset="0"/>
              <a:cs typeface="+mj-cs"/>
            </a:endParaRPr>
          </a:p>
          <a:p>
            <a:pPr algn="ctr">
              <a:buFont typeface="Wingdings" panose="05000000000000000000" pitchFamily="2" charset="2"/>
              <a:buNone/>
            </a:pPr>
            <a:r>
              <a:rPr lang="ar-IQ" altLang="en-US" b="1" dirty="0" smtClean="0">
                <a:cs typeface="+mj-cs"/>
              </a:rPr>
              <a:t>” تلك التنمية التي تلبي </a:t>
            </a:r>
            <a:r>
              <a:rPr lang="ar-IQ" altLang="en-US" b="1" dirty="0" smtClean="0">
                <a:solidFill>
                  <a:srgbClr val="FF0000"/>
                </a:solidFill>
                <a:cs typeface="+mj-cs"/>
              </a:rPr>
              <a:t>حاجات الحاضر </a:t>
            </a:r>
            <a:r>
              <a:rPr lang="ar-IQ" altLang="en-US" b="1" dirty="0" smtClean="0">
                <a:cs typeface="+mj-cs"/>
              </a:rPr>
              <a:t>دون تهديد او المخاطرة بقدرة </a:t>
            </a:r>
            <a:r>
              <a:rPr lang="ar-IQ" altLang="en-US" b="1" dirty="0" smtClean="0">
                <a:solidFill>
                  <a:srgbClr val="FF0000"/>
                </a:solidFill>
                <a:cs typeface="+mj-cs"/>
              </a:rPr>
              <a:t>الاجيال القادمة </a:t>
            </a:r>
            <a:r>
              <a:rPr lang="ar-IQ" altLang="en-US" b="1" dirty="0" smtClean="0">
                <a:cs typeface="+mj-cs"/>
              </a:rPr>
              <a:t>على تلبيتهم لاحتياجاتهم“  </a:t>
            </a:r>
          </a:p>
        </p:txBody>
      </p:sp>
    </p:spTree>
    <p:extLst>
      <p:ext uri="{BB962C8B-B14F-4D97-AF65-F5344CB8AC3E}">
        <p14:creationId xmlns:p14="http://schemas.microsoft.com/office/powerpoint/2010/main" val="3136445666"/>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1507">
                                            <p:txEl>
                                              <p:pRg st="0" end="0"/>
                                            </p:txEl>
                                          </p:spTgt>
                                        </p:tgtEl>
                                        <p:attrNameLst>
                                          <p:attrName>style.visibility</p:attrName>
                                        </p:attrNameLst>
                                      </p:cBhvr>
                                      <p:to>
                                        <p:strVal val="visible"/>
                                      </p:to>
                                    </p:set>
                                    <p:anim calcmode="lin" valueType="num">
                                      <p:cBhvr additive="base">
                                        <p:cTn id="7" dur="500" fill="hold"/>
                                        <p:tgtEl>
                                          <p:spTgt spid="2150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150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nodeType="clickEffect">
                                  <p:stCondLst>
                                    <p:cond delay="0"/>
                                  </p:stCondLst>
                                  <p:childTnLst>
                                    <p:set>
                                      <p:cBhvr>
                                        <p:cTn id="12" dur="1" fill="hold">
                                          <p:stCondLst>
                                            <p:cond delay="0"/>
                                          </p:stCondLst>
                                        </p:cTn>
                                        <p:tgtEl>
                                          <p:spTgt spid="21507">
                                            <p:txEl>
                                              <p:pRg st="2" end="2"/>
                                            </p:txEl>
                                          </p:spTgt>
                                        </p:tgtEl>
                                        <p:attrNameLst>
                                          <p:attrName>style.visibility</p:attrName>
                                        </p:attrNameLst>
                                      </p:cBhvr>
                                      <p:to>
                                        <p:strVal val="visible"/>
                                      </p:to>
                                    </p:set>
                                    <p:animEffect transition="in" filter="fade">
                                      <p:cBhvr>
                                        <p:cTn id="13" dur="1000"/>
                                        <p:tgtEl>
                                          <p:spTgt spid="21507">
                                            <p:txEl>
                                              <p:pRg st="2" end="2"/>
                                            </p:txEl>
                                          </p:spTgt>
                                        </p:tgtEl>
                                      </p:cBhvr>
                                    </p:animEffect>
                                    <p:anim calcmode="lin" valueType="num">
                                      <p:cBhvr>
                                        <p:cTn id="14" dur="1000" fill="hold"/>
                                        <p:tgtEl>
                                          <p:spTgt spid="21507">
                                            <p:txEl>
                                              <p:pRg st="2" end="2"/>
                                            </p:txEl>
                                          </p:spTgt>
                                        </p:tgtEl>
                                        <p:attrNameLst>
                                          <p:attrName>ppt_x</p:attrName>
                                        </p:attrNameLst>
                                      </p:cBhvr>
                                      <p:tavLst>
                                        <p:tav tm="0">
                                          <p:val>
                                            <p:strVal val="#ppt_x"/>
                                          </p:val>
                                        </p:tav>
                                        <p:tav tm="100000">
                                          <p:val>
                                            <p:strVal val="#ppt_x"/>
                                          </p:val>
                                        </p:tav>
                                      </p:tavLst>
                                    </p:anim>
                                    <p:anim calcmode="lin" valueType="num">
                                      <p:cBhvr>
                                        <p:cTn id="15" dur="1000" fill="hold"/>
                                        <p:tgtEl>
                                          <p:spTgt spid="2150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68580" indent="0" algn="ctr" rtl="1" fontAlgn="auto">
              <a:spcAft>
                <a:spcPts val="0"/>
              </a:spcAft>
              <a:buNone/>
              <a:defRPr/>
            </a:pPr>
            <a:r>
              <a:rPr lang="ar-EG" b="1" dirty="0" smtClean="0">
                <a:cs typeface="+mj-cs"/>
              </a:rPr>
              <a:t>هذه</a:t>
            </a:r>
            <a:r>
              <a:rPr lang="ar-IQ" b="1" dirty="0" smtClean="0">
                <a:cs typeface="+mj-cs"/>
              </a:rPr>
              <a:t> التنمية يجب أن تكون مستدامة</a:t>
            </a:r>
            <a:endParaRPr lang="ar-EG" b="1" dirty="0" smtClean="0">
              <a:cs typeface="+mj-cs"/>
            </a:endParaRPr>
          </a:p>
          <a:p>
            <a:pPr marL="68580" indent="0" algn="ctr" rtl="1">
              <a:buNone/>
              <a:defRPr/>
            </a:pPr>
            <a:r>
              <a:rPr lang="en-US" b="1" dirty="0" smtClean="0">
                <a:cs typeface="+mj-cs"/>
              </a:rPr>
              <a:t>this </a:t>
            </a:r>
            <a:r>
              <a:rPr lang="en-US" b="1" dirty="0">
                <a:solidFill>
                  <a:srgbClr val="FF0000"/>
                </a:solidFill>
                <a:cs typeface="+mj-cs"/>
              </a:rPr>
              <a:t>development</a:t>
            </a:r>
            <a:r>
              <a:rPr lang="en-US" b="1" dirty="0">
                <a:cs typeface="+mj-cs"/>
              </a:rPr>
              <a:t> </a:t>
            </a:r>
            <a:r>
              <a:rPr lang="en-US" b="1" dirty="0" smtClean="0">
                <a:cs typeface="+mj-cs"/>
              </a:rPr>
              <a:t>should be </a:t>
            </a:r>
            <a:r>
              <a:rPr lang="en-US" b="1" dirty="0" smtClean="0">
                <a:solidFill>
                  <a:srgbClr val="FF0000"/>
                </a:solidFill>
                <a:cs typeface="+mj-cs"/>
              </a:rPr>
              <a:t>SUSTAINED</a:t>
            </a:r>
          </a:p>
          <a:p>
            <a:pPr marL="411480" algn="r" rtl="1" fontAlgn="auto">
              <a:spcAft>
                <a:spcPts val="0"/>
              </a:spcAft>
              <a:buFont typeface="Wingdings"/>
              <a:buChar char=""/>
              <a:defRPr/>
            </a:pPr>
            <a:endParaRPr lang="ar-EG" b="1" dirty="0" smtClean="0">
              <a:cs typeface="+mj-cs"/>
            </a:endParaRPr>
          </a:p>
          <a:p>
            <a:pPr marL="411480" algn="r" rtl="1" fontAlgn="auto">
              <a:spcAft>
                <a:spcPts val="0"/>
              </a:spcAft>
              <a:buFont typeface="Wingdings"/>
              <a:buChar char=""/>
              <a:defRPr/>
            </a:pPr>
            <a:endParaRPr lang="ar-IQ" b="1" dirty="0" smtClean="0">
              <a:cs typeface="+mj-cs"/>
            </a:endParaRPr>
          </a:p>
          <a:p>
            <a:pPr marL="411480" algn="r" rtl="1" fontAlgn="auto">
              <a:spcAft>
                <a:spcPts val="0"/>
              </a:spcAft>
              <a:buFont typeface="Wingdings"/>
              <a:buChar char=""/>
              <a:defRPr/>
            </a:pPr>
            <a:r>
              <a:rPr lang="ar-IQ" b="1" dirty="0" smtClean="0">
                <a:solidFill>
                  <a:srgbClr val="FF0000"/>
                </a:solidFill>
                <a:cs typeface="+mj-cs"/>
              </a:rPr>
              <a:t>البيئة</a:t>
            </a:r>
            <a:r>
              <a:rPr lang="ar-EG" b="1" dirty="0" smtClean="0">
                <a:solidFill>
                  <a:srgbClr val="FF0000"/>
                </a:solidFill>
                <a:cs typeface="+mj-cs"/>
              </a:rPr>
              <a:t> /المجتمع </a:t>
            </a:r>
            <a:r>
              <a:rPr lang="ar-IQ" b="1" dirty="0" smtClean="0">
                <a:solidFill>
                  <a:srgbClr val="FF0000"/>
                </a:solidFill>
                <a:cs typeface="+mj-cs"/>
              </a:rPr>
              <a:t> والاقتصاد العالمي </a:t>
            </a:r>
            <a:r>
              <a:rPr lang="ar-IQ" b="1" dirty="0" smtClean="0">
                <a:cs typeface="+mj-cs"/>
              </a:rPr>
              <a:t>متداخلة بشكل كامل ودائم.</a:t>
            </a:r>
            <a:endParaRPr lang="ar-EG" b="1" dirty="0" smtClean="0">
              <a:cs typeface="+mj-cs"/>
            </a:endParaRPr>
          </a:p>
          <a:p>
            <a:pPr marL="411480" algn="r" rtl="1" fontAlgn="auto">
              <a:spcAft>
                <a:spcPts val="0"/>
              </a:spcAft>
              <a:buFont typeface="Wingdings"/>
              <a:buChar char=""/>
              <a:defRPr/>
            </a:pPr>
            <a:endParaRPr lang="ar-IQ" b="1" dirty="0" smtClean="0">
              <a:cs typeface="+mj-cs"/>
            </a:endParaRPr>
          </a:p>
        </p:txBody>
      </p:sp>
    </p:spTree>
    <p:extLst>
      <p:ext uri="{BB962C8B-B14F-4D97-AF65-F5344CB8AC3E}">
        <p14:creationId xmlns:p14="http://schemas.microsoft.com/office/powerpoint/2010/main" val="248363360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fade">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Effect transition="in" filter="fade">
                                      <p:cBhvr>
                                        <p:cTn id="15" dur="1000"/>
                                        <p:tgtEl>
                                          <p:spTgt spid="3">
                                            <p:txEl>
                                              <p:pRg st="4" end="4"/>
                                            </p:txEl>
                                          </p:spTgt>
                                        </p:tgtEl>
                                      </p:cBhvr>
                                    </p:animEffect>
                                    <p:anim calcmode="lin" valueType="num">
                                      <p:cBhvr>
                                        <p:cTn id="1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52400"/>
            <a:ext cx="8229600" cy="6406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4064593" y="2183554"/>
            <a:ext cx="837089" cy="400110"/>
          </a:xfrm>
          <a:prstGeom prst="rect">
            <a:avLst/>
          </a:prstGeom>
          <a:noFill/>
        </p:spPr>
        <p:txBody>
          <a:bodyPr wrap="none" rtlCol="0">
            <a:spAutoFit/>
          </a:bodyPr>
          <a:lstStyle/>
          <a:p>
            <a:r>
              <a:rPr lang="ar-EG" sz="2000" b="1" dirty="0" smtClean="0"/>
              <a:t>المجتمع</a:t>
            </a:r>
            <a:endParaRPr lang="en-US" b="1" dirty="0"/>
          </a:p>
        </p:txBody>
      </p:sp>
      <p:sp>
        <p:nvSpPr>
          <p:cNvPr id="5" name="TextBox 4"/>
          <p:cNvSpPr txBox="1"/>
          <p:nvPr/>
        </p:nvSpPr>
        <p:spPr>
          <a:xfrm>
            <a:off x="5334000" y="3315967"/>
            <a:ext cx="1524000" cy="400110"/>
          </a:xfrm>
          <a:prstGeom prst="rect">
            <a:avLst/>
          </a:prstGeom>
          <a:noFill/>
        </p:spPr>
        <p:txBody>
          <a:bodyPr wrap="square" rtlCol="0">
            <a:spAutoFit/>
          </a:bodyPr>
          <a:lstStyle/>
          <a:p>
            <a:r>
              <a:rPr lang="ar-EG" b="1" dirty="0" smtClean="0"/>
              <a:t>تكافؤ </a:t>
            </a:r>
            <a:r>
              <a:rPr lang="ar-EG" sz="2000" b="1" dirty="0" smtClean="0"/>
              <a:t>الفرص</a:t>
            </a:r>
            <a:endParaRPr lang="en-US" b="1" dirty="0"/>
          </a:p>
        </p:txBody>
      </p:sp>
      <p:sp>
        <p:nvSpPr>
          <p:cNvPr id="6" name="TextBox 5"/>
          <p:cNvSpPr txBox="1"/>
          <p:nvPr/>
        </p:nvSpPr>
        <p:spPr>
          <a:xfrm>
            <a:off x="6475059" y="4796135"/>
            <a:ext cx="1336825" cy="461665"/>
          </a:xfrm>
          <a:prstGeom prst="rect">
            <a:avLst/>
          </a:prstGeom>
          <a:noFill/>
        </p:spPr>
        <p:txBody>
          <a:bodyPr wrap="square" rtlCol="0">
            <a:spAutoFit/>
          </a:bodyPr>
          <a:lstStyle/>
          <a:p>
            <a:r>
              <a:rPr lang="ar-EG" sz="2400" b="1" dirty="0" smtClean="0"/>
              <a:t>الاقتصاد</a:t>
            </a:r>
            <a:endParaRPr lang="en-US" b="1" dirty="0"/>
          </a:p>
        </p:txBody>
      </p:sp>
      <p:sp>
        <p:nvSpPr>
          <p:cNvPr id="7" name="TextBox 6"/>
          <p:cNvSpPr txBox="1"/>
          <p:nvPr/>
        </p:nvSpPr>
        <p:spPr>
          <a:xfrm>
            <a:off x="4028307" y="4888468"/>
            <a:ext cx="1495637" cy="369332"/>
          </a:xfrm>
          <a:prstGeom prst="rect">
            <a:avLst/>
          </a:prstGeom>
          <a:noFill/>
        </p:spPr>
        <p:txBody>
          <a:bodyPr wrap="square" rtlCol="0">
            <a:spAutoFit/>
          </a:bodyPr>
          <a:lstStyle/>
          <a:p>
            <a:r>
              <a:rPr lang="ar-EG" b="1" dirty="0" smtClean="0"/>
              <a:t>إمكانية للتطبيق</a:t>
            </a:r>
            <a:endParaRPr lang="en-US" b="1" dirty="0"/>
          </a:p>
        </p:txBody>
      </p:sp>
      <p:sp>
        <p:nvSpPr>
          <p:cNvPr id="8" name="TextBox 7"/>
          <p:cNvSpPr txBox="1"/>
          <p:nvPr/>
        </p:nvSpPr>
        <p:spPr>
          <a:xfrm>
            <a:off x="1633154" y="4624109"/>
            <a:ext cx="1295400" cy="523220"/>
          </a:xfrm>
          <a:prstGeom prst="rect">
            <a:avLst/>
          </a:prstGeom>
          <a:noFill/>
        </p:spPr>
        <p:txBody>
          <a:bodyPr wrap="square" rtlCol="0">
            <a:spAutoFit/>
          </a:bodyPr>
          <a:lstStyle/>
          <a:p>
            <a:pPr algn="ctr"/>
            <a:r>
              <a:rPr lang="ar-EG" sz="2800" b="1" dirty="0" smtClean="0"/>
              <a:t>البيئة</a:t>
            </a:r>
            <a:r>
              <a:rPr lang="ar-EG" dirty="0" smtClean="0"/>
              <a:t> </a:t>
            </a:r>
            <a:endParaRPr lang="en-US" dirty="0"/>
          </a:p>
        </p:txBody>
      </p:sp>
      <p:sp>
        <p:nvSpPr>
          <p:cNvPr id="9" name="TextBox 8"/>
          <p:cNvSpPr txBox="1"/>
          <p:nvPr/>
        </p:nvSpPr>
        <p:spPr>
          <a:xfrm>
            <a:off x="2819400" y="3335956"/>
            <a:ext cx="1828800" cy="400110"/>
          </a:xfrm>
          <a:prstGeom prst="rect">
            <a:avLst/>
          </a:prstGeom>
          <a:noFill/>
        </p:spPr>
        <p:txBody>
          <a:bodyPr wrap="square" rtlCol="0">
            <a:spAutoFit/>
          </a:bodyPr>
          <a:lstStyle/>
          <a:p>
            <a:r>
              <a:rPr lang="ar-EG" sz="2000" b="1" dirty="0" smtClean="0"/>
              <a:t>إمكانية التحمل</a:t>
            </a:r>
            <a:endParaRPr lang="en-US" sz="2000" b="1" dirty="0"/>
          </a:p>
        </p:txBody>
      </p:sp>
      <p:sp>
        <p:nvSpPr>
          <p:cNvPr id="10" name="TextBox 9"/>
          <p:cNvSpPr txBox="1"/>
          <p:nvPr/>
        </p:nvSpPr>
        <p:spPr>
          <a:xfrm>
            <a:off x="4274125" y="3744174"/>
            <a:ext cx="1495637" cy="400110"/>
          </a:xfrm>
          <a:prstGeom prst="rect">
            <a:avLst/>
          </a:prstGeom>
          <a:noFill/>
        </p:spPr>
        <p:txBody>
          <a:bodyPr wrap="square" rtlCol="0">
            <a:spAutoFit/>
          </a:bodyPr>
          <a:lstStyle/>
          <a:p>
            <a:r>
              <a:rPr lang="ar-EG" sz="2000" b="1" dirty="0" smtClean="0"/>
              <a:t>مُستدام</a:t>
            </a:r>
            <a:endParaRPr lang="en-US" sz="2000" b="1" dirty="0"/>
          </a:p>
        </p:txBody>
      </p:sp>
    </p:spTree>
    <p:extLst>
      <p:ext uri="{BB962C8B-B14F-4D97-AF65-F5344CB8AC3E}">
        <p14:creationId xmlns:p14="http://schemas.microsoft.com/office/powerpoint/2010/main" val="3081297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3000"/>
            <a:ext cx="8229600" cy="4983163"/>
          </a:xfrm>
        </p:spPr>
        <p:txBody>
          <a:bodyPr>
            <a:normAutofit lnSpcReduction="10000"/>
          </a:bodyPr>
          <a:lstStyle/>
          <a:p>
            <a:pPr marL="411480" algn="r" rtl="1" fontAlgn="auto">
              <a:lnSpc>
                <a:spcPct val="120000"/>
              </a:lnSpc>
              <a:spcAft>
                <a:spcPts val="0"/>
              </a:spcAft>
              <a:buFont typeface="Wingdings"/>
              <a:buChar char=""/>
              <a:defRPr/>
            </a:pPr>
            <a:endParaRPr lang="ar-EG" b="1" dirty="0" smtClean="0"/>
          </a:p>
          <a:p>
            <a:pPr marL="411480" algn="r" rtl="1" fontAlgn="auto">
              <a:lnSpc>
                <a:spcPct val="120000"/>
              </a:lnSpc>
              <a:spcAft>
                <a:spcPts val="0"/>
              </a:spcAft>
              <a:buFont typeface="Wingdings"/>
              <a:buChar char=""/>
              <a:defRPr/>
            </a:pPr>
            <a:r>
              <a:rPr lang="ar-EG" b="1" dirty="0" smtClean="0"/>
              <a:t>برغم </a:t>
            </a:r>
            <a:r>
              <a:rPr lang="ar-EG" b="1" dirty="0"/>
              <a:t>أن </a:t>
            </a:r>
            <a:r>
              <a:rPr lang="ar-IQ" b="1" dirty="0"/>
              <a:t>هذه المفاهيم تتجاوز الجنسية والثقافة والأيديولوجيا والعرق</a:t>
            </a:r>
            <a:r>
              <a:rPr lang="ar-IQ" b="1" dirty="0" smtClean="0"/>
              <a:t>.</a:t>
            </a:r>
            <a:endParaRPr lang="ar-EG" b="1" dirty="0" smtClean="0"/>
          </a:p>
          <a:p>
            <a:pPr marL="68580" indent="0" algn="r" rtl="1" fontAlgn="auto">
              <a:lnSpc>
                <a:spcPct val="120000"/>
              </a:lnSpc>
              <a:spcAft>
                <a:spcPts val="0"/>
              </a:spcAft>
              <a:buNone/>
              <a:defRPr/>
            </a:pPr>
            <a:r>
              <a:rPr lang="ar-IQ" b="1" dirty="0" smtClean="0"/>
              <a:t> </a:t>
            </a:r>
            <a:endParaRPr lang="ar-EG" b="1" dirty="0"/>
          </a:p>
          <a:p>
            <a:pPr marL="68580" indent="0" algn="r" rtl="1">
              <a:lnSpc>
                <a:spcPct val="120000"/>
              </a:lnSpc>
              <a:buNone/>
              <a:defRPr/>
            </a:pPr>
            <a:r>
              <a:rPr lang="ar-EG" b="1" dirty="0"/>
              <a:t>إلا أننا هنا فى مصر</a:t>
            </a:r>
            <a:r>
              <a:rPr lang="en-US" b="1" dirty="0"/>
              <a:t>Egypt</a:t>
            </a:r>
            <a:r>
              <a:rPr lang="ar-EG" b="1" dirty="0"/>
              <a:t>  </a:t>
            </a:r>
            <a:r>
              <a:rPr lang="en-US" b="1" dirty="0"/>
              <a:t> </a:t>
            </a:r>
            <a:r>
              <a:rPr lang="ar-EG" b="1" dirty="0"/>
              <a:t>ونحن نمر بمرحلة الاستفاقة </a:t>
            </a:r>
            <a:r>
              <a:rPr lang="en-US" b="1" dirty="0"/>
              <a:t>recovery </a:t>
            </a:r>
            <a:r>
              <a:rPr lang="ar-EG" b="1" dirty="0"/>
              <a:t> مُتعددة الأبعاد أصبح مفهوم </a:t>
            </a:r>
            <a:r>
              <a:rPr lang="ar-EG" b="1" dirty="0">
                <a:solidFill>
                  <a:srgbClr val="FF0000"/>
                </a:solidFill>
              </a:rPr>
              <a:t>النمو والتنمية المُستدامة الوطنية</a:t>
            </a:r>
            <a:r>
              <a:rPr lang="ar-EG" b="1" dirty="0"/>
              <a:t> هو الاختيار </a:t>
            </a:r>
            <a:r>
              <a:rPr lang="ar-EG" b="1" dirty="0" smtClean="0"/>
              <a:t>الوحيد</a:t>
            </a:r>
            <a:r>
              <a:rPr lang="en-US" b="1" dirty="0" smtClean="0"/>
              <a:t> </a:t>
            </a:r>
            <a:r>
              <a:rPr lang="ar-EG" b="1" dirty="0" smtClean="0"/>
              <a:t>المطروح </a:t>
            </a:r>
            <a:r>
              <a:rPr lang="ar-EG" b="1" dirty="0"/>
              <a:t>أمامنا</a:t>
            </a:r>
            <a:r>
              <a:rPr lang="ar-EG" b="1" dirty="0" smtClean="0"/>
              <a:t>.</a:t>
            </a:r>
          </a:p>
          <a:p>
            <a:pPr marL="68580" indent="0" algn="ctr" rtl="1" fontAlgn="auto">
              <a:lnSpc>
                <a:spcPct val="120000"/>
              </a:lnSpc>
              <a:spcAft>
                <a:spcPts val="0"/>
              </a:spcAft>
              <a:buNone/>
              <a:defRPr/>
            </a:pPr>
            <a:r>
              <a:rPr lang="ar-EG" b="1" dirty="0" smtClean="0"/>
              <a:t>  </a:t>
            </a:r>
            <a:r>
              <a:rPr lang="en-US" b="1" dirty="0" smtClean="0"/>
              <a:t>   the only  available  choice</a:t>
            </a:r>
            <a:endParaRPr lang="en-US" dirty="0"/>
          </a:p>
        </p:txBody>
      </p:sp>
    </p:spTree>
    <p:extLst>
      <p:ext uri="{BB962C8B-B14F-4D97-AF65-F5344CB8AC3E}">
        <p14:creationId xmlns:p14="http://schemas.microsoft.com/office/powerpoint/2010/main" val="2986723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1000"/>
                                        <p:tgtEl>
                                          <p:spTgt spid="3">
                                            <p:txEl>
                                              <p:pRg st="2" end="2"/>
                                            </p:txEl>
                                          </p:spTgt>
                                        </p:tgtEl>
                                      </p:cBhvr>
                                    </p:animEffect>
                                    <p:anim calcmode="lin" valueType="num">
                                      <p:cBhvr>
                                        <p:cTn id="13"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500"/>
                                        <p:tgtEl>
                                          <p:spTgt spid="3">
                                            <p:txEl>
                                              <p:pRg st="3" end="3"/>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534400" cy="3001962"/>
          </a:xfrm>
        </p:spPr>
        <p:txBody>
          <a:bodyPr>
            <a:normAutofit fontScale="90000"/>
          </a:bodyPr>
          <a:lstStyle/>
          <a:p>
            <a:pPr marL="411480" rtl="1" fontAlgn="auto">
              <a:spcAft>
                <a:spcPts val="0"/>
              </a:spcAft>
              <a:defRPr/>
            </a:pPr>
            <a:r>
              <a:rPr lang="ar-IQ" dirty="0"/>
              <a:t/>
            </a:r>
            <a:br>
              <a:rPr lang="ar-IQ" dirty="0"/>
            </a:br>
            <a:r>
              <a:rPr lang="ar-EG" b="1" dirty="0" smtClean="0"/>
              <a:t>لأن</a:t>
            </a:r>
            <a:r>
              <a:rPr lang="en-US" b="1" dirty="0" smtClean="0"/>
              <a:t/>
            </a:r>
            <a:br>
              <a:rPr lang="en-US" b="1" dirty="0" smtClean="0"/>
            </a:br>
            <a:r>
              <a:rPr lang="ar-IQ" sz="3600" b="1" dirty="0"/>
              <a:t/>
            </a:r>
            <a:br>
              <a:rPr lang="ar-IQ" sz="3600" b="1" dirty="0"/>
            </a:br>
            <a:r>
              <a:rPr lang="ar-IQ" sz="3600" b="1" dirty="0"/>
              <a:t>”نوعية الحياة </a:t>
            </a:r>
            <a:r>
              <a:rPr lang="ar-IQ" sz="3600" b="1" dirty="0" smtClean="0"/>
              <a:t>(المعيشة</a:t>
            </a:r>
            <a:r>
              <a:rPr lang="ar-IQ" sz="3600" b="1" dirty="0"/>
              <a:t>) </a:t>
            </a:r>
            <a:r>
              <a:rPr lang="ar-IQ" sz="3600" b="1" dirty="0" smtClean="0"/>
              <a:t>الحالية</a:t>
            </a:r>
            <a:r>
              <a:rPr lang="en-US" sz="3600" b="1" dirty="0"/>
              <a:t>quality of life </a:t>
            </a:r>
            <a:r>
              <a:rPr lang="ar-IQ" sz="3600" b="1" dirty="0" smtClean="0"/>
              <a:t> </a:t>
            </a:r>
            <a:r>
              <a:rPr lang="en-US" sz="3600" b="1" dirty="0" smtClean="0"/>
              <a:t>current</a:t>
            </a:r>
            <a:br>
              <a:rPr lang="en-US" sz="3600" b="1" dirty="0" smtClean="0"/>
            </a:br>
            <a:r>
              <a:rPr lang="ar-IQ" sz="3600" b="1" dirty="0" smtClean="0"/>
              <a:t>لا </a:t>
            </a:r>
            <a:r>
              <a:rPr lang="ar-IQ" sz="3600" b="1" dirty="0"/>
              <a:t>يمكن ان تستمر، ويجب أن </a:t>
            </a:r>
            <a:r>
              <a:rPr lang="ar-IQ" sz="3600" b="1" dirty="0" smtClean="0"/>
              <a:t>تتوقف</a:t>
            </a:r>
            <a:r>
              <a:rPr lang="en-US" sz="3600" b="1" dirty="0" smtClean="0"/>
              <a:t/>
            </a:r>
            <a:br>
              <a:rPr lang="en-US" sz="3600" b="1" dirty="0" smtClean="0"/>
            </a:br>
            <a:r>
              <a:rPr lang="en-US" sz="3600" b="1" dirty="0" smtClean="0"/>
              <a:t>Must be stopped</a:t>
            </a:r>
            <a:r>
              <a:rPr lang="ar-IQ" sz="3600" b="1" dirty="0" smtClean="0"/>
              <a:t>"</a:t>
            </a:r>
            <a:r>
              <a:rPr lang="ar-IQ" b="1" dirty="0"/>
              <a:t/>
            </a:r>
            <a:br>
              <a:rPr lang="ar-IQ" b="1" dirty="0"/>
            </a:br>
            <a:endParaRPr lang="en-US" dirty="0"/>
          </a:p>
        </p:txBody>
      </p:sp>
    </p:spTree>
    <p:extLst>
      <p:ext uri="{BB962C8B-B14F-4D97-AF65-F5344CB8AC3E}">
        <p14:creationId xmlns:p14="http://schemas.microsoft.com/office/powerpoint/2010/main" val="3238454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782762"/>
          </a:xfrm>
        </p:spPr>
        <p:txBody>
          <a:bodyPr>
            <a:normAutofit fontScale="90000"/>
          </a:bodyPr>
          <a:lstStyle/>
          <a:p>
            <a:pPr fontAlgn="auto">
              <a:spcAft>
                <a:spcPts val="0"/>
              </a:spcAft>
              <a:defRPr/>
            </a:pPr>
            <a:r>
              <a:rPr lang="ar-EG" sz="4400" dirty="0" smtClean="0">
                <a:solidFill>
                  <a:schemeClr val="tx2">
                    <a:satMod val="200000"/>
                  </a:schemeClr>
                </a:solidFill>
              </a:rPr>
              <a:t> </a:t>
            </a:r>
            <a:r>
              <a:rPr lang="ar-EG" b="1" dirty="0" smtClean="0">
                <a:solidFill>
                  <a:schemeClr val="tx2">
                    <a:satMod val="200000"/>
                  </a:schemeClr>
                </a:solidFill>
              </a:rPr>
              <a:t>مفهوم القدرة الاستيعابية</a:t>
            </a:r>
            <a:r>
              <a:rPr lang="en-US" dirty="0" smtClean="0">
                <a:solidFill>
                  <a:schemeClr val="tx2">
                    <a:satMod val="200000"/>
                  </a:schemeClr>
                </a:solidFill>
                <a:latin typeface="Comic Sans MS" panose="030F0702030302020204" pitchFamily="66" charset="0"/>
              </a:rPr>
              <a:t/>
            </a:r>
            <a:br>
              <a:rPr lang="en-US" dirty="0" smtClean="0">
                <a:solidFill>
                  <a:schemeClr val="tx2">
                    <a:satMod val="200000"/>
                  </a:schemeClr>
                </a:solidFill>
                <a:latin typeface="Comic Sans MS" panose="030F0702030302020204" pitchFamily="66" charset="0"/>
              </a:rPr>
            </a:br>
            <a:r>
              <a:rPr lang="en-US" dirty="0" smtClean="0">
                <a:solidFill>
                  <a:schemeClr val="tx2">
                    <a:satMod val="200000"/>
                  </a:schemeClr>
                </a:solidFill>
                <a:latin typeface="Comic Sans MS" panose="030F0702030302020204" pitchFamily="66" charset="0"/>
              </a:rPr>
              <a:t>The Carrying Capacity</a:t>
            </a:r>
            <a:r>
              <a:rPr lang="ar-EG" dirty="0" smtClean="0">
                <a:solidFill>
                  <a:schemeClr val="tx2">
                    <a:satMod val="200000"/>
                  </a:schemeClr>
                </a:solidFill>
                <a:latin typeface="Comic Sans MS" panose="030F0702030302020204" pitchFamily="66" charset="0"/>
              </a:rPr>
              <a:t> </a:t>
            </a:r>
            <a:r>
              <a:rPr lang="en-US" dirty="0" smtClean="0">
                <a:solidFill>
                  <a:schemeClr val="tx2">
                    <a:satMod val="200000"/>
                  </a:schemeClr>
                </a:solidFill>
                <a:latin typeface="Comic Sans MS" panose="030F0702030302020204" pitchFamily="66" charset="0"/>
              </a:rPr>
              <a:t> </a:t>
            </a:r>
            <a:r>
              <a:rPr lang="en-US" dirty="0" smtClean="0">
                <a:solidFill>
                  <a:schemeClr val="tx2">
                    <a:satMod val="200000"/>
                  </a:schemeClr>
                </a:solidFill>
                <a:effectLst>
                  <a:outerShdw blurRad="50800" dist="38100" algn="tr" rotWithShape="0">
                    <a:prstClr val="black">
                      <a:alpha val="40000"/>
                    </a:prstClr>
                  </a:outerShdw>
                </a:effectLst>
              </a:rPr>
              <a:t/>
            </a:r>
            <a:br>
              <a:rPr lang="en-US" dirty="0" smtClean="0">
                <a:solidFill>
                  <a:schemeClr val="tx2">
                    <a:satMod val="200000"/>
                  </a:schemeClr>
                </a:solidFill>
                <a:effectLst>
                  <a:outerShdw blurRad="50800" dist="38100" algn="tr" rotWithShape="0">
                    <a:prstClr val="black">
                      <a:alpha val="40000"/>
                    </a:prstClr>
                  </a:outerShdw>
                </a:effectLst>
              </a:rPr>
            </a:br>
            <a:endParaRPr lang="ar-IQ" dirty="0">
              <a:solidFill>
                <a:schemeClr val="tx2">
                  <a:satMod val="200000"/>
                </a:schemeClr>
              </a:solidFill>
            </a:endParaRPr>
          </a:p>
        </p:txBody>
      </p:sp>
      <p:sp>
        <p:nvSpPr>
          <p:cNvPr id="3" name="Content Placeholder 2"/>
          <p:cNvSpPr>
            <a:spLocks noGrp="1"/>
          </p:cNvSpPr>
          <p:nvPr>
            <p:ph idx="1"/>
          </p:nvPr>
        </p:nvSpPr>
        <p:spPr>
          <a:xfrm>
            <a:off x="990600" y="2362200"/>
            <a:ext cx="7772400" cy="4267200"/>
          </a:xfrm>
        </p:spPr>
        <p:txBody>
          <a:bodyPr>
            <a:noAutofit/>
          </a:bodyPr>
          <a:lstStyle/>
          <a:p>
            <a:pPr marL="68580" indent="0" algn="ctr" rtl="1" fontAlgn="auto">
              <a:spcAft>
                <a:spcPts val="0"/>
              </a:spcAft>
              <a:buNone/>
              <a:defRPr/>
            </a:pPr>
            <a:r>
              <a:rPr lang="ar-SA" sz="2600" b="1" dirty="0" smtClean="0">
                <a:cs typeface="+mj-cs"/>
              </a:rPr>
              <a:t>القدرة الاستيعابية </a:t>
            </a:r>
            <a:r>
              <a:rPr lang="ar-EG" sz="2600" b="1" dirty="0" smtClean="0">
                <a:cs typeface="+mj-cs"/>
              </a:rPr>
              <a:t>ل</a:t>
            </a:r>
            <a:r>
              <a:rPr lang="ar-SA" sz="2600" b="1" dirty="0" smtClean="0">
                <a:cs typeface="+mj-cs"/>
              </a:rPr>
              <a:t>لنظام </a:t>
            </a:r>
            <a:r>
              <a:rPr lang="ar-EG" sz="2600" b="1" dirty="0" smtClean="0">
                <a:cs typeface="+mj-cs"/>
              </a:rPr>
              <a:t>البيئى </a:t>
            </a:r>
            <a:r>
              <a:rPr lang="ar-SA" sz="2600" b="1" dirty="0" smtClean="0">
                <a:cs typeface="+mj-cs"/>
              </a:rPr>
              <a:t>(</a:t>
            </a:r>
            <a:r>
              <a:rPr lang="ar-EG" sz="2600" b="1" dirty="0" smtClean="0">
                <a:cs typeface="+mj-cs"/>
              </a:rPr>
              <a:t> </a:t>
            </a:r>
            <a:r>
              <a:rPr lang="en-US" sz="2600" b="1" dirty="0" smtClean="0">
                <a:cs typeface="+mj-cs"/>
              </a:rPr>
              <a:t>Ecosystem</a:t>
            </a:r>
            <a:r>
              <a:rPr lang="ar-EG" sz="2600" b="1" dirty="0" smtClean="0">
                <a:cs typeface="+mj-cs"/>
              </a:rPr>
              <a:t>)</a:t>
            </a:r>
            <a:r>
              <a:rPr lang="ar-SA" sz="2600" b="1" dirty="0" smtClean="0">
                <a:cs typeface="+mj-cs"/>
              </a:rPr>
              <a:t> </a:t>
            </a:r>
            <a:r>
              <a:rPr lang="ar-EG" sz="2600" b="1" dirty="0" smtClean="0">
                <a:cs typeface="+mj-cs"/>
              </a:rPr>
              <a:t>هو </a:t>
            </a:r>
            <a:r>
              <a:rPr lang="ar-SA" sz="2600" b="1" dirty="0" smtClean="0">
                <a:cs typeface="+mj-cs"/>
              </a:rPr>
              <a:t>عدد السكان ال</a:t>
            </a:r>
            <a:r>
              <a:rPr lang="ar-EG" sz="2600" b="1" dirty="0" smtClean="0">
                <a:cs typeface="+mj-cs"/>
              </a:rPr>
              <a:t>مُ</a:t>
            </a:r>
            <a:r>
              <a:rPr lang="ar-SA" sz="2600" b="1" dirty="0" smtClean="0">
                <a:cs typeface="+mj-cs"/>
              </a:rPr>
              <a:t>مكن معيشتهم </a:t>
            </a:r>
            <a:r>
              <a:rPr lang="ar-EG" sz="2600" b="1" dirty="0" smtClean="0">
                <a:cs typeface="+mj-cs"/>
              </a:rPr>
              <a:t>لأ</a:t>
            </a:r>
            <a:r>
              <a:rPr lang="ar-SA" sz="2600" b="1" dirty="0" smtClean="0">
                <a:cs typeface="+mj-cs"/>
              </a:rPr>
              <a:t>جل غير مسمى على الموارد والخدمات المتاحة ضمن </a:t>
            </a:r>
            <a:r>
              <a:rPr lang="ar-EG" sz="2600" b="1" dirty="0" smtClean="0">
                <a:cs typeface="+mj-cs"/>
              </a:rPr>
              <a:t>هذا النظام</a:t>
            </a:r>
            <a:r>
              <a:rPr lang="ar-SA" sz="2600" b="1" dirty="0" smtClean="0">
                <a:cs typeface="+mj-cs"/>
              </a:rPr>
              <a:t>.</a:t>
            </a:r>
            <a:endParaRPr lang="en-US" sz="2600" b="1" dirty="0" smtClean="0">
              <a:cs typeface="+mj-cs"/>
            </a:endParaRPr>
          </a:p>
          <a:p>
            <a:pPr marL="411480" algn="r" rtl="1" fontAlgn="auto">
              <a:spcAft>
                <a:spcPts val="0"/>
              </a:spcAft>
              <a:buFont typeface="Wingdings" panose="05000000000000000000" pitchFamily="2" charset="2"/>
              <a:buChar char="ü"/>
              <a:defRPr/>
            </a:pPr>
            <a:endParaRPr lang="en-US" sz="2600" b="1" dirty="0" smtClean="0">
              <a:cs typeface="+mj-cs"/>
            </a:endParaRPr>
          </a:p>
          <a:p>
            <a:pPr marL="411480" algn="r" rtl="1" fontAlgn="auto">
              <a:spcAft>
                <a:spcPts val="0"/>
              </a:spcAft>
              <a:buFont typeface="Wingdings" panose="05000000000000000000" pitchFamily="2" charset="2"/>
              <a:buChar char="ü"/>
              <a:defRPr/>
            </a:pPr>
            <a:r>
              <a:rPr lang="ar-SA" sz="2600" b="1" dirty="0" smtClean="0">
                <a:cs typeface="+mj-cs"/>
              </a:rPr>
              <a:t>تعتمد على ثلاثة عوامل :</a:t>
            </a:r>
            <a:br>
              <a:rPr lang="ar-SA" sz="2600" b="1" dirty="0" smtClean="0">
                <a:cs typeface="+mj-cs"/>
              </a:rPr>
            </a:br>
            <a:r>
              <a:rPr lang="ar-SA" sz="2600" b="1" dirty="0" smtClean="0">
                <a:cs typeface="+mj-cs"/>
              </a:rPr>
              <a:t>• حجم الموارد ال</a:t>
            </a:r>
            <a:r>
              <a:rPr lang="ar-EG" sz="2600" b="1" dirty="0" smtClean="0">
                <a:cs typeface="+mj-cs"/>
              </a:rPr>
              <a:t>مُ</a:t>
            </a:r>
            <a:r>
              <a:rPr lang="ar-SA" sz="2600" b="1" dirty="0" smtClean="0">
                <a:cs typeface="+mj-cs"/>
              </a:rPr>
              <a:t>تاحة في النظام (الطبيعي)</a:t>
            </a:r>
            <a:r>
              <a:rPr lang="ar-EG" sz="2600" b="1" dirty="0" smtClean="0">
                <a:cs typeface="+mj-cs"/>
              </a:rPr>
              <a:t>: المواد</a:t>
            </a:r>
            <a:r>
              <a:rPr lang="ar-SA" sz="2600" b="1" dirty="0" smtClean="0">
                <a:cs typeface="+mj-cs"/>
              </a:rPr>
              <a:t> </a:t>
            </a:r>
            <a:r>
              <a:rPr lang="ar-EG" sz="2600" b="1" dirty="0" smtClean="0">
                <a:cs typeface="+mj-cs"/>
              </a:rPr>
              <a:t>الخام، مصادر الطاقة، والمياه، الكائنات الحية </a:t>
            </a:r>
            <a:r>
              <a:rPr lang="ar-SA" sz="2600" b="1" dirty="0" smtClean="0">
                <a:cs typeface="+mj-cs"/>
              </a:rPr>
              <a:t> </a:t>
            </a:r>
            <a:r>
              <a:rPr lang="en-US" sz="2600" b="1" dirty="0" smtClean="0">
                <a:cs typeface="+mj-cs"/>
              </a:rPr>
              <a:t>all natural resources</a:t>
            </a:r>
            <a:r>
              <a:rPr lang="ar-SA" sz="2600" b="1" dirty="0" smtClean="0">
                <a:cs typeface="+mj-cs"/>
              </a:rPr>
              <a:t/>
            </a:r>
            <a:br>
              <a:rPr lang="ar-SA" sz="2600" b="1" dirty="0" smtClean="0">
                <a:cs typeface="+mj-cs"/>
              </a:rPr>
            </a:br>
            <a:r>
              <a:rPr lang="ar-SA" sz="2600" b="1" dirty="0" smtClean="0">
                <a:cs typeface="+mj-cs"/>
              </a:rPr>
              <a:t>• عدد السكان  </a:t>
            </a:r>
            <a:r>
              <a:rPr lang="en-US" sz="2600" b="1" dirty="0" smtClean="0">
                <a:cs typeface="+mj-cs"/>
              </a:rPr>
              <a:t>human population</a:t>
            </a:r>
            <a:r>
              <a:rPr lang="ar-SA" sz="2600" b="1" dirty="0" smtClean="0">
                <a:cs typeface="+mj-cs"/>
              </a:rPr>
              <a:t/>
            </a:r>
            <a:br>
              <a:rPr lang="ar-SA" sz="2600" b="1" dirty="0" smtClean="0">
                <a:cs typeface="+mj-cs"/>
              </a:rPr>
            </a:br>
            <a:r>
              <a:rPr lang="ar-SA" sz="2600" b="1" dirty="0" smtClean="0">
                <a:cs typeface="+mj-cs"/>
              </a:rPr>
              <a:t>• حجم الموارد التي يستهلكها كل فرد</a:t>
            </a:r>
            <a:r>
              <a:rPr lang="en-US" sz="2600" b="1" dirty="0" smtClean="0">
                <a:cs typeface="+mj-cs"/>
              </a:rPr>
              <a:t> consumption  per individual</a:t>
            </a:r>
          </a:p>
          <a:p>
            <a:pPr marL="411480" algn="r" rtl="1" fontAlgn="auto">
              <a:spcAft>
                <a:spcPts val="0"/>
              </a:spcAft>
              <a:buFont typeface="Wingdings"/>
              <a:buChar char=""/>
              <a:defRPr/>
            </a:pPr>
            <a:endParaRPr lang="ar-IQ" sz="2600" dirty="0"/>
          </a:p>
        </p:txBody>
      </p:sp>
    </p:spTree>
    <p:extLst>
      <p:ext uri="{BB962C8B-B14F-4D97-AF65-F5344CB8AC3E}">
        <p14:creationId xmlns:p14="http://schemas.microsoft.com/office/powerpoint/2010/main" val="152586847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497</TotalTime>
  <Words>1382</Words>
  <Application>Microsoft Office PowerPoint</Application>
  <PresentationFormat>On-screen Show (4:3)</PresentationFormat>
  <Paragraphs>139</Paragraphs>
  <Slides>26</Slides>
  <Notes>1</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8" baseType="lpstr">
      <vt:lpstr>MS PGothic</vt:lpstr>
      <vt:lpstr>MS PGothic</vt:lpstr>
      <vt:lpstr>Arial</vt:lpstr>
      <vt:lpstr>Calibri</vt:lpstr>
      <vt:lpstr>Comic Sans MS</vt:lpstr>
      <vt:lpstr>Futura Md BT</vt:lpstr>
      <vt:lpstr>Tahoma</vt:lpstr>
      <vt:lpstr>Times New Roman</vt:lpstr>
      <vt:lpstr>Verdana</vt:lpstr>
      <vt:lpstr>Wingdings</vt:lpstr>
      <vt:lpstr>Office Theme</vt:lpstr>
      <vt:lpstr>Clip</vt:lpstr>
      <vt:lpstr>مرحباً بالأصدقاء الزملاء </vt:lpstr>
      <vt:lpstr>PowerPoint Presentation</vt:lpstr>
      <vt:lpstr>PowerPoint Presentation</vt:lpstr>
      <vt:lpstr>     التنمية المستدامة - اللجنة العالمية للبيئة والتنميةWCED  - </vt:lpstr>
      <vt:lpstr>PowerPoint Presentation</vt:lpstr>
      <vt:lpstr>PowerPoint Presentation</vt:lpstr>
      <vt:lpstr>PowerPoint Presentation</vt:lpstr>
      <vt:lpstr> لأن  ”نوعية الحياة (المعيشة) الحاليةquality of life  current لا يمكن ان تستمر، ويجب أن تتوقف Must be stopped" </vt:lpstr>
      <vt:lpstr> مفهوم القدرة الاستيعابية The Carrying Capacity   </vt:lpstr>
      <vt:lpstr>شروط المحافظة على بقاء النظام البيئى Survival of the  Ecosystem </vt:lpstr>
      <vt:lpstr>نوعية الحياة وأُسلوب المعيشة Quality of life &amp; Life Style </vt:lpstr>
      <vt:lpstr> الانصاف والعدالة Fairness &amp; Justice </vt:lpstr>
      <vt:lpstr>كيف نتجه صَوب الاستدامة؟ How to be sustainable?  </vt:lpstr>
      <vt:lpstr>EDUCATION  &amp;  More  EDUCATION</vt:lpstr>
      <vt:lpstr>التعليم من أجل تنمية مُستدامة Education for Sustainable Development (ESD)</vt:lpstr>
      <vt:lpstr>ﻣﻔﻬﻮم “اﻟﺘﻌﻠﻴﻢ ﻣﻦ أﺟﻞ اﻟﺘﻨﻤﻴﺔ اﻟﻤﺴﺘﺪاﻣﺔ”  </vt:lpstr>
      <vt:lpstr>التعليم من أجل تنمية مُستدامة</vt:lpstr>
      <vt:lpstr>أهداف الأنشطة التى يمكنها توفير فرص مُصاحِبة للمنهج المدرسى فى جميع المجالات الدراسية </vt:lpstr>
      <vt:lpstr>Activities</vt:lpstr>
      <vt:lpstr>PowerPoint Presentation</vt:lpstr>
      <vt:lpstr>PowerPoint Presentation</vt:lpstr>
      <vt:lpstr> معلومات إضافية عن الورق </vt:lpstr>
      <vt:lpstr>PowerPoint Presentation</vt:lpstr>
      <vt:lpstr>حقائق عن الأشجار: </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Medhat</dc:creator>
  <cp:lastModifiedBy>Elshaymaa</cp:lastModifiedBy>
  <cp:revision>48</cp:revision>
  <dcterms:created xsi:type="dcterms:W3CDTF">2006-08-16T00:00:00Z</dcterms:created>
  <dcterms:modified xsi:type="dcterms:W3CDTF">2018-02-27T12:50:23Z</dcterms:modified>
</cp:coreProperties>
</file>