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58" r:id="rId5"/>
    <p:sldId id="260" r:id="rId6"/>
    <p:sldId id="262" r:id="rId7"/>
    <p:sldId id="264" r:id="rId8"/>
    <p:sldId id="265" r:id="rId9"/>
    <p:sldId id="267" r:id="rId10"/>
    <p:sldId id="266" r:id="rId11"/>
    <p:sldId id="268" r:id="rId12"/>
    <p:sldId id="270" r:id="rId13"/>
    <p:sldId id="271" r:id="rId14"/>
    <p:sldId id="272" r:id="rId15"/>
    <p:sldId id="274" r:id="rId16"/>
    <p:sldId id="275" r:id="rId17"/>
    <p:sldId id="276" r:id="rId18"/>
    <p:sldId id="277" r:id="rId19"/>
    <p:sldId id="278" r:id="rId20"/>
    <p:sldId id="279"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659" autoAdjust="0"/>
  </p:normalViewPr>
  <p:slideViewPr>
    <p:cSldViewPr snapToGrid="0">
      <p:cViewPr varScale="1">
        <p:scale>
          <a:sx n="63" d="100"/>
          <a:sy n="63" d="100"/>
        </p:scale>
        <p:origin x="16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75431-7631-477C-836A-22AF6703AD6E}"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59316-83CC-4917-A84B-DE61043AA1A7}" type="slidenum">
              <a:rPr lang="en-US" smtClean="0"/>
              <a:t>‹#›</a:t>
            </a:fld>
            <a:endParaRPr lang="en-US"/>
          </a:p>
        </p:txBody>
      </p:sp>
    </p:spTree>
    <p:extLst>
      <p:ext uri="{BB962C8B-B14F-4D97-AF65-F5344CB8AC3E}">
        <p14:creationId xmlns:p14="http://schemas.microsoft.com/office/powerpoint/2010/main" val="142402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1</a:t>
            </a:fld>
            <a:endParaRPr lang="en-US"/>
          </a:p>
        </p:txBody>
      </p:sp>
    </p:spTree>
    <p:extLst>
      <p:ext uri="{BB962C8B-B14F-4D97-AF65-F5344CB8AC3E}">
        <p14:creationId xmlns:p14="http://schemas.microsoft.com/office/powerpoint/2010/main" val="190437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2</a:t>
            </a:fld>
            <a:endParaRPr lang="en-US"/>
          </a:p>
        </p:txBody>
      </p:sp>
    </p:spTree>
    <p:extLst>
      <p:ext uri="{BB962C8B-B14F-4D97-AF65-F5344CB8AC3E}">
        <p14:creationId xmlns:p14="http://schemas.microsoft.com/office/powerpoint/2010/main" val="350483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5</a:t>
            </a:fld>
            <a:endParaRPr lang="en-US"/>
          </a:p>
        </p:txBody>
      </p:sp>
    </p:spTree>
    <p:extLst>
      <p:ext uri="{BB962C8B-B14F-4D97-AF65-F5344CB8AC3E}">
        <p14:creationId xmlns:p14="http://schemas.microsoft.com/office/powerpoint/2010/main" val="18849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8</a:t>
            </a:fld>
            <a:endParaRPr lang="en-US"/>
          </a:p>
        </p:txBody>
      </p:sp>
    </p:spTree>
    <p:extLst>
      <p:ext uri="{BB962C8B-B14F-4D97-AF65-F5344CB8AC3E}">
        <p14:creationId xmlns:p14="http://schemas.microsoft.com/office/powerpoint/2010/main" val="150000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10</a:t>
            </a:fld>
            <a:endParaRPr lang="en-US"/>
          </a:p>
        </p:txBody>
      </p:sp>
    </p:spTree>
    <p:extLst>
      <p:ext uri="{BB962C8B-B14F-4D97-AF65-F5344CB8AC3E}">
        <p14:creationId xmlns:p14="http://schemas.microsoft.com/office/powerpoint/2010/main" val="76785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11</a:t>
            </a:fld>
            <a:endParaRPr lang="en-US"/>
          </a:p>
        </p:txBody>
      </p:sp>
    </p:spTree>
    <p:extLst>
      <p:ext uri="{BB962C8B-B14F-4D97-AF65-F5344CB8AC3E}">
        <p14:creationId xmlns:p14="http://schemas.microsoft.com/office/powerpoint/2010/main" val="379417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59316-83CC-4917-A84B-DE61043AA1A7}" type="slidenum">
              <a:rPr lang="en-US" smtClean="0"/>
              <a:t>16</a:t>
            </a:fld>
            <a:endParaRPr lang="en-US"/>
          </a:p>
        </p:txBody>
      </p:sp>
    </p:spTree>
    <p:extLst>
      <p:ext uri="{BB962C8B-B14F-4D97-AF65-F5344CB8AC3E}">
        <p14:creationId xmlns:p14="http://schemas.microsoft.com/office/powerpoint/2010/main" val="67003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B6F11F-86D8-4E97-BF6C-51EAE9D42CB9}"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393780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6F11F-86D8-4E97-BF6C-51EAE9D42CB9}"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372605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6F11F-86D8-4E97-BF6C-51EAE9D42CB9}"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23635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6F11F-86D8-4E97-BF6C-51EAE9D42CB9}"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286101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B6F11F-86D8-4E97-BF6C-51EAE9D42CB9}"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72572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B6F11F-86D8-4E97-BF6C-51EAE9D42CB9}"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188776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B6F11F-86D8-4E97-BF6C-51EAE9D42CB9}"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7244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B6F11F-86D8-4E97-BF6C-51EAE9D42CB9}"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302080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6F11F-86D8-4E97-BF6C-51EAE9D42CB9}"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3553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6F11F-86D8-4E97-BF6C-51EAE9D42CB9}"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256863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6F11F-86D8-4E97-BF6C-51EAE9D42CB9}"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02EA8-02AC-4CA9-9C63-A51EC98BF20B}" type="slidenum">
              <a:rPr lang="en-US" smtClean="0"/>
              <a:t>‹#›</a:t>
            </a:fld>
            <a:endParaRPr lang="en-US"/>
          </a:p>
        </p:txBody>
      </p:sp>
    </p:spTree>
    <p:extLst>
      <p:ext uri="{BB962C8B-B14F-4D97-AF65-F5344CB8AC3E}">
        <p14:creationId xmlns:p14="http://schemas.microsoft.com/office/powerpoint/2010/main" val="317172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F11F-86D8-4E97-BF6C-51EAE9D42CB9}"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02EA8-02AC-4CA9-9C63-A51EC98BF20B}" type="slidenum">
              <a:rPr lang="en-US" smtClean="0"/>
              <a:t>‹#›</a:t>
            </a:fld>
            <a:endParaRPr lang="en-US"/>
          </a:p>
        </p:txBody>
      </p:sp>
    </p:spTree>
    <p:extLst>
      <p:ext uri="{BB962C8B-B14F-4D97-AF65-F5344CB8AC3E}">
        <p14:creationId xmlns:p14="http://schemas.microsoft.com/office/powerpoint/2010/main" val="413402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36221"/>
          </a:xfrm>
        </p:spPr>
        <p:txBody>
          <a:bodyPr>
            <a:normAutofit/>
          </a:bodyPr>
          <a:lstStyle/>
          <a:p>
            <a:r>
              <a:rPr lang="en-US" sz="4000" dirty="0"/>
              <a:t>Education for Global Citizenship</a:t>
            </a: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743200" cy="145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كلية التربية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3099" y="0"/>
            <a:ext cx="1635617" cy="1122363"/>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574925"/>
            <a:ext cx="12191999" cy="4140668"/>
          </a:xfrm>
          <a:prstGeom prst="rect">
            <a:avLst/>
          </a:prstGeom>
        </p:spPr>
      </p:pic>
    </p:spTree>
    <p:extLst>
      <p:ext uri="{BB962C8B-B14F-4D97-AF65-F5344CB8AC3E}">
        <p14:creationId xmlns:p14="http://schemas.microsoft.com/office/powerpoint/2010/main" val="268233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678"/>
            <a:ext cx="12192000" cy="6717322"/>
          </a:xfrm>
          <a:prstGeom prst="rect">
            <a:avLst/>
          </a:prstGeom>
        </p:spPr>
      </p:pic>
    </p:spTree>
    <p:extLst>
      <p:ext uri="{BB962C8B-B14F-4D97-AF65-F5344CB8AC3E}">
        <p14:creationId xmlns:p14="http://schemas.microsoft.com/office/powerpoint/2010/main" val="402156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2057399"/>
          </a:xfrm>
        </p:spPr>
        <p:txBody>
          <a:bodyPr>
            <a:normAutofit/>
          </a:bodyPr>
          <a:lstStyle/>
          <a:p>
            <a:pPr algn="ctr"/>
            <a:r>
              <a:rPr lang="en-US" dirty="0"/>
              <a:t>Now, why is important to teach global citizenship?</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05000"/>
            <a:ext cx="12192000" cy="4953000"/>
          </a:xfrm>
          <a:prstGeom prst="rect">
            <a:avLst/>
          </a:prstGeom>
        </p:spPr>
      </p:pic>
    </p:spTree>
    <p:extLst>
      <p:ext uri="{BB962C8B-B14F-4D97-AF65-F5344CB8AC3E}">
        <p14:creationId xmlns:p14="http://schemas.microsoft.com/office/powerpoint/2010/main" val="47901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Therefore, Education for global citizenship involves………….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08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7531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4480"/>
            <a:ext cx="10515600" cy="136208"/>
          </a:xfrm>
        </p:spPr>
        <p:txBody>
          <a:bodyPr>
            <a:normAutofit fontScale="90000"/>
          </a:bodyPr>
          <a:lstStyle/>
          <a:p>
            <a:pPr algn="ctr"/>
            <a:r>
              <a:rPr lang="en-US" dirty="0">
                <a:solidFill>
                  <a:schemeClr val="accent5"/>
                </a:solidFill>
              </a:rPr>
              <a:t>Education for global citizenship </a:t>
            </a:r>
            <a:r>
              <a:rPr lang="en-US" dirty="0"/>
              <a:t>helps students learn about global issues like poverty, human rights , peace and cultural diversity, and therefore leading them to become mature global citizens.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9232"/>
            <a:ext cx="12192000" cy="3858768"/>
          </a:xfrm>
          <a:prstGeom prst="rect">
            <a:avLst/>
          </a:prstGeom>
        </p:spPr>
      </p:pic>
    </p:spTree>
    <p:extLst>
      <p:ext uri="{BB962C8B-B14F-4D97-AF65-F5344CB8AC3E}">
        <p14:creationId xmlns:p14="http://schemas.microsoft.com/office/powerpoint/2010/main" val="215670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a:t>
            </a:r>
            <a:br>
              <a:rPr lang="en-US" dirty="0"/>
            </a:br>
            <a:r>
              <a:rPr lang="en-US" dirty="0"/>
              <a:t>In groups, discuss the following questions:</a:t>
            </a:r>
          </a:p>
        </p:txBody>
      </p:sp>
      <p:sp>
        <p:nvSpPr>
          <p:cNvPr id="3" name="Content Placeholder 2"/>
          <p:cNvSpPr>
            <a:spLocks noGrp="1"/>
          </p:cNvSpPr>
          <p:nvPr>
            <p:ph idx="1"/>
          </p:nvPr>
        </p:nvSpPr>
        <p:spPr/>
        <p:txBody>
          <a:bodyPr/>
          <a:lstStyle/>
          <a:p>
            <a:r>
              <a:rPr lang="en-US" dirty="0"/>
              <a:t>1- What does the Education for global citizenship (EGC )picture look like at your schools?</a:t>
            </a:r>
          </a:p>
          <a:p>
            <a:r>
              <a:rPr lang="en-US" dirty="0"/>
              <a:t>2- What is our role personally and professionally?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305" y="3602736"/>
            <a:ext cx="2595562" cy="3255264"/>
          </a:xfrm>
          <a:prstGeom prst="rect">
            <a:avLst/>
          </a:prstGeom>
        </p:spPr>
      </p:pic>
    </p:spTree>
    <p:extLst>
      <p:ext uri="{BB962C8B-B14F-4D97-AF65-F5344CB8AC3E}">
        <p14:creationId xmlns:p14="http://schemas.microsoft.com/office/powerpoint/2010/main" val="216483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7112" y="310261"/>
            <a:ext cx="10515600" cy="1325563"/>
          </a:xfrm>
        </p:spPr>
        <p:txBody>
          <a:bodyPr/>
          <a:lstStyle/>
          <a:p>
            <a:pPr algn="ctr"/>
            <a:r>
              <a:rPr lang="en-US" b="1" u="sng" dirty="0"/>
              <a:t>Global Citizenship Education</a:t>
            </a:r>
          </a:p>
        </p:txBody>
      </p:sp>
      <p:sp>
        <p:nvSpPr>
          <p:cNvPr id="5" name="Content Placeholder 4"/>
          <p:cNvSpPr>
            <a:spLocks noGrp="1"/>
          </p:cNvSpPr>
          <p:nvPr>
            <p:ph sz="half" idx="1"/>
          </p:nvPr>
        </p:nvSpPr>
        <p:spPr/>
        <p:txBody>
          <a:bodyPr>
            <a:normAutofit fontScale="85000" lnSpcReduction="10000"/>
          </a:bodyPr>
          <a:lstStyle/>
          <a:p>
            <a:pPr marL="0" indent="0">
              <a:buNone/>
            </a:pPr>
            <a:r>
              <a:rPr lang="en-US" sz="3500" b="1" u="sng" dirty="0"/>
              <a:t>Aims</a:t>
            </a:r>
          </a:p>
          <a:p>
            <a:r>
              <a:rPr lang="en-US" dirty="0"/>
              <a:t>create a sense of belonging to the global community and common humanity</a:t>
            </a:r>
          </a:p>
          <a:p>
            <a:endParaRPr lang="en-US" dirty="0"/>
          </a:p>
          <a:p>
            <a:r>
              <a:rPr lang="en-US" dirty="0"/>
              <a:t>create respect for the universal values of human rights, democracy, non-discrimination and diversity.</a:t>
            </a:r>
          </a:p>
          <a:p>
            <a:endParaRPr lang="en-US" dirty="0"/>
          </a:p>
          <a:p>
            <a:r>
              <a:rPr lang="en-US" dirty="0"/>
              <a:t>empower learners to engage and assume active roles to shape a more peaceful, tolerant, inclusive world.</a:t>
            </a:r>
          </a:p>
          <a:p>
            <a:endParaRPr lang="en-US" dirty="0"/>
          </a:p>
        </p:txBody>
      </p:sp>
      <p:sp>
        <p:nvSpPr>
          <p:cNvPr id="6" name="Content Placeholder 5"/>
          <p:cNvSpPr>
            <a:spLocks noGrp="1"/>
          </p:cNvSpPr>
          <p:nvPr>
            <p:ph sz="half" idx="2"/>
          </p:nvPr>
        </p:nvSpPr>
        <p:spPr/>
        <p:txBody>
          <a:bodyPr>
            <a:normAutofit fontScale="85000" lnSpcReduction="10000"/>
          </a:bodyPr>
          <a:lstStyle/>
          <a:p>
            <a:pPr marL="0" indent="0">
              <a:buNone/>
            </a:pPr>
            <a:r>
              <a:rPr lang="en-US" b="1" u="sng" dirty="0"/>
              <a:t>Associated themes</a:t>
            </a:r>
          </a:p>
          <a:p>
            <a:r>
              <a:rPr lang="en-US" dirty="0"/>
              <a:t>peace and human rights</a:t>
            </a:r>
          </a:p>
          <a:p>
            <a:r>
              <a:rPr lang="en-US" dirty="0"/>
              <a:t>intercultural understanding</a:t>
            </a:r>
          </a:p>
          <a:p>
            <a:r>
              <a:rPr lang="en-US" dirty="0"/>
              <a:t>citizenship education</a:t>
            </a:r>
          </a:p>
          <a:p>
            <a:r>
              <a:rPr lang="en-US" dirty="0"/>
              <a:t>respect for diversity and tolerance</a:t>
            </a:r>
          </a:p>
          <a:p>
            <a:r>
              <a:rPr lang="en-US" dirty="0"/>
              <a:t>inclusiveness</a:t>
            </a:r>
            <a:endParaRPr lang="en-US" u="sng" dirty="0"/>
          </a:p>
        </p:txBody>
      </p:sp>
    </p:spTree>
    <p:extLst>
      <p:ext uri="{BB962C8B-B14F-4D97-AF65-F5344CB8AC3E}">
        <p14:creationId xmlns:p14="http://schemas.microsoft.com/office/powerpoint/2010/main" val="224134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Title </a:t>
            </a:r>
          </a:p>
          <a:p>
            <a:r>
              <a:rPr lang="en-US" dirty="0"/>
              <a:t>Time</a:t>
            </a:r>
          </a:p>
          <a:p>
            <a:r>
              <a:rPr lang="en-US" dirty="0"/>
              <a:t>Learning outcomes</a:t>
            </a:r>
          </a:p>
          <a:p>
            <a:r>
              <a:rPr lang="en-US" dirty="0"/>
              <a:t>Materials</a:t>
            </a:r>
          </a:p>
          <a:p>
            <a:r>
              <a:rPr lang="en-US" dirty="0"/>
              <a:t>Procedures </a:t>
            </a:r>
          </a:p>
        </p:txBody>
      </p:sp>
      <p:sp>
        <p:nvSpPr>
          <p:cNvPr id="7" name="Title 6"/>
          <p:cNvSpPr>
            <a:spLocks noGrp="1"/>
          </p:cNvSpPr>
          <p:nvPr>
            <p:ph type="title"/>
          </p:nvPr>
        </p:nvSpPr>
        <p:spPr/>
        <p:txBody>
          <a:bodyPr/>
          <a:lstStyle/>
          <a:p>
            <a:r>
              <a:rPr lang="en-US" dirty="0"/>
              <a:t>Template for classroom </a:t>
            </a:r>
            <a:r>
              <a:rPr lang="en-US" dirty="0" err="1"/>
              <a:t>activites</a:t>
            </a:r>
            <a:endParaRPr lang="en-US" dirty="0"/>
          </a:p>
        </p:txBody>
      </p:sp>
    </p:spTree>
    <p:extLst>
      <p:ext uri="{BB962C8B-B14F-4D97-AF65-F5344CB8AC3E}">
        <p14:creationId xmlns:p14="http://schemas.microsoft.com/office/powerpoint/2010/main" val="425686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Example (1)</a:t>
            </a:r>
            <a:br>
              <a:rPr lang="en-US" dirty="0"/>
            </a:br>
            <a:endParaRPr lang="en-US" dirty="0"/>
          </a:p>
        </p:txBody>
      </p:sp>
      <p:sp>
        <p:nvSpPr>
          <p:cNvPr id="5" name="Content Placeholder 4"/>
          <p:cNvSpPr>
            <a:spLocks noGrp="1"/>
          </p:cNvSpPr>
          <p:nvPr>
            <p:ph idx="1"/>
          </p:nvPr>
        </p:nvSpPr>
        <p:spPr>
          <a:xfrm>
            <a:off x="838200" y="1060704"/>
            <a:ext cx="10515600" cy="5116259"/>
          </a:xfrm>
        </p:spPr>
        <p:txBody>
          <a:bodyPr>
            <a:normAutofit fontScale="85000" lnSpcReduction="20000"/>
          </a:bodyPr>
          <a:lstStyle/>
          <a:p>
            <a:pPr lvl="1"/>
            <a:r>
              <a:rPr lang="en-US" b="1" dirty="0"/>
              <a:t>Title</a:t>
            </a:r>
            <a:r>
              <a:rPr lang="en-US" dirty="0"/>
              <a:t>: </a:t>
            </a:r>
            <a:r>
              <a:rPr lang="en-US" b="1" dirty="0"/>
              <a:t>Fair Treatment (suggested for all grades)</a:t>
            </a:r>
          </a:p>
          <a:p>
            <a:pPr lvl="1"/>
            <a:r>
              <a:rPr lang="en-US" b="1" dirty="0"/>
              <a:t>Time: 15- 20 min</a:t>
            </a:r>
          </a:p>
          <a:p>
            <a:pPr lvl="1"/>
            <a:r>
              <a:rPr lang="en-US" b="1" dirty="0"/>
              <a:t>Learning outcomes:</a:t>
            </a:r>
          </a:p>
          <a:p>
            <a:pPr marL="457200" lvl="1" indent="0">
              <a:buNone/>
            </a:pPr>
            <a:r>
              <a:rPr lang="en-US" b="1" dirty="0"/>
              <a:t>1- Appreciate fairness and justice values</a:t>
            </a:r>
          </a:p>
          <a:p>
            <a:pPr marL="457200" lvl="1" indent="0">
              <a:buNone/>
            </a:pPr>
            <a:r>
              <a:rPr lang="en-US" b="1" dirty="0"/>
              <a:t>2- Demonstrate just behaviors in various situations</a:t>
            </a:r>
          </a:p>
          <a:p>
            <a:pPr marL="457200" lvl="1" indent="0">
              <a:buNone/>
            </a:pPr>
            <a:r>
              <a:rPr lang="en-US" b="1" dirty="0"/>
              <a:t>3- Compare between just and unjust behaviors.</a:t>
            </a:r>
          </a:p>
          <a:p>
            <a:pPr lvl="1"/>
            <a:r>
              <a:rPr lang="en-US" b="1" dirty="0"/>
              <a:t>Materials: Sack of candy</a:t>
            </a:r>
          </a:p>
          <a:p>
            <a:r>
              <a:rPr lang="en-US" b="1" dirty="0"/>
              <a:t>Procedures: Bring a sack of candy containing 5 less than the total number of students in the class. Pass the sack around and tell everyone they can take one. When the students discover the unfair situation and that there is not enough candy for everyone, discuss the following questions:</a:t>
            </a:r>
          </a:p>
          <a:p>
            <a:r>
              <a:rPr lang="en-US" b="1" dirty="0"/>
              <a:t>1. How did those students that did not get the candy feel? How about those that did?</a:t>
            </a:r>
          </a:p>
          <a:p>
            <a:r>
              <a:rPr lang="en-US" b="1" dirty="0"/>
              <a:t>2. What would be the fair solution to the problem?</a:t>
            </a:r>
          </a:p>
          <a:p>
            <a:r>
              <a:rPr lang="en-US" b="1" dirty="0"/>
              <a:t>3. Can you think of another situation when people might feel left out or rejected?</a:t>
            </a:r>
          </a:p>
          <a:p>
            <a:pPr marL="457200" lvl="1" indent="0">
              <a:buNone/>
            </a:pPr>
            <a:endParaRPr lang="en-US" b="1" dirty="0"/>
          </a:p>
        </p:txBody>
      </p:sp>
    </p:spTree>
    <p:extLst>
      <p:ext uri="{BB962C8B-B14F-4D97-AF65-F5344CB8AC3E}">
        <p14:creationId xmlns:p14="http://schemas.microsoft.com/office/powerpoint/2010/main" val="370216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Title : Hearing disabilities – communicating (9 </a:t>
            </a:r>
            <a:r>
              <a:rPr lang="en-US" dirty="0" err="1"/>
              <a:t>th</a:t>
            </a:r>
            <a:r>
              <a:rPr lang="en-US" dirty="0"/>
              <a:t> grade- English subject, unit 9 , lesson 4 “ The deaf school in Cairo”)</a:t>
            </a:r>
          </a:p>
          <a:p>
            <a:r>
              <a:rPr lang="en-US" dirty="0"/>
              <a:t>Time:15-20 min</a:t>
            </a:r>
          </a:p>
          <a:p>
            <a:r>
              <a:rPr lang="en-US" dirty="0"/>
              <a:t>Learning outcomes:</a:t>
            </a:r>
          </a:p>
          <a:p>
            <a:pPr marL="0" indent="0">
              <a:buNone/>
            </a:pPr>
            <a:r>
              <a:rPr lang="en-US" dirty="0"/>
              <a:t>1- show empathy towards disabled people</a:t>
            </a:r>
          </a:p>
          <a:p>
            <a:pPr marL="0" indent="0">
              <a:buNone/>
            </a:pPr>
            <a:r>
              <a:rPr lang="en-US" dirty="0"/>
              <a:t>2- Show respect to disabled people.</a:t>
            </a:r>
          </a:p>
          <a:p>
            <a:r>
              <a:rPr lang="en-US" dirty="0"/>
              <a:t>Materials: Sheet of sign language alphabet.</a:t>
            </a:r>
          </a:p>
          <a:p>
            <a:endParaRPr lang="en-US" dirty="0"/>
          </a:p>
          <a:p>
            <a:endParaRPr lang="en-US" dirty="0"/>
          </a:p>
        </p:txBody>
      </p:sp>
    </p:spTree>
    <p:extLst>
      <p:ext uri="{BB962C8B-B14F-4D97-AF65-F5344CB8AC3E}">
        <p14:creationId xmlns:p14="http://schemas.microsoft.com/office/powerpoint/2010/main" val="217196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668000" cy="984739"/>
          </a:xfrm>
        </p:spPr>
        <p:txBody>
          <a:bodyPr>
            <a:normAutofit/>
          </a:bodyPr>
          <a:lstStyle/>
          <a:p>
            <a:pPr algn="l"/>
            <a:r>
              <a:rPr lang="en-US" b="1" u="sng" dirty="0"/>
              <a:t>Workshop Focus</a:t>
            </a:r>
            <a:r>
              <a:rPr lang="en-US" dirty="0"/>
              <a:t>:</a:t>
            </a:r>
          </a:p>
        </p:txBody>
      </p:sp>
      <p:sp>
        <p:nvSpPr>
          <p:cNvPr id="3" name="Subtitle 2"/>
          <p:cNvSpPr>
            <a:spLocks noGrp="1"/>
          </p:cNvSpPr>
          <p:nvPr>
            <p:ph type="subTitle" idx="1"/>
          </p:nvPr>
        </p:nvSpPr>
        <p:spPr>
          <a:xfrm>
            <a:off x="0" y="1441938"/>
            <a:ext cx="10668000" cy="3815862"/>
          </a:xfrm>
        </p:spPr>
        <p:txBody>
          <a:bodyPr/>
          <a:lstStyle/>
          <a:p>
            <a:pPr algn="l"/>
            <a:r>
              <a:rPr lang="en-US" dirty="0"/>
              <a:t>1- What is global citizenship?</a:t>
            </a:r>
          </a:p>
          <a:p>
            <a:pPr algn="l"/>
            <a:r>
              <a:rPr lang="en-US" dirty="0"/>
              <a:t>2- Key elements for global citizenship.</a:t>
            </a:r>
          </a:p>
          <a:p>
            <a:pPr algn="l"/>
            <a:r>
              <a:rPr lang="en-US" dirty="0"/>
              <a:t>3- Importance of teaching global citizenship.</a:t>
            </a:r>
          </a:p>
          <a:p>
            <a:pPr algn="l"/>
            <a:r>
              <a:rPr lang="en-US" dirty="0"/>
              <a:t>4- What is Education for global citizenship (EGC)?</a:t>
            </a:r>
          </a:p>
          <a:p>
            <a:pPr algn="l"/>
            <a:r>
              <a:rPr lang="en-US" dirty="0"/>
              <a:t>5- Aims and associated themes.</a:t>
            </a:r>
          </a:p>
          <a:p>
            <a:pPr algn="l"/>
            <a:r>
              <a:rPr lang="en-US" dirty="0"/>
              <a:t>6- Classroom activities.</a:t>
            </a:r>
          </a:p>
        </p:txBody>
      </p:sp>
    </p:spTree>
    <p:extLst>
      <p:ext uri="{BB962C8B-B14F-4D97-AF65-F5344CB8AC3E}">
        <p14:creationId xmlns:p14="http://schemas.microsoft.com/office/powerpoint/2010/main" val="387145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u="sng" dirty="0"/>
              <a:t>Sign Language Alphabet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0270"/>
            <a:ext cx="12192000" cy="5187730"/>
          </a:xfrm>
          <a:prstGeom prst="rect">
            <a:avLst/>
          </a:prstGeom>
        </p:spPr>
      </p:pic>
    </p:spTree>
    <p:extLst>
      <p:ext uri="{BB962C8B-B14F-4D97-AF65-F5344CB8AC3E}">
        <p14:creationId xmlns:p14="http://schemas.microsoft.com/office/powerpoint/2010/main" val="274176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word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5167311"/>
          </a:xfrm>
        </p:spPr>
      </p:pic>
    </p:spTree>
    <p:extLst>
      <p:ext uri="{BB962C8B-B14F-4D97-AF65-F5344CB8AC3E}">
        <p14:creationId xmlns:p14="http://schemas.microsoft.com/office/powerpoint/2010/main" val="297999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4774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a:t>
            </a:r>
          </a:p>
        </p:txBody>
      </p:sp>
      <p:sp>
        <p:nvSpPr>
          <p:cNvPr id="3" name="Content Placeholder 2"/>
          <p:cNvSpPr>
            <a:spLocks noGrp="1"/>
          </p:cNvSpPr>
          <p:nvPr>
            <p:ph idx="1"/>
          </p:nvPr>
        </p:nvSpPr>
        <p:spPr/>
        <p:txBody>
          <a:bodyPr/>
          <a:lstStyle/>
          <a:p>
            <a:r>
              <a:rPr lang="nl-NL" dirty="0"/>
              <a:t>In pairs, write down words and phrases that come to mind when you hear the word “Global Citizenship”</a:t>
            </a:r>
          </a:p>
          <a:p>
            <a:endParaRPr lang="nl-NL" dirty="0"/>
          </a:p>
          <a:p>
            <a:endParaRPr lang="nl-NL" dirty="0"/>
          </a:p>
          <a:p>
            <a:pPr marL="0" indent="0">
              <a:buNone/>
            </a:pP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8708"/>
            <a:ext cx="12192000" cy="4009292"/>
          </a:xfrm>
          <a:prstGeom prst="rect">
            <a:avLst/>
          </a:prstGeom>
        </p:spPr>
      </p:pic>
    </p:spTree>
    <p:extLst>
      <p:ext uri="{BB962C8B-B14F-4D97-AF65-F5344CB8AC3E}">
        <p14:creationId xmlns:p14="http://schemas.microsoft.com/office/powerpoint/2010/main" val="379730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45123"/>
            <a:ext cx="10668000" cy="3956539"/>
          </a:xfrm>
        </p:spPr>
        <p:txBody>
          <a:bodyPr>
            <a:normAutofit/>
          </a:bodyPr>
          <a:lstStyle/>
          <a:p>
            <a:pPr algn="l"/>
            <a:r>
              <a:rPr lang="en-US" sz="4000" dirty="0"/>
              <a:t>There are different interpretations of the notion of “</a:t>
            </a:r>
            <a:r>
              <a:rPr lang="en-US" sz="4000" b="1" dirty="0"/>
              <a:t>global citizenship</a:t>
            </a:r>
            <a:r>
              <a:rPr lang="en-US" sz="4000" dirty="0"/>
              <a:t>”. It is  based on the universal values of human rights, democracy, non- discrimination and diversity. It is about civic actions that promote a better world and future.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594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1846385"/>
          </a:xfrm>
        </p:spPr>
        <p:txBody>
          <a:bodyPr>
            <a:normAutofit fontScale="90000"/>
          </a:bodyPr>
          <a:lstStyle/>
          <a:p>
            <a:r>
              <a:rPr lang="en-US" dirty="0"/>
              <a:t>Activity (2)</a:t>
            </a:r>
            <a:br>
              <a:rPr lang="en-US" dirty="0"/>
            </a:br>
            <a:r>
              <a:rPr lang="en-US" dirty="0"/>
              <a:t>Look at this picture ; What can you deduce about this child?</a:t>
            </a:r>
          </a:p>
        </p:txBody>
      </p:sp>
      <p:pic>
        <p:nvPicPr>
          <p:cNvPr id="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3239" b="23239"/>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half" idx="2"/>
          </p:nvPr>
        </p:nvSpPr>
        <p:spPr/>
        <p:txBody>
          <a:bodyPr>
            <a:noAutofit/>
          </a:bodyPr>
          <a:lstStyle/>
          <a:p>
            <a:endParaRPr lang="en-GB" sz="2000" dirty="0">
              <a:latin typeface="Lucida Sans Unicode" panose="020B0602030504020204" pitchFamily="34" charset="0"/>
            </a:endParaRPr>
          </a:p>
        </p:txBody>
      </p:sp>
    </p:spTree>
    <p:extLst>
      <p:ext uri="{BB962C8B-B14F-4D97-AF65-F5344CB8AC3E}">
        <p14:creationId xmlns:p14="http://schemas.microsoft.com/office/powerpoint/2010/main" val="187014753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1582615"/>
          </a:xfrm>
        </p:spPr>
        <p:txBody>
          <a:bodyPr>
            <a:normAutofit/>
          </a:bodyPr>
          <a:lstStyle/>
          <a:p>
            <a:r>
              <a:rPr lang="en-GB" sz="2800" dirty="0">
                <a:latin typeface="+mn-lt"/>
              </a:rPr>
              <a:t>Look at this picture again; focus on similarities rather than differences</a:t>
            </a:r>
          </a:p>
        </p:txBody>
      </p:sp>
      <p:sp>
        <p:nvSpPr>
          <p:cNvPr id="4" name="Text Placeholder 3"/>
          <p:cNvSpPr>
            <a:spLocks noGrp="1"/>
          </p:cNvSpPr>
          <p:nvPr>
            <p:ph type="body" sz="half" idx="2"/>
          </p:nvPr>
        </p:nvSpPr>
        <p:spPr/>
        <p:txBody>
          <a:bodyPr/>
          <a:lstStyle/>
          <a:p>
            <a:endParaRPr lang="en-US" dirty="0"/>
          </a:p>
        </p:txBody>
      </p:sp>
      <p:pic>
        <p:nvPicPr>
          <p:cNvPr id="5"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3239" b="23239"/>
          <a:stretch>
            <a:fillRect/>
          </a:stretch>
        </p:blipFill>
        <p:spPr bwMode="auto">
          <a:xfrm>
            <a:off x="5183188" y="1022350"/>
            <a:ext cx="61722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66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69276"/>
            <a:ext cx="9144000" cy="4501661"/>
          </a:xfrm>
        </p:spPr>
        <p:txBody>
          <a:bodyPr/>
          <a:lstStyle/>
          <a:p>
            <a:r>
              <a:rPr lang="en-US" dirty="0"/>
              <a:t>SO, It is all about </a:t>
            </a:r>
            <a:r>
              <a:rPr lang="en-US" dirty="0">
                <a:solidFill>
                  <a:schemeClr val="accent5"/>
                </a:solidFill>
              </a:rPr>
              <a:t>Similarities</a:t>
            </a:r>
            <a:r>
              <a:rPr lang="en-US" dirty="0"/>
              <a:t> rather than </a:t>
            </a:r>
            <a:r>
              <a:rPr lang="en-US" dirty="0">
                <a:solidFill>
                  <a:srgbClr val="FF0000"/>
                </a:solidFill>
              </a:rPr>
              <a:t>differences</a:t>
            </a:r>
          </a:p>
        </p:txBody>
      </p:sp>
      <p:sp>
        <p:nvSpPr>
          <p:cNvPr id="6" name="Subtitle 5"/>
          <p:cNvSpPr>
            <a:spLocks noGrp="1"/>
          </p:cNvSpPr>
          <p:nvPr>
            <p:ph type="subTitle" idx="1"/>
          </p:nvPr>
        </p:nvSpPr>
        <p:spPr>
          <a:xfrm>
            <a:off x="1524000" y="1371600"/>
            <a:ext cx="8991600" cy="3921369"/>
          </a:xfrm>
        </p:spPr>
        <p:txBody>
          <a:bodyPr/>
          <a:lstStyle/>
          <a:p>
            <a:r>
              <a:rPr lang="en-US" dirty="0"/>
              <a:t> </a:t>
            </a:r>
          </a:p>
        </p:txBody>
      </p:sp>
    </p:spTree>
    <p:extLst>
      <p:ext uri="{BB962C8B-B14F-4D97-AF65-F5344CB8AC3E}">
        <p14:creationId xmlns:p14="http://schemas.microsoft.com/office/powerpoint/2010/main" val="33159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092"/>
            <a:ext cx="12192000" cy="6734908"/>
          </a:xfrm>
          <a:prstGeom prst="rect">
            <a:avLst/>
          </a:prstGeom>
        </p:spPr>
      </p:pic>
    </p:spTree>
    <p:extLst>
      <p:ext uri="{BB962C8B-B14F-4D97-AF65-F5344CB8AC3E}">
        <p14:creationId xmlns:p14="http://schemas.microsoft.com/office/powerpoint/2010/main" val="160939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a:t>
            </a:r>
          </a:p>
        </p:txBody>
      </p:sp>
      <p:sp>
        <p:nvSpPr>
          <p:cNvPr id="3" name="Content Placeholder 2"/>
          <p:cNvSpPr>
            <a:spLocks noGrp="1"/>
          </p:cNvSpPr>
          <p:nvPr>
            <p:ph idx="1"/>
          </p:nvPr>
        </p:nvSpPr>
        <p:spPr/>
        <p:txBody>
          <a:bodyPr/>
          <a:lstStyle/>
          <a:p>
            <a:pPr marL="0" indent="0">
              <a:buNone/>
            </a:pPr>
            <a:r>
              <a:rPr lang="en-US" dirty="0"/>
              <a:t>In groups of 4, try to identify the main pillars for developing a </a:t>
            </a:r>
          </a:p>
          <a:p>
            <a:pPr marL="0" indent="0">
              <a:buNone/>
            </a:pPr>
            <a:endParaRPr lang="en-US" dirty="0"/>
          </a:p>
          <a:p>
            <a:pPr marL="0" indent="0">
              <a:buNone/>
            </a:pPr>
            <a:r>
              <a:rPr lang="en-US" dirty="0"/>
              <a:t>responsible Global citizenship.</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749085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542</Words>
  <Application>Microsoft Office PowerPoint</Application>
  <PresentationFormat>Widescreen</PresentationFormat>
  <Paragraphs>75</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Lucida Sans Unicode</vt:lpstr>
      <vt:lpstr>Office Theme</vt:lpstr>
      <vt:lpstr>Education for Global Citizenship</vt:lpstr>
      <vt:lpstr>Workshop Focus:</vt:lpstr>
      <vt:lpstr>Activity (1)</vt:lpstr>
      <vt:lpstr>There are different interpretations of the notion of “global citizenship”. It is  based on the universal values of human rights, democracy, non- discrimination and diversity. It is about civic actions that promote a better world and future. </vt:lpstr>
      <vt:lpstr>Activity (2) Look at this picture ; What can you deduce about this child?</vt:lpstr>
      <vt:lpstr>Look at this picture again; focus on similarities rather than differences</vt:lpstr>
      <vt:lpstr>SO, It is all about Similarities rather than differences</vt:lpstr>
      <vt:lpstr>PowerPoint Presentation</vt:lpstr>
      <vt:lpstr>Activity (3)</vt:lpstr>
      <vt:lpstr>PowerPoint Presentation</vt:lpstr>
      <vt:lpstr>Now, why is important to teach global citizenship? </vt:lpstr>
      <vt:lpstr>Therefore, Education for global citizenship involves………….</vt:lpstr>
      <vt:lpstr>PowerPoint Presentation</vt:lpstr>
      <vt:lpstr>Education for global citizenship helps students learn about global issues like poverty, human rights , peace and cultural diversity, and therefore leading them to become mature global citizens.</vt:lpstr>
      <vt:lpstr>Activity (4)  In groups, discuss the following questions:</vt:lpstr>
      <vt:lpstr>Global Citizenship Education</vt:lpstr>
      <vt:lpstr>Template for classroom activites</vt:lpstr>
      <vt:lpstr>Example (1) </vt:lpstr>
      <vt:lpstr>Example (2) </vt:lpstr>
      <vt:lpstr>Sign Language Alphabet</vt:lpstr>
      <vt:lpstr>A final word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lamia kamel</dc:creator>
  <cp:lastModifiedBy>AUC</cp:lastModifiedBy>
  <cp:revision>36</cp:revision>
  <dcterms:created xsi:type="dcterms:W3CDTF">2018-02-20T12:13:40Z</dcterms:created>
  <dcterms:modified xsi:type="dcterms:W3CDTF">2018-04-29T07:58:17Z</dcterms:modified>
</cp:coreProperties>
</file>