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21"/>
  </p:notesMasterIdLst>
  <p:sldIdLst>
    <p:sldId id="341" r:id="rId5"/>
    <p:sldId id="257" r:id="rId6"/>
    <p:sldId id="311" r:id="rId7"/>
    <p:sldId id="297" r:id="rId8"/>
    <p:sldId id="315" r:id="rId9"/>
    <p:sldId id="296" r:id="rId10"/>
    <p:sldId id="336" r:id="rId11"/>
    <p:sldId id="338" r:id="rId12"/>
    <p:sldId id="340" r:id="rId13"/>
    <p:sldId id="335" r:id="rId14"/>
    <p:sldId id="339" r:id="rId15"/>
    <p:sldId id="342" r:id="rId16"/>
    <p:sldId id="319" r:id="rId17"/>
    <p:sldId id="343" r:id="rId18"/>
    <p:sldId id="318" r:id="rId19"/>
    <p:sldId id="334" r:id="rId20"/>
  </p:sldIdLst>
  <p:sldSz cx="9144000" cy="6858000" type="screen4x3"/>
  <p:notesSz cx="6735763" cy="98663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005EA4"/>
    <a:srgbClr val="FABE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62" d="100"/>
          <a:sy n="62" d="100"/>
        </p:scale>
        <p:origin x="-16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F9382-0961-4BE9-B16D-219E8CDB4F27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71E30-D437-4D56-913D-00D255BEA6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53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8AF0E5-4C08-4927-810C-5287F58F26D3}" type="datetimeFigureOut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0D0AFC-FCD1-41B8-A851-FEF35281EE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aawfoundation.org/waawblog/wp-content/uploads/2015/03/LESSON-PLANS-ON-FRUIT-BATTERY.pdf" TargetMode="External"/><Relationship Id="rId7" Type="http://schemas.openxmlformats.org/officeDocument/2006/relationships/hyperlink" Target="https://www.stevespanglerscience.com/lab/experiments/superheated-steam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6" Type="http://schemas.openxmlformats.org/officeDocument/2006/relationships/hyperlink" Target="https://www.ixl.com/?partner=google&amp;campaign=226672985&amp;adGroup=18360498545&amp;gclid=EAIaIQobChMIsof0kKC12QIVFCfgCh0bVAphEAEYASAAEgKXqPD_BwE" TargetMode="External"/><Relationship Id="rId5" Type="http://schemas.openxmlformats.org/officeDocument/2006/relationships/hyperlink" Target="https://babbledabbledo.com/20-science-fair-projects/" TargetMode="External"/><Relationship Id="rId4" Type="http://schemas.openxmlformats.org/officeDocument/2006/relationships/hyperlink" Target="https://www.pinterest.com/pin/31117065547510271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ow them the power of sour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algn="just" rtl="1">
              <a:buNone/>
            </a:pPr>
            <a:r>
              <a:rPr lang="ar-SA" sz="12800" b="1" dirty="0" smtClean="0">
                <a:solidFill>
                  <a:srgbClr val="002060"/>
                </a:solidFill>
              </a:rPr>
              <a:t>العمليات </a:t>
            </a:r>
            <a:r>
              <a:rPr lang="ar-SA" sz="12800" b="1" dirty="0" smtClean="0">
                <a:solidFill>
                  <a:srgbClr val="002060"/>
                </a:solidFill>
              </a:rPr>
              <a:t>الحسابية</a:t>
            </a:r>
            <a:endParaRPr lang="ar-EG" sz="12800" b="1" dirty="0" smtClean="0">
              <a:solidFill>
                <a:srgbClr val="002060"/>
              </a:solidFill>
            </a:endParaRPr>
          </a:p>
          <a:p>
            <a:pPr algn="just" rtl="1">
              <a:buNone/>
            </a:pPr>
            <a:endParaRPr lang="en-US" sz="12800" b="1" dirty="0" smtClean="0">
              <a:solidFill>
                <a:srgbClr val="002060"/>
              </a:solidFill>
            </a:endParaRPr>
          </a:p>
          <a:p>
            <a:pPr algn="just" rtl="1"/>
            <a:endParaRPr lang="ar-E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lnSpc>
                <a:spcPct val="170000"/>
              </a:lnSpc>
              <a:buFont typeface="Wingdings" pitchFamily="2" charset="2"/>
              <a:buChar char="v"/>
            </a:pPr>
            <a:r>
              <a:rPr lang="ar-EG" sz="8000" dirty="0" smtClean="0">
                <a:solidFill>
                  <a:schemeClr val="accent1">
                    <a:lumMod val="50000"/>
                  </a:schemeClr>
                </a:solidFill>
              </a:rPr>
              <a:t>القدرة الكهربائية لليمونة واحدة = فرق الجهد × شدة التيار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0.9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فولت ×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0.0003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أمبير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0.00027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واط</a:t>
            </a:r>
            <a:endParaRPr lang="ar-EG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lnSpc>
                <a:spcPct val="170000"/>
              </a:lnSpc>
              <a:buFont typeface="Wingdings" pitchFamily="2" charset="2"/>
              <a:buChar char="v"/>
            </a:pPr>
            <a:endParaRPr lang="ar-EG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lnSpc>
                <a:spcPct val="170000"/>
              </a:lnSpc>
              <a:buFont typeface="Wingdings" pitchFamily="2" charset="2"/>
              <a:buChar char="v"/>
            </a:pP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صمّام ثنائي باعث للضوء أحمر اللون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1.7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فولت ×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0.0005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أمبير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0.00085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واط، أو ثلاث ليمونات على التوالي</a:t>
            </a:r>
            <a:endParaRPr lang="en-US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just" rtl="1">
              <a:lnSpc>
                <a:spcPct val="170000"/>
              </a:lnSpc>
              <a:buFont typeface="Wingdings" pitchFamily="2" charset="2"/>
              <a:buChar char="v"/>
            </a:pPr>
            <a:endParaRPr lang="en-US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just" rtl="1">
              <a:lnSpc>
                <a:spcPct val="170000"/>
              </a:lnSpc>
              <a:buFont typeface="Wingdings" pitchFamily="2" charset="2"/>
              <a:buChar char="v"/>
            </a:pP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مصباح وامض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2.4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 فولت </a:t>
            </a:r>
            <a:r>
              <a:rPr lang="ar-EG" sz="8000" dirty="0" smtClean="0">
                <a:solidFill>
                  <a:schemeClr val="accent1">
                    <a:lumMod val="50000"/>
                  </a:schemeClr>
                </a:solidFill>
              </a:rPr>
              <a:t>؟؟</a:t>
            </a:r>
            <a:endParaRPr lang="en-US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just" rtl="1">
              <a:lnSpc>
                <a:spcPct val="170000"/>
              </a:lnSpc>
              <a:buFont typeface="Wingdings" pitchFamily="2" charset="2"/>
              <a:buChar char="v"/>
            </a:pP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مصباح هالوجين = </a:t>
            </a:r>
            <a:r>
              <a:rPr lang="en-GB" sz="8000" dirty="0" smtClean="0">
                <a:solidFill>
                  <a:schemeClr val="accent1">
                    <a:lumMod val="50000"/>
                  </a:schemeClr>
                </a:solidFill>
              </a:rPr>
              <a:t>12 </a:t>
            </a:r>
            <a:r>
              <a:rPr lang="ar-SA" sz="8000" dirty="0" smtClean="0">
                <a:solidFill>
                  <a:schemeClr val="accent1">
                    <a:lumMod val="50000"/>
                  </a:schemeClr>
                </a:solidFill>
              </a:rPr>
              <a:t>فولت </a:t>
            </a:r>
            <a:r>
              <a:rPr lang="ar-EG" sz="8000" dirty="0" smtClean="0">
                <a:solidFill>
                  <a:schemeClr val="accent1">
                    <a:lumMod val="50000"/>
                  </a:schemeClr>
                </a:solidFill>
              </a:rPr>
              <a:t>؟؟</a:t>
            </a:r>
            <a:endParaRPr lang="en-US" sz="8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ar-EG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>
            <a:normAutofit/>
          </a:bodyPr>
          <a:lstStyle/>
          <a:p>
            <a:pPr algn="just" rtl="1">
              <a:lnSpc>
                <a:spcPct val="200000"/>
              </a:lnSpc>
              <a:buFont typeface="Wingdings" pitchFamily="2" charset="2"/>
              <a:buChar char="Ø"/>
            </a:pPr>
            <a:endParaRPr lang="ar-EG" b="1" dirty="0" smtClean="0">
              <a:solidFill>
                <a:srgbClr val="002060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طرح تساؤل على الطلاب كيف يمكن إضاءة مصباح </a:t>
            </a:r>
            <a:r>
              <a:rPr lang="en-GB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1.7</a:t>
            </a: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فولت؟</a:t>
            </a:r>
          </a:p>
          <a:p>
            <a:pPr algn="just" rtl="1">
              <a:lnSpc>
                <a:spcPct val="200000"/>
              </a:lnSpc>
            </a:pPr>
            <a:endParaRPr lang="en-US" b="1" dirty="0" smtClean="0"/>
          </a:p>
        </p:txBody>
      </p:sp>
      <p:pic>
        <p:nvPicPr>
          <p:cNvPr id="3" name="Picture 2" descr="https://abburanaknol.files.wordpress.com/2009/12/lemon-battery-battery-2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2100" y="3657600"/>
            <a:ext cx="28575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setup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743200"/>
            <a:ext cx="3124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8297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https://upload.wikimedia.org/wikipedia/commons/5/58/4LemonCircui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33400"/>
            <a:ext cx="3733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emon battery experimen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3733800"/>
            <a:ext cx="4800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s://upload.wikimedia.org/wikipedia/commons/thumb/4/44/LemonCircuitDiagram.jpg/800px-LemonCircuitDiagram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533400"/>
            <a:ext cx="3733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800600"/>
          </a:xfrm>
        </p:spPr>
        <p:txBody>
          <a:bodyPr>
            <a:normAutofit/>
          </a:bodyPr>
          <a:lstStyle/>
          <a:p>
            <a:pPr algn="just" rtl="1">
              <a:buFont typeface="Wingdings" pitchFamily="2" charset="2"/>
              <a:buChar char="Ø"/>
            </a:pPr>
            <a:r>
              <a:rPr lang="ar-SA" sz="3200" b="1" dirty="0" smtClean="0">
                <a:solidFill>
                  <a:srgbClr val="002060"/>
                </a:solidFill>
              </a:rPr>
              <a:t>مشروع المجموعة</a:t>
            </a:r>
            <a:endParaRPr lang="ar-EG" sz="3200" b="1" dirty="0" smtClean="0">
              <a:solidFill>
                <a:srgbClr val="002060"/>
              </a:solidFill>
            </a:endParaRPr>
          </a:p>
          <a:p>
            <a:pPr algn="just" rtl="1">
              <a:buNone/>
            </a:pPr>
            <a:endParaRPr lang="ar-EG" sz="3200" dirty="0" smtClean="0">
              <a:solidFill>
                <a:srgbClr val="002060"/>
              </a:solidFill>
            </a:endParaRPr>
          </a:p>
          <a:p>
            <a:pPr algn="just" rtl="1">
              <a:buNone/>
            </a:pPr>
            <a:r>
              <a:rPr lang="ar-EG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تقسيم الطلاب إلى 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مجموعات من خمس</a:t>
            </a:r>
            <a:r>
              <a:rPr lang="ar-EG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 أفراد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 </a:t>
            </a:r>
            <a:r>
              <a:rPr lang="ar-EG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والبحث عن 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مواد 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مختلفة لبناء </a:t>
            </a:r>
            <a:r>
              <a:rPr lang="ar-EG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ال</a:t>
            </a:r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بطارية</a:t>
            </a:r>
            <a:r>
              <a:rPr lang="ar-EG" sz="3200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.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cs typeface="+mj-cs"/>
            </a:endParaRPr>
          </a:p>
          <a:p>
            <a:pPr algn="just" rtl="1"/>
            <a:endParaRPr lang="ar-EG" sz="3200" dirty="0" smtClean="0"/>
          </a:p>
          <a:p>
            <a:pPr marL="109728" indent="0" algn="just" rtl="1">
              <a:buNone/>
            </a:pPr>
            <a:endParaRPr lang="en-US" sz="3200" dirty="0"/>
          </a:p>
        </p:txBody>
      </p:sp>
      <p:pic>
        <p:nvPicPr>
          <p:cNvPr id="6" name="Picture 5" descr="Image result for ‫بطارية البطاطس‬‎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038600"/>
            <a:ext cx="38100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http://lh5.ggpht.com/_6wMZb_Gr0LA/S1Ok31TCcyI/AAAAAAAAECo/RFWHN_gQGRk/kartoffel-batterie_funkuhr.htm_4%5B3%5D.jpg?imgmax=80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962400"/>
            <a:ext cx="2819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44071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800600"/>
          </a:xfrm>
        </p:spPr>
        <p:txBody>
          <a:bodyPr>
            <a:normAutofit/>
          </a:bodyPr>
          <a:lstStyle/>
          <a:p>
            <a:pPr algn="just" rtl="1">
              <a:buFont typeface="Wingdings" pitchFamily="2" charset="2"/>
              <a:buChar char="Ø"/>
            </a:pPr>
            <a:r>
              <a:rPr lang="ar-EG" sz="3200" dirty="0" smtClean="0">
                <a:solidFill>
                  <a:srgbClr val="002060"/>
                </a:solidFill>
              </a:rPr>
              <a:t>عمل بطاريات مختلفة من </a:t>
            </a:r>
            <a:r>
              <a:rPr lang="ar-SA" sz="3200" dirty="0" smtClean="0">
                <a:solidFill>
                  <a:srgbClr val="002060"/>
                </a:solidFill>
              </a:rPr>
              <a:t>فواكه </a:t>
            </a:r>
            <a:r>
              <a:rPr lang="ar-EG" sz="3200" dirty="0" smtClean="0">
                <a:solidFill>
                  <a:srgbClr val="002060"/>
                </a:solidFill>
              </a:rPr>
              <a:t>وخضروات </a:t>
            </a:r>
            <a:r>
              <a:rPr lang="ar-SA" sz="3200" dirty="0" smtClean="0">
                <a:solidFill>
                  <a:srgbClr val="002060"/>
                </a:solidFill>
              </a:rPr>
              <a:t>مختلفة </a:t>
            </a:r>
            <a:r>
              <a:rPr lang="ar-SA" sz="3200" dirty="0" smtClean="0">
                <a:solidFill>
                  <a:srgbClr val="002060"/>
                </a:solidFill>
              </a:rPr>
              <a:t>لتحديد ما إذا كان</a:t>
            </a:r>
            <a:r>
              <a:rPr lang="ar-EG" sz="3200" dirty="0" smtClean="0">
                <a:solidFill>
                  <a:srgbClr val="002060"/>
                </a:solidFill>
              </a:rPr>
              <a:t>ت تعمل معاً بصورة جيدة وتعطى أعلى جهد، وأيها أفضل.</a:t>
            </a:r>
          </a:p>
          <a:p>
            <a:pPr algn="just" rtl="1"/>
            <a:endParaRPr lang="ar-EG" sz="3200" dirty="0" smtClean="0"/>
          </a:p>
          <a:p>
            <a:pPr algn="just" rtl="1"/>
            <a:endParaRPr lang="ar-EG" sz="3200" dirty="0" smtClean="0"/>
          </a:p>
          <a:p>
            <a:pPr algn="just" rtl="1"/>
            <a:endParaRPr lang="ar-EG" sz="3200" dirty="0" smtClean="0"/>
          </a:p>
          <a:p>
            <a:pPr marL="109728" indent="0" algn="just" rtl="1">
              <a:buNone/>
            </a:pPr>
            <a:endParaRPr lang="en-US" sz="3200" dirty="0"/>
          </a:p>
        </p:txBody>
      </p:sp>
      <p:pic>
        <p:nvPicPr>
          <p:cNvPr id="4" name="Picture 3" descr="[cytryna1[2].jpg]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895600"/>
            <a:ext cx="46482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44071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 rtl="1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algn="just" rtl="1">
              <a:buFont typeface="Wingdings" pitchFamily="2" charset="2"/>
              <a:buChar char="Ø"/>
            </a:pPr>
            <a:r>
              <a:rPr lang="ar-SA" b="1" dirty="0" smtClean="0">
                <a:solidFill>
                  <a:srgbClr val="002060"/>
                </a:solidFill>
              </a:rPr>
              <a:t>ملاحظات ختامية </a:t>
            </a:r>
            <a:r>
              <a:rPr lang="ar-SA" b="1" dirty="0" smtClean="0">
                <a:solidFill>
                  <a:srgbClr val="002060"/>
                </a:solidFill>
              </a:rPr>
              <a:t>وتقييم:</a:t>
            </a:r>
            <a:endParaRPr lang="ar-EG" b="1" dirty="0" smtClean="0">
              <a:solidFill>
                <a:srgbClr val="002060"/>
              </a:solidFill>
            </a:endParaRPr>
          </a:p>
          <a:p>
            <a:pPr algn="just" rtl="1">
              <a:buNone/>
            </a:pP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buFont typeface="Wingdings" pitchFamily="2" charset="2"/>
              <a:buChar char="ü"/>
            </a:pP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يقيِّم المعلم مشاركة المتعلمين في النشاط؛ ثم يقيِّم مستوى فهمهم النشاط؛ عن طريق طرح مجموعة من الأسئلة الآتية:</a:t>
            </a:r>
          </a:p>
          <a:p>
            <a:pPr algn="just" rtl="1">
              <a:buFont typeface="Wingdings" pitchFamily="2" charset="2"/>
              <a:buChar char="ü"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Wingdings" pitchFamily="2" charset="2"/>
              <a:buChar char="v"/>
            </a:pP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ما الذي اكتشفته بعد عمل هذا النشاط؟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Wingdings" pitchFamily="2" charset="2"/>
              <a:buChar char="v"/>
            </a:pP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ما مدى استفادتك من هذا النشاط؟</a:t>
            </a:r>
          </a:p>
          <a:p>
            <a:pPr algn="just" rtl="1">
              <a:buFont typeface="Wingdings" pitchFamily="2" charset="2"/>
              <a:buChar char="ü"/>
            </a:pPr>
            <a:endParaRPr lang="ar-E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تشجيع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 المتعلمين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 على 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البحث عن وتجربة عدد آخر من ال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فواكه و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ال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خضروات في المنزل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،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ومناقشتهم فيما يستكشفونه.</a:t>
            </a:r>
          </a:p>
          <a:p>
            <a:pPr algn="just" rtl="1"/>
            <a:endParaRPr lang="ar-EG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694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88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References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219200"/>
            <a:ext cx="8077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https://waawfoundation.org/waawblog/wp-content/uploads/2015/03/LESSON-PLANS-ON-FRUIT-BATTERY.pdf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7928" y="22860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hlinkClick r:id="rId4"/>
              </a:rPr>
              <a:t>https://www.pinterest.com/pin/311170655475102710/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3200400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hlinkClick r:id="rId5"/>
              </a:rPr>
              <a:t>https://babbledabbledo.com/20-science-fair-projects</a:t>
            </a:r>
            <a:r>
              <a:rPr lang="en-US" u="sng" dirty="0" smtClean="0">
                <a:hlinkClick r:id="rId5"/>
              </a:rPr>
              <a:t>/</a:t>
            </a:r>
            <a:endParaRPr lang="en-US" u="sng" dirty="0" smtClean="0"/>
          </a:p>
          <a:p>
            <a:endParaRPr lang="ar-EG" u="sng" dirty="0"/>
          </a:p>
        </p:txBody>
      </p:sp>
      <p:sp>
        <p:nvSpPr>
          <p:cNvPr id="9" name="Rectangle 8"/>
          <p:cNvSpPr/>
          <p:nvPr/>
        </p:nvSpPr>
        <p:spPr>
          <a:xfrm>
            <a:off x="381000" y="46482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https://www.ixl.com/?</a:t>
            </a:r>
            <a:r>
              <a:rPr lang="en-US" dirty="0" smtClean="0">
                <a:hlinkClick r:id="rId6"/>
              </a:rPr>
              <a:t>partner=google&amp;campaign=226672985&amp;adGroup=18360498545&amp;gclid=EAIaIQobChMIsof0kKC12QIVFCfgCh0bVAphEAEYASAAEgKXqPD_BwE</a:t>
            </a:r>
            <a:endParaRPr lang="en-US" dirty="0" smtClean="0"/>
          </a:p>
          <a:p>
            <a:endParaRPr lang="ar-EG" dirty="0"/>
          </a:p>
        </p:txBody>
      </p:sp>
      <p:sp>
        <p:nvSpPr>
          <p:cNvPr id="10" name="Rectangle 9"/>
          <p:cNvSpPr/>
          <p:nvPr/>
        </p:nvSpPr>
        <p:spPr>
          <a:xfrm>
            <a:off x="457200" y="38100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https://www.stevespanglerscience.com/lab/experiments/superheated-steam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endParaRPr lang="ar-EG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8244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798493"/>
            <a:ext cx="8991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FRUIT AND POTATO BATTERY: HOW TO UTILIZE THE CHEMICAL POTENTIAL ENERGY IN FOODS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3124200"/>
            <a:ext cx="8839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00589A"/>
                </a:solidFill>
              </a:rPr>
              <a:t>بطارية الخضروات والفواكة</a:t>
            </a:r>
            <a:endParaRPr lang="en-US" sz="3600" b="1" dirty="0">
              <a:solidFill>
                <a:srgbClr val="00589A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68236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79437"/>
            <a:ext cx="8153400" cy="4525963"/>
          </a:xfrm>
        </p:spPr>
        <p:txBody>
          <a:bodyPr>
            <a:normAutofit lnSpcReduction="10000"/>
          </a:bodyPr>
          <a:lstStyle/>
          <a:p>
            <a:pPr lvl="0" algn="ctr" rtl="1">
              <a:lnSpc>
                <a:spcPct val="200000"/>
              </a:lnSpc>
              <a:buNone/>
            </a:pPr>
            <a:r>
              <a:rPr lang="ar-EG" sz="3600" b="1" dirty="0" smtClean="0">
                <a:cs typeface="+mj-cs"/>
              </a:rPr>
              <a:t>الأهداف</a:t>
            </a:r>
            <a:endParaRPr lang="ar-EG" sz="3600" b="1" dirty="0" smtClean="0">
              <a:cs typeface="+mj-cs"/>
            </a:endParaRPr>
          </a:p>
          <a:p>
            <a:pPr lvl="0" algn="r" rtl="1">
              <a:lnSpc>
                <a:spcPct val="220000"/>
              </a:lnSpc>
              <a:buFont typeface="Wingdings" pitchFamily="2" charset="2"/>
              <a:buChar char="ü"/>
              <a:tabLst>
                <a:tab pos="533400" algn="l"/>
              </a:tabLst>
            </a:pP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	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يتعرف كيفية تحويل الطاقة الكيميائية إلى طاقة كهربائية.</a:t>
            </a:r>
            <a:endParaRPr lang="ar-EG" sz="2400" b="1" dirty="0" smtClean="0">
              <a:solidFill>
                <a:schemeClr val="accent1">
                  <a:lumMod val="50000"/>
                </a:schemeClr>
              </a:solidFill>
              <a:cs typeface="+mj-cs"/>
            </a:endParaRPr>
          </a:p>
          <a:p>
            <a:pPr lvl="0" algn="r" rtl="1">
              <a:lnSpc>
                <a:spcPct val="220000"/>
              </a:lnSpc>
              <a:buFont typeface="Wingdings" pitchFamily="2" charset="2"/>
              <a:buChar char="ü"/>
              <a:tabLst>
                <a:tab pos="533400" algn="l"/>
              </a:tabLst>
            </a:pP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</a:rPr>
              <a:t>يصمم بطارية كهربية باستخدام مواد من البيئة.</a:t>
            </a:r>
          </a:p>
          <a:p>
            <a:pPr lvl="0" algn="r" rtl="1">
              <a:lnSpc>
                <a:spcPct val="220000"/>
              </a:lnSpc>
              <a:buFont typeface="Wingdings" pitchFamily="2" charset="2"/>
              <a:buChar char="ü"/>
              <a:tabLst>
                <a:tab pos="533400" algn="l"/>
              </a:tabLst>
            </a:pP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يحسب القدرة الكهربية ل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مصادر الطاقة الكيميائية المختلفة.</a:t>
            </a:r>
            <a:endParaRPr lang="ar-EG" sz="2400" b="1" dirty="0" smtClean="0">
              <a:solidFill>
                <a:schemeClr val="accent1">
                  <a:lumMod val="50000"/>
                </a:schemeClr>
              </a:solidFill>
              <a:cs typeface="+mj-cs"/>
            </a:endParaRPr>
          </a:p>
          <a:p>
            <a:pPr lvl="0" algn="r" rtl="1">
              <a:lnSpc>
                <a:spcPct val="220000"/>
              </a:lnSpc>
              <a:buFont typeface="Wingdings" pitchFamily="2" charset="2"/>
              <a:buChar char="ü"/>
              <a:tabLst>
                <a:tab pos="533400" algn="l"/>
              </a:tabLst>
            </a:pP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يقارن بين 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بطاريات </a:t>
            </a: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متنوعة من 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الفاكهة أو الخضروات</a:t>
            </a:r>
            <a:r>
              <a:rPr lang="ar-EG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 من حيث </a:t>
            </a:r>
            <a:r>
              <a:rPr lang="ar-SA" sz="2400" b="1" dirty="0" smtClean="0">
                <a:solidFill>
                  <a:schemeClr val="accent1">
                    <a:lumMod val="50000"/>
                  </a:schemeClr>
                </a:solidFill>
                <a:cs typeface="+mj-cs"/>
              </a:rPr>
              <a:t>الجهد.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82662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fontScale="25000" lnSpcReduction="20000"/>
          </a:bodyPr>
          <a:lstStyle/>
          <a:p>
            <a:pPr algn="ctr" rtl="1">
              <a:lnSpc>
                <a:spcPct val="200000"/>
              </a:lnSpc>
              <a:buNone/>
            </a:pPr>
            <a:r>
              <a:rPr lang="ar-EG" sz="12800" b="1" dirty="0" smtClean="0"/>
              <a:t>الأدوات</a:t>
            </a:r>
          </a:p>
          <a:p>
            <a:pPr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ليمون.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شريحة/مسمار من الزنك.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شريحة/مسمار من النحاس.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SA" sz="9800" b="1" dirty="0" smtClean="0">
                <a:solidFill>
                  <a:schemeClr val="accent1">
                    <a:lumMod val="50000"/>
                  </a:schemeClr>
                </a:solidFill>
              </a:rPr>
              <a:t>جهاز لقياس فرق الجهد</a:t>
            </a: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مصباح </a:t>
            </a:r>
            <a:r>
              <a:rPr lang="en-US" sz="9800" b="1" dirty="0" smtClean="0">
                <a:solidFill>
                  <a:schemeClr val="accent1">
                    <a:lumMod val="50000"/>
                  </a:schemeClr>
                </a:solidFill>
              </a:rPr>
              <a:t>LED</a:t>
            </a: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 صغير.			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sz="9800" b="1" dirty="0" smtClean="0">
                <a:solidFill>
                  <a:schemeClr val="accent1">
                    <a:lumMod val="50000"/>
                  </a:schemeClr>
                </a:solidFill>
              </a:rPr>
              <a:t>أسلاك.</a:t>
            </a:r>
          </a:p>
          <a:p>
            <a:pPr algn="ctr" rtl="1">
              <a:lnSpc>
                <a:spcPct val="200000"/>
              </a:lnSpc>
              <a:buNone/>
            </a:pPr>
            <a:endParaRPr lang="ar-EG" b="1" dirty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98171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25963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هل يمكن أن نتخيل الحياة بدون بطاريات؟ 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لماذا نحتاج البطارية؟ 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مم تصنع البطارية؟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 rtl="1">
              <a:lnSpc>
                <a:spcPct val="200000"/>
              </a:lnSpc>
              <a:buFont typeface="Wingdings" pitchFamily="2" charset="2"/>
              <a:buChar char="ü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هل يمكنك صنع بطارية من الفواكة والخضروات؟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79390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4525963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ثبت شريحة الزنك في أحد جانبي ثمرة الليمون، وثبت على الجانب الآخر شريحة النحاس.</a:t>
            </a:r>
          </a:p>
          <a:p>
            <a:pPr algn="just" rtl="1">
              <a:lnSpc>
                <a:spcPct val="200000"/>
              </a:lnSpc>
              <a:buNone/>
            </a:pPr>
            <a:endParaRPr lang="ar-EG" b="1" dirty="0" smtClean="0">
              <a:solidFill>
                <a:srgbClr val="002060"/>
              </a:solidFill>
            </a:endParaRPr>
          </a:p>
          <a:p>
            <a:pPr algn="just" rtl="1">
              <a:lnSpc>
                <a:spcPct val="200000"/>
              </a:lnSpc>
            </a:pPr>
            <a:endParaRPr lang="ar-EG" b="1" dirty="0" smtClean="0"/>
          </a:p>
          <a:p>
            <a:pPr algn="just" rtl="1">
              <a:lnSpc>
                <a:spcPct val="200000"/>
              </a:lnSpc>
            </a:pPr>
            <a:endParaRPr lang="ar-EG" b="1" dirty="0" smtClean="0"/>
          </a:p>
          <a:p>
            <a:pPr algn="just" rtl="1">
              <a:lnSpc>
                <a:spcPct val="200000"/>
              </a:lnSpc>
            </a:pPr>
            <a:endParaRPr lang="en-US" b="1" dirty="0" smtClean="0"/>
          </a:p>
        </p:txBody>
      </p:sp>
      <p:pic>
        <p:nvPicPr>
          <p:cNvPr id="8" name="Picture 7" descr="Second Grade Science Science Projects: How to Make a Lemon Battery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2971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lh3.ggpht.com/_6wMZb_Gr0LA/S1MEzjOtc9I/AAAAAAAAEBk/etRqa_OyHvg/lemmon_battery_labels%5B3%5D.jpg?imgmax=80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743200"/>
            <a:ext cx="3200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8297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381000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صل طرفين زوج الأسلاك بشريحتى الزنك</a:t>
            </a: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 ”القطب السالب“</a:t>
            </a:r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، والنحاس</a:t>
            </a: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 ”القطب الموجب“</a:t>
            </a:r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ar-EG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>
              <a:lnSpc>
                <a:spcPct val="200000"/>
              </a:lnSpc>
            </a:pPr>
            <a:endParaRPr lang="ar-EG" b="1" dirty="0" smtClean="0"/>
          </a:p>
          <a:p>
            <a:pPr algn="just" rtl="1">
              <a:lnSpc>
                <a:spcPct val="200000"/>
              </a:lnSpc>
            </a:pPr>
            <a:endParaRPr lang="en-US" b="1" dirty="0" smtClean="0"/>
          </a:p>
        </p:txBody>
      </p:sp>
      <p:pic>
        <p:nvPicPr>
          <p:cNvPr id="3" name="Picture 2" descr="http://lh5.ggpht.com/_6wMZb_Gr0LA/S1ME0ZJ4V0I/AAAAAAAAEBo/piGuVFCrBeA/lemon-battery-battery-10%5B3%5D.jpg?imgmax=80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781300"/>
            <a:ext cx="3200400" cy="3009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8297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SA" b="1" dirty="0" smtClean="0">
                <a:solidFill>
                  <a:schemeClr val="accent1">
                    <a:lumMod val="50000"/>
                  </a:schemeClr>
                </a:solidFill>
              </a:rPr>
              <a:t>صل الطرفين الآخرين لزوج الأسلاك بطرفى فولتميتر</a:t>
            </a: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</a:rPr>
              <a:t>، وقراءة قيمة الجهد.</a:t>
            </a:r>
          </a:p>
          <a:p>
            <a:pPr algn="just" rtl="1">
              <a:lnSpc>
                <a:spcPct val="200000"/>
              </a:lnSpc>
            </a:pPr>
            <a:endParaRPr lang="ar-EG" b="1" dirty="0" smtClean="0"/>
          </a:p>
          <a:p>
            <a:pPr algn="just" rtl="1">
              <a:lnSpc>
                <a:spcPct val="200000"/>
              </a:lnSpc>
            </a:pPr>
            <a:endParaRPr lang="en-US" b="1" dirty="0" smtClean="0"/>
          </a:p>
        </p:txBody>
      </p:sp>
      <p:pic>
        <p:nvPicPr>
          <p:cNvPr id="3" name="Picture 2" descr="http://lh4.ggpht.com/_6wMZb_Gr0LA/S1ME040BAII/AAAAAAAAEBs/nfKEP85bs78/1lemon_meter%5B3%5D.jpg?imgmax=80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929890"/>
            <a:ext cx="4038600" cy="293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lh6.ggpht.com/_6wMZb_Gr0LA/S1ME5AF2yUI/AAAAAAAAECE/V3c8U1T5owo/led_glowing%5B3%5D.jpg?imgmax=80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419475"/>
            <a:ext cx="21336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8297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ar-EG" b="1" dirty="0" smtClean="0"/>
              <a:t>طرح تساؤل على الطلاب: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إذا علمت أن ا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ل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ل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يمونة 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الواحدة يمكنها 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أن تولد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0.9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 فولت تقريبًا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، 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فيمكن إحداث تيار بقدرة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0.0003</a:t>
            </a:r>
            <a:r>
              <a:rPr lang="ar-SA" dirty="0" smtClean="0">
                <a:solidFill>
                  <a:schemeClr val="accent1">
                    <a:lumMod val="50000"/>
                  </a:schemeClr>
                </a:solidFill>
              </a:rPr>
              <a:t> أمبير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، فكيف يمكن إضاءة مصباح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1.7</a:t>
            </a:r>
            <a:r>
              <a:rPr lang="ar-EG" dirty="0" smtClean="0">
                <a:solidFill>
                  <a:schemeClr val="accent1">
                    <a:lumMod val="50000"/>
                  </a:schemeClr>
                </a:solidFill>
              </a:rPr>
              <a:t>فولت؟</a:t>
            </a:r>
          </a:p>
          <a:p>
            <a:pPr algn="just" rtl="1">
              <a:lnSpc>
                <a:spcPct val="20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82973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0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COLORS" val="1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CHARTLABELS" val="1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00"/>
  <p:tag name="USESECONDARYMONITOR" val="False"/>
  <p:tag name="PARTICIPANTSINLEADERBOARD" val="5"/>
  <p:tag name="INCLUDENONRESPONDERS" val="False"/>
  <p:tag name="SAVECSVWITHSESSION" val="True"/>
  <p:tag name="DISPLAYNAME" val="True"/>
  <p:tag name="PRRESPONSE7" val="4"/>
  <p:tag name="GRIDFONTSIZE" val="12"/>
  <p:tag name="STDCHART" val="1"/>
  <p:tag name="RESPTABLESTYLE" val="-1"/>
  <p:tag name="CUSTOMCELLBACKCOLOR1" val="-657956"/>
  <p:tag name="PRRESPONSE4" val="7"/>
  <p:tag name="ADVANCEDSETTINGSVIEW" val="True"/>
  <p:tag name="DELIMITERS" val="3.1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D02ACC8695A47B8BDC1B4C6351D79" ma:contentTypeVersion="0" ma:contentTypeDescription="Create a new document." ma:contentTypeScope="" ma:versionID="89c65f9c8c2fd6bf50bdcd701b59218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69C742-D1FB-4859-B11B-19BBDD86C0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3C47ECF-847F-4D14-949A-AAA1C14986C4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ABF0A40-9146-4AF3-918C-CA591F5BB8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683</TotalTime>
  <Words>328</Words>
  <Application>Microsoft Office PowerPoint</Application>
  <PresentationFormat>On-screen Show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Beth Bradner</dc:creator>
  <cp:lastModifiedBy>Nevien</cp:lastModifiedBy>
  <cp:revision>121</cp:revision>
  <dcterms:created xsi:type="dcterms:W3CDTF">2011-02-04T01:43:48Z</dcterms:created>
  <dcterms:modified xsi:type="dcterms:W3CDTF">2018-02-20T21:01:52Z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0x010100A8ED02ACC8695A47B8BDC1B4C6351D79</vt:lpwstr>
  </property>
</Properties>
</file>