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79" r:id="rId3"/>
    <p:sldId id="280" r:id="rId4"/>
    <p:sldId id="281" r:id="rId5"/>
    <p:sldId id="283" r:id="rId6"/>
    <p:sldId id="285" r:id="rId7"/>
    <p:sldId id="286" r:id="rId8"/>
    <p:sldId id="287" r:id="rId9"/>
    <p:sldId id="288" r:id="rId10"/>
    <p:sldId id="289" r:id="rId11"/>
    <p:sldId id="290" r:id="rId12"/>
    <p:sldId id="294" r:id="rId13"/>
    <p:sldId id="296" r:id="rId14"/>
    <p:sldId id="293" r:id="rId15"/>
    <p:sldId id="295" r:id="rId16"/>
    <p:sldId id="257" r:id="rId17"/>
    <p:sldId id="258" r:id="rId18"/>
    <p:sldId id="261" r:id="rId19"/>
    <p:sldId id="272" r:id="rId20"/>
    <p:sldId id="273" r:id="rId21"/>
    <p:sldId id="276" r:id="rId22"/>
    <p:sldId id="297" r:id="rId23"/>
    <p:sldId id="298"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EA991-8829-4161-9D16-494D105FCB1C}" type="datetimeFigureOut">
              <a:rPr lang="en-US" smtClean="0"/>
              <a:t>4/29/2018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FFD9F-D4BA-4ADC-9D5F-CD367E8FE613}" type="slidenum">
              <a:rPr lang="en-US" smtClean="0"/>
              <a:t>‹#›</a:t>
            </a:fld>
            <a:endParaRPr lang="en-US"/>
          </a:p>
        </p:txBody>
      </p:sp>
    </p:spTree>
    <p:extLst>
      <p:ext uri="{BB962C8B-B14F-4D97-AF65-F5344CB8AC3E}">
        <p14:creationId xmlns:p14="http://schemas.microsoft.com/office/powerpoint/2010/main" val="184056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F87C51-2F13-844F-9076-C300A5D4DF2A}" type="slidenum">
              <a:rPr lang="en-US" smtClean="0"/>
              <a:pPr/>
              <a:t>2</a:t>
            </a:fld>
            <a:endParaRPr lang="en-US"/>
          </a:p>
        </p:txBody>
      </p:sp>
    </p:spTree>
    <p:extLst>
      <p:ext uri="{BB962C8B-B14F-4D97-AF65-F5344CB8AC3E}">
        <p14:creationId xmlns:p14="http://schemas.microsoft.com/office/powerpoint/2010/main" val="42677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F87C51-2F13-844F-9076-C300A5D4DF2A}" type="slidenum">
              <a:rPr lang="en-US" smtClean="0"/>
              <a:pPr/>
              <a:t>14</a:t>
            </a:fld>
            <a:endParaRPr lang="en-US"/>
          </a:p>
        </p:txBody>
      </p:sp>
    </p:spTree>
    <p:extLst>
      <p:ext uri="{BB962C8B-B14F-4D97-AF65-F5344CB8AC3E}">
        <p14:creationId xmlns:p14="http://schemas.microsoft.com/office/powerpoint/2010/main" val="403293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965822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FAE978-A14E-45FE-85AB-A1A7D1341570}"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8171411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126780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3597838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203190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3FAE978-A14E-45FE-85AB-A1A7D1341570}" type="datetimeFigureOut">
              <a:rPr lang="en-US" smtClean="0"/>
              <a:t>4/29/2018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1109303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3FAE978-A14E-45FE-85AB-A1A7D1341570}" type="datetimeFigureOut">
              <a:rPr lang="en-US" smtClean="0"/>
              <a:t>4/29/2018</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3068045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3347378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3432302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2210836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AE978-A14E-45FE-85AB-A1A7D1341570}"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289656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FAE978-A14E-45FE-85AB-A1A7D1341570}"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3061110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FAE978-A14E-45FE-85AB-A1A7D1341570}" type="datetimeFigureOut">
              <a:rPr lang="en-US" smtClean="0"/>
              <a:t>4/29/2018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199304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FAE978-A14E-45FE-85AB-A1A7D1341570}" type="datetimeFigureOut">
              <a:rPr lang="en-US" smtClean="0"/>
              <a:t>4/29/2018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4089943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AE978-A14E-45FE-85AB-A1A7D1341570}" type="datetimeFigureOut">
              <a:rPr lang="en-US" smtClean="0"/>
              <a:t>4/29/2018</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1525460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FAE978-A14E-45FE-85AB-A1A7D1341570}"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413079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FAE978-A14E-45FE-85AB-A1A7D1341570}"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3979825-C671-4703-BDEE-45C32416B15C}" type="slidenum">
              <a:rPr lang="en-US" smtClean="0"/>
              <a:t>‹#›</a:t>
            </a:fld>
            <a:endParaRPr lang="en-US"/>
          </a:p>
        </p:txBody>
      </p:sp>
    </p:spTree>
    <p:extLst>
      <p:ext uri="{BB962C8B-B14F-4D97-AF65-F5344CB8AC3E}">
        <p14:creationId xmlns:p14="http://schemas.microsoft.com/office/powerpoint/2010/main" val="2496508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3FAE978-A14E-45FE-85AB-A1A7D1341570}" type="datetimeFigureOut">
              <a:rPr lang="en-US" smtClean="0"/>
              <a:t>4/29/2018</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3979825-C671-4703-BDEE-45C32416B15C}" type="slidenum">
              <a:rPr lang="en-US" smtClean="0"/>
              <a:t>‹#›</a:t>
            </a:fld>
            <a:endParaRPr lang="en-US"/>
          </a:p>
        </p:txBody>
      </p:sp>
    </p:spTree>
    <p:extLst>
      <p:ext uri="{BB962C8B-B14F-4D97-AF65-F5344CB8AC3E}">
        <p14:creationId xmlns:p14="http://schemas.microsoft.com/office/powerpoint/2010/main" val="11804913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ypte.org.uk/videos/the-greenhouse-effect"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9671" y="1076151"/>
            <a:ext cx="8825658" cy="2677648"/>
          </a:xfrm>
        </p:spPr>
        <p:txBody>
          <a:bodyPr/>
          <a:lstStyle/>
          <a:p>
            <a:r>
              <a:rPr lang="en-US" dirty="0"/>
              <a:t>Sustainable Development</a:t>
            </a:r>
          </a:p>
        </p:txBody>
      </p:sp>
      <p:sp>
        <p:nvSpPr>
          <p:cNvPr id="3" name="Subtitle 2"/>
          <p:cNvSpPr>
            <a:spLocks noGrp="1"/>
          </p:cNvSpPr>
          <p:nvPr>
            <p:ph type="subTitle" idx="1"/>
          </p:nvPr>
        </p:nvSpPr>
        <p:spPr>
          <a:xfrm>
            <a:off x="1359671" y="3753799"/>
            <a:ext cx="8825658" cy="861420"/>
          </a:xfrm>
        </p:spPr>
        <p:txBody>
          <a:bodyPr/>
          <a:lstStyle/>
          <a:p>
            <a:r>
              <a:rPr lang="en-US" dirty="0"/>
              <a:t>Helwan Old  Primary School’s Team </a:t>
            </a:r>
          </a:p>
        </p:txBody>
      </p:sp>
    </p:spTree>
    <p:extLst>
      <p:ext uri="{BB962C8B-B14F-4D97-AF65-F5344CB8AC3E}">
        <p14:creationId xmlns:p14="http://schemas.microsoft.com/office/powerpoint/2010/main" val="218199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44159600_29d354c067_o.jpg"/>
          <p:cNvPicPr>
            <a:picLocks noChangeAspect="1"/>
          </p:cNvPicPr>
          <p:nvPr/>
        </p:nvPicPr>
        <p:blipFill>
          <a:blip r:embed="rId2">
            <a:alphaModFix amt="41000"/>
          </a:blip>
          <a:srcRect/>
          <a:stretch>
            <a:fillRect/>
          </a:stretch>
        </p:blipFill>
        <p:spPr>
          <a:xfrm>
            <a:off x="1524000" y="631974"/>
            <a:ext cx="9144000" cy="6239673"/>
          </a:xfrm>
          <a:prstGeom prst="rect">
            <a:avLst/>
          </a:prstGeom>
        </p:spPr>
      </p:pic>
      <p:sp>
        <p:nvSpPr>
          <p:cNvPr id="2" name="Title 1"/>
          <p:cNvSpPr>
            <a:spLocks noGrp="1"/>
          </p:cNvSpPr>
          <p:nvPr>
            <p:ph type="title"/>
          </p:nvPr>
        </p:nvSpPr>
        <p:spPr>
          <a:xfrm>
            <a:off x="2387967" y="618327"/>
            <a:ext cx="7239741" cy="1143000"/>
          </a:xfrm>
        </p:spPr>
        <p:txBody>
          <a:bodyPr>
            <a:noAutofit/>
          </a:bodyPr>
          <a:lstStyle/>
          <a:p>
            <a:r>
              <a:rPr lang="en-US" sz="5400" b="1" dirty="0">
                <a:solidFill>
                  <a:srgbClr val="008000"/>
                </a:solidFill>
                <a:latin typeface="JazzLetPlain"/>
              </a:rPr>
              <a:t>Population Growth</a:t>
            </a:r>
            <a:endParaRPr lang="en-US" sz="5400" dirty="0">
              <a:solidFill>
                <a:srgbClr val="008000"/>
              </a:solidFill>
            </a:endParaRPr>
          </a:p>
        </p:txBody>
      </p:sp>
      <p:sp>
        <p:nvSpPr>
          <p:cNvPr id="3" name="Content Placeholder 2"/>
          <p:cNvSpPr>
            <a:spLocks noGrp="1"/>
          </p:cNvSpPr>
          <p:nvPr>
            <p:ph idx="1"/>
          </p:nvPr>
        </p:nvSpPr>
        <p:spPr>
          <a:xfrm>
            <a:off x="1981200" y="2237294"/>
            <a:ext cx="4763858" cy="1274186"/>
          </a:xfrm>
        </p:spPr>
        <p:txBody>
          <a:bodyPr>
            <a:noAutofit/>
          </a:bodyPr>
          <a:lstStyle/>
          <a:p>
            <a:r>
              <a:rPr lang="en-US" sz="3600" b="1" dirty="0">
                <a:solidFill>
                  <a:srgbClr val="660066"/>
                </a:solidFill>
                <a:latin typeface="Bradley Hand ITC TT-Bold"/>
                <a:cs typeface="Bradley Hand ITC TT-Bold"/>
              </a:rPr>
              <a:t>What is the current world population?</a:t>
            </a:r>
          </a:p>
        </p:txBody>
      </p:sp>
      <p:sp>
        <p:nvSpPr>
          <p:cNvPr id="4" name="TextBox 3"/>
          <p:cNvSpPr txBox="1"/>
          <p:nvPr/>
        </p:nvSpPr>
        <p:spPr>
          <a:xfrm>
            <a:off x="2020236" y="3693252"/>
            <a:ext cx="5017734" cy="1370347"/>
          </a:xfrm>
          <a:prstGeom prst="rect">
            <a:avLst/>
          </a:prstGeom>
          <a:noFill/>
        </p:spPr>
        <p:txBody>
          <a:bodyPr vert="horz" wrap="square" rtlCol="0">
            <a:noAutofit/>
          </a:bodyPr>
          <a:lstStyle/>
          <a:p>
            <a:pPr>
              <a:buFont typeface="Arial"/>
              <a:buChar char="•"/>
            </a:pPr>
            <a:r>
              <a:rPr lang="en-US" sz="3600" b="1" dirty="0">
                <a:solidFill>
                  <a:srgbClr val="0544FE"/>
                </a:solidFill>
                <a:latin typeface="Bradley Hand ITC TT-Bold"/>
                <a:cs typeface="Bradley Hand ITC TT-Bold"/>
              </a:rPr>
              <a:t> What was the world’s</a:t>
            </a:r>
          </a:p>
          <a:p>
            <a:r>
              <a:rPr lang="en-US" sz="3600" b="1" dirty="0">
                <a:solidFill>
                  <a:srgbClr val="0544FE"/>
                </a:solidFill>
                <a:latin typeface="Bradley Hand ITC TT-Bold"/>
                <a:cs typeface="Bradley Hand ITC TT-Bold"/>
              </a:rPr>
              <a:t>  population in 1950?</a:t>
            </a:r>
            <a:endParaRPr lang="en-US" sz="3600" b="1" dirty="0">
              <a:latin typeface="Bradley Hand ITC TT-Bold"/>
              <a:cs typeface="Bradley Hand ITC TT-Bold"/>
            </a:endParaRPr>
          </a:p>
        </p:txBody>
      </p:sp>
      <p:sp>
        <p:nvSpPr>
          <p:cNvPr id="5" name="TextBox 4"/>
          <p:cNvSpPr txBox="1"/>
          <p:nvPr/>
        </p:nvSpPr>
        <p:spPr>
          <a:xfrm>
            <a:off x="7237309" y="2581046"/>
            <a:ext cx="2390398" cy="646331"/>
          </a:xfrm>
          <a:prstGeom prst="rect">
            <a:avLst/>
          </a:prstGeom>
          <a:noFill/>
        </p:spPr>
        <p:txBody>
          <a:bodyPr wrap="none" rtlCol="0">
            <a:spAutoFit/>
          </a:bodyPr>
          <a:lstStyle/>
          <a:p>
            <a:r>
              <a:rPr lang="en-US" sz="3600" b="1" dirty="0">
                <a:solidFill>
                  <a:srgbClr val="66008D"/>
                </a:solidFill>
                <a:latin typeface="Bradley Hand ITC TT-Bold"/>
                <a:cs typeface="Bradley Hand ITC TT-Bold"/>
              </a:rPr>
              <a:t>7.2 billion</a:t>
            </a:r>
            <a:endParaRPr lang="en-US" sz="3600" b="1" dirty="0">
              <a:latin typeface="Bradley Hand ITC TT-Bold"/>
              <a:cs typeface="Bradley Hand ITC TT-Bold"/>
            </a:endParaRPr>
          </a:p>
        </p:txBody>
      </p:sp>
      <p:sp>
        <p:nvSpPr>
          <p:cNvPr id="6" name="TextBox 5"/>
          <p:cNvSpPr txBox="1"/>
          <p:nvPr/>
        </p:nvSpPr>
        <p:spPr>
          <a:xfrm>
            <a:off x="7288605" y="3977349"/>
            <a:ext cx="2339102" cy="646331"/>
          </a:xfrm>
          <a:prstGeom prst="rect">
            <a:avLst/>
          </a:prstGeom>
          <a:noFill/>
        </p:spPr>
        <p:txBody>
          <a:bodyPr wrap="none" rtlCol="0">
            <a:spAutoFit/>
          </a:bodyPr>
          <a:lstStyle/>
          <a:p>
            <a:r>
              <a:rPr lang="en-US" sz="3600" b="1" dirty="0">
                <a:solidFill>
                  <a:srgbClr val="0544FE"/>
                </a:solidFill>
                <a:latin typeface="Bradley Hand ITC TT-Bold"/>
                <a:cs typeface="Bradley Hand ITC TT-Bold"/>
              </a:rPr>
              <a:t>2.5 billion</a:t>
            </a:r>
            <a:endParaRPr lang="en-US" sz="3600" b="1" dirty="0">
              <a:latin typeface="Bradley Hand ITC TT-Bold"/>
              <a:cs typeface="Bradley Hand ITC TT-Bold"/>
            </a:endParaRPr>
          </a:p>
        </p:txBody>
      </p:sp>
      <p:sp>
        <p:nvSpPr>
          <p:cNvPr id="9" name="TextBox 8"/>
          <p:cNvSpPr txBox="1"/>
          <p:nvPr/>
        </p:nvSpPr>
        <p:spPr>
          <a:xfrm>
            <a:off x="1524000" y="6488668"/>
            <a:ext cx="1616148" cy="261610"/>
          </a:xfrm>
          <a:prstGeom prst="rect">
            <a:avLst/>
          </a:prstGeom>
          <a:noFill/>
        </p:spPr>
        <p:txBody>
          <a:bodyPr wrap="none" rtlCol="0">
            <a:spAutoFit/>
          </a:bodyPr>
          <a:lstStyle/>
          <a:p>
            <a:r>
              <a:rPr lang="en-US" sz="1100" dirty="0"/>
              <a:t>Photo: </a:t>
            </a:r>
            <a:r>
              <a:rPr lang="en-US" sz="1100" dirty="0" err="1"/>
              <a:t>Espen</a:t>
            </a:r>
            <a:r>
              <a:rPr lang="en-US" sz="1100" dirty="0"/>
              <a:t> </a:t>
            </a:r>
            <a:r>
              <a:rPr lang="en-US" sz="1100" dirty="0" err="1"/>
              <a:t>Sundve</a:t>
            </a:r>
            <a:endParaRPr lang="en-US" sz="1100" dirty="0"/>
          </a:p>
        </p:txBody>
      </p:sp>
    </p:spTree>
    <p:extLst>
      <p:ext uri="{BB962C8B-B14F-4D97-AF65-F5344CB8AC3E}">
        <p14:creationId xmlns:p14="http://schemas.microsoft.com/office/powerpoint/2010/main" val="42331310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83416535_eb67c3aa30_o.jpg"/>
          <p:cNvPicPr>
            <a:picLocks noChangeAspect="1"/>
          </p:cNvPicPr>
          <p:nvPr/>
        </p:nvPicPr>
        <p:blipFill>
          <a:blip r:embed="rId2"/>
          <a:stretch>
            <a:fillRect/>
          </a:stretch>
        </p:blipFill>
        <p:spPr>
          <a:xfrm>
            <a:off x="2307006" y="460552"/>
            <a:ext cx="4224419" cy="2816279"/>
          </a:xfrm>
          <a:prstGeom prst="rect">
            <a:avLst/>
          </a:prstGeom>
        </p:spPr>
      </p:pic>
      <p:sp>
        <p:nvSpPr>
          <p:cNvPr id="5" name="TextBox 4"/>
          <p:cNvSpPr txBox="1"/>
          <p:nvPr/>
        </p:nvSpPr>
        <p:spPr>
          <a:xfrm>
            <a:off x="2307005" y="460551"/>
            <a:ext cx="3262432" cy="261610"/>
          </a:xfrm>
          <a:prstGeom prst="rect">
            <a:avLst/>
          </a:prstGeom>
          <a:noFill/>
        </p:spPr>
        <p:txBody>
          <a:bodyPr wrap="square" rtlCol="0">
            <a:spAutoFit/>
          </a:bodyPr>
          <a:lstStyle/>
          <a:p>
            <a:r>
              <a:rPr lang="en-US" sz="1100" dirty="0"/>
              <a:t>Photo: NASA’s Earth Observatory</a:t>
            </a:r>
          </a:p>
        </p:txBody>
      </p:sp>
      <p:sp>
        <p:nvSpPr>
          <p:cNvPr id="8" name="Rectangle 7"/>
          <p:cNvSpPr/>
          <p:nvPr/>
        </p:nvSpPr>
        <p:spPr>
          <a:xfrm>
            <a:off x="6710083" y="2430445"/>
            <a:ext cx="3957918" cy="1877437"/>
          </a:xfrm>
          <a:prstGeom prst="rect">
            <a:avLst/>
          </a:prstGeom>
        </p:spPr>
        <p:txBody>
          <a:bodyPr wrap="square">
            <a:spAutoFit/>
          </a:bodyPr>
          <a:lstStyle/>
          <a:p>
            <a:r>
              <a:rPr lang="en-US" sz="4400" dirty="0">
                <a:solidFill>
                  <a:srgbClr val="660066"/>
                </a:solidFill>
                <a:latin typeface="Gill Sans"/>
                <a:cs typeface="Gill Sans"/>
              </a:rPr>
              <a:t>Deforestation:</a:t>
            </a:r>
          </a:p>
          <a:p>
            <a:r>
              <a:rPr lang="en-US" sz="2400" dirty="0">
                <a:solidFill>
                  <a:srgbClr val="660066"/>
                </a:solidFill>
                <a:latin typeface="Gill Sans"/>
                <a:cs typeface="Gill Sans"/>
              </a:rPr>
              <a:t>The clearing of trees, transforming a forest into cleared land</a:t>
            </a:r>
          </a:p>
        </p:txBody>
      </p:sp>
      <p:pic>
        <p:nvPicPr>
          <p:cNvPr id="9" name="Picture 8" descr="5551935164_9b566435f5_o.jpg"/>
          <p:cNvPicPr>
            <a:picLocks noChangeAspect="1"/>
          </p:cNvPicPr>
          <p:nvPr/>
        </p:nvPicPr>
        <p:blipFill>
          <a:blip r:embed="rId3"/>
          <a:stretch>
            <a:fillRect/>
          </a:stretch>
        </p:blipFill>
        <p:spPr>
          <a:xfrm>
            <a:off x="2307006" y="3594002"/>
            <a:ext cx="4224419" cy="2807959"/>
          </a:xfrm>
          <a:prstGeom prst="rect">
            <a:avLst/>
          </a:prstGeom>
        </p:spPr>
      </p:pic>
      <p:sp>
        <p:nvSpPr>
          <p:cNvPr id="10" name="TextBox 9"/>
          <p:cNvSpPr txBox="1"/>
          <p:nvPr/>
        </p:nvSpPr>
        <p:spPr>
          <a:xfrm>
            <a:off x="2307005" y="3594001"/>
            <a:ext cx="2430474" cy="261610"/>
          </a:xfrm>
          <a:prstGeom prst="rect">
            <a:avLst/>
          </a:prstGeom>
          <a:noFill/>
        </p:spPr>
        <p:txBody>
          <a:bodyPr wrap="none" rtlCol="0">
            <a:spAutoFit/>
          </a:bodyPr>
          <a:lstStyle/>
          <a:p>
            <a:r>
              <a:rPr lang="en-US" sz="1100" dirty="0"/>
              <a:t>Photo: Rainforest Action Network</a:t>
            </a:r>
          </a:p>
        </p:txBody>
      </p:sp>
    </p:spTree>
    <p:extLst>
      <p:ext uri="{BB962C8B-B14F-4D97-AF65-F5344CB8AC3E}">
        <p14:creationId xmlns:p14="http://schemas.microsoft.com/office/powerpoint/2010/main" val="3772357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289292578_5f54050acd_o.jpg"/>
          <p:cNvPicPr>
            <a:picLocks noChangeAspect="1"/>
          </p:cNvPicPr>
          <p:nvPr/>
        </p:nvPicPr>
        <p:blipFill>
          <a:blip r:embed="rId2"/>
          <a:stretch>
            <a:fillRect/>
          </a:stretch>
        </p:blipFill>
        <p:spPr>
          <a:xfrm>
            <a:off x="286604" y="-557985"/>
            <a:ext cx="11627892" cy="7441969"/>
          </a:xfrm>
          <a:prstGeom prst="rect">
            <a:avLst/>
          </a:prstGeom>
        </p:spPr>
      </p:pic>
      <p:sp>
        <p:nvSpPr>
          <p:cNvPr id="6" name="TextBox 5"/>
          <p:cNvSpPr txBox="1"/>
          <p:nvPr/>
        </p:nvSpPr>
        <p:spPr>
          <a:xfrm>
            <a:off x="4982979" y="810598"/>
            <a:ext cx="5490606" cy="1015663"/>
          </a:xfrm>
          <a:prstGeom prst="rect">
            <a:avLst/>
          </a:prstGeom>
          <a:noFill/>
        </p:spPr>
        <p:txBody>
          <a:bodyPr wrap="none" rtlCol="0">
            <a:spAutoFit/>
          </a:bodyPr>
          <a:lstStyle/>
          <a:p>
            <a:r>
              <a:rPr lang="en-US" sz="6000" dirty="0">
                <a:solidFill>
                  <a:srgbClr val="660066"/>
                </a:solidFill>
                <a:latin typeface="Gill Sans"/>
                <a:cs typeface="Gill Sans"/>
              </a:rPr>
              <a:t>Carbon Dioxide</a:t>
            </a:r>
          </a:p>
        </p:txBody>
      </p:sp>
      <p:sp>
        <p:nvSpPr>
          <p:cNvPr id="7" name="TextBox 6"/>
          <p:cNvSpPr txBox="1"/>
          <p:nvPr/>
        </p:nvSpPr>
        <p:spPr>
          <a:xfrm>
            <a:off x="8468981" y="6266214"/>
            <a:ext cx="1451038" cy="261610"/>
          </a:xfrm>
          <a:prstGeom prst="rect">
            <a:avLst/>
          </a:prstGeom>
          <a:noFill/>
        </p:spPr>
        <p:txBody>
          <a:bodyPr wrap="none" rtlCol="0">
            <a:spAutoFit/>
          </a:bodyPr>
          <a:lstStyle/>
          <a:p>
            <a:r>
              <a:rPr lang="en-US" sz="1100" dirty="0">
                <a:solidFill>
                  <a:schemeClr val="bg1"/>
                </a:solidFill>
              </a:rPr>
              <a:t>Photo: Oliver Wald</a:t>
            </a:r>
          </a:p>
        </p:txBody>
      </p:sp>
      <p:pic>
        <p:nvPicPr>
          <p:cNvPr id="8" name="Picture 7" descr="7190921060_9b982c93ae_o.jpg"/>
          <p:cNvPicPr>
            <a:picLocks noChangeAspect="1"/>
          </p:cNvPicPr>
          <p:nvPr/>
        </p:nvPicPr>
        <p:blipFill>
          <a:blip r:embed="rId3"/>
          <a:stretch>
            <a:fillRect/>
          </a:stretch>
        </p:blipFill>
        <p:spPr>
          <a:xfrm>
            <a:off x="2050954" y="810597"/>
            <a:ext cx="2593126" cy="1774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0778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ust-made-it-1.png"/>
          <p:cNvPicPr>
            <a:picLocks noChangeAspect="1"/>
          </p:cNvPicPr>
          <p:nvPr/>
        </p:nvPicPr>
        <p:blipFill>
          <a:blip r:embed="rId2"/>
          <a:stretch>
            <a:fillRect/>
          </a:stretch>
        </p:blipFill>
        <p:spPr>
          <a:xfrm>
            <a:off x="368490" y="0"/>
            <a:ext cx="11532358" cy="7403420"/>
          </a:xfrm>
          <a:prstGeom prst="rect">
            <a:avLst/>
          </a:prstGeom>
        </p:spPr>
      </p:pic>
      <p:sp>
        <p:nvSpPr>
          <p:cNvPr id="5" name="TextBox 4"/>
          <p:cNvSpPr txBox="1"/>
          <p:nvPr/>
        </p:nvSpPr>
        <p:spPr>
          <a:xfrm>
            <a:off x="3145392" y="250964"/>
            <a:ext cx="7693132" cy="1200329"/>
          </a:xfrm>
          <a:prstGeom prst="rect">
            <a:avLst/>
          </a:prstGeom>
          <a:noFill/>
        </p:spPr>
        <p:txBody>
          <a:bodyPr wrap="none" rtlCol="0">
            <a:spAutoFit/>
          </a:bodyPr>
          <a:lstStyle/>
          <a:p>
            <a:r>
              <a:rPr lang="en-US" sz="7200" dirty="0">
                <a:solidFill>
                  <a:srgbClr val="0000FF"/>
                </a:solidFill>
              </a:rPr>
              <a:t>Climate Change</a:t>
            </a:r>
          </a:p>
        </p:txBody>
      </p:sp>
      <p:sp>
        <p:nvSpPr>
          <p:cNvPr id="6" name="TextBox 5"/>
          <p:cNvSpPr txBox="1"/>
          <p:nvPr/>
        </p:nvSpPr>
        <p:spPr>
          <a:xfrm>
            <a:off x="8427089" y="6331022"/>
            <a:ext cx="1588897" cy="261610"/>
          </a:xfrm>
          <a:prstGeom prst="rect">
            <a:avLst/>
          </a:prstGeom>
          <a:noFill/>
        </p:spPr>
        <p:txBody>
          <a:bodyPr wrap="none" rtlCol="0">
            <a:spAutoFit/>
          </a:bodyPr>
          <a:lstStyle/>
          <a:p>
            <a:r>
              <a:rPr lang="en-US" sz="1100" dirty="0">
                <a:solidFill>
                  <a:schemeClr val="bg1"/>
                </a:solidFill>
              </a:rPr>
              <a:t>Photo: Smudge 9000</a:t>
            </a:r>
          </a:p>
        </p:txBody>
      </p:sp>
    </p:spTree>
    <p:extLst>
      <p:ext uri="{BB962C8B-B14F-4D97-AF65-F5344CB8AC3E}">
        <p14:creationId xmlns:p14="http://schemas.microsoft.com/office/powerpoint/2010/main" val="1114234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579640606_262b722e13_o.jpg"/>
          <p:cNvPicPr>
            <a:picLocks noChangeAspect="1"/>
          </p:cNvPicPr>
          <p:nvPr/>
        </p:nvPicPr>
        <p:blipFill>
          <a:blip r:embed="rId3"/>
          <a:stretch>
            <a:fillRect/>
          </a:stretch>
        </p:blipFill>
        <p:spPr>
          <a:xfrm>
            <a:off x="-2806816" y="-167480"/>
            <a:ext cx="14808700" cy="10411738"/>
          </a:xfrm>
          <a:prstGeom prst="rect">
            <a:avLst/>
          </a:prstGeom>
        </p:spPr>
      </p:pic>
      <p:sp>
        <p:nvSpPr>
          <p:cNvPr id="5" name="TextBox 4"/>
          <p:cNvSpPr txBox="1"/>
          <p:nvPr/>
        </p:nvSpPr>
        <p:spPr>
          <a:xfrm>
            <a:off x="12746710" y="6629458"/>
            <a:ext cx="184666" cy="369332"/>
          </a:xfrm>
          <a:prstGeom prst="rect">
            <a:avLst/>
          </a:prstGeom>
          <a:noFill/>
        </p:spPr>
        <p:txBody>
          <a:bodyPr wrap="none" rtlCol="0">
            <a:spAutoFit/>
          </a:bodyPr>
          <a:lstStyle/>
          <a:p>
            <a:endParaRPr lang="en-US" dirty="0"/>
          </a:p>
        </p:txBody>
      </p:sp>
      <p:sp>
        <p:nvSpPr>
          <p:cNvPr id="6" name="TextBox 5"/>
          <p:cNvSpPr txBox="1"/>
          <p:nvPr/>
        </p:nvSpPr>
        <p:spPr>
          <a:xfrm>
            <a:off x="7245542" y="6304002"/>
            <a:ext cx="2212465" cy="261610"/>
          </a:xfrm>
          <a:prstGeom prst="rect">
            <a:avLst/>
          </a:prstGeom>
          <a:noFill/>
        </p:spPr>
        <p:txBody>
          <a:bodyPr wrap="none" rtlCol="0">
            <a:spAutoFit/>
          </a:bodyPr>
          <a:lstStyle/>
          <a:p>
            <a:r>
              <a:rPr lang="en-US" sz="1100" dirty="0">
                <a:solidFill>
                  <a:schemeClr val="bg1"/>
                </a:solidFill>
              </a:rPr>
              <a:t>Photo: </a:t>
            </a:r>
            <a:r>
              <a:rPr lang="en-US" sz="1100" dirty="0" err="1">
                <a:solidFill>
                  <a:schemeClr val="bg1"/>
                </a:solidFill>
              </a:rPr>
              <a:t>Riccardo</a:t>
            </a:r>
            <a:r>
              <a:rPr lang="en-US" sz="1100" dirty="0">
                <a:solidFill>
                  <a:schemeClr val="bg1"/>
                </a:solidFill>
              </a:rPr>
              <a:t> </a:t>
            </a:r>
            <a:r>
              <a:rPr lang="en-US" sz="1100" dirty="0" err="1">
                <a:solidFill>
                  <a:schemeClr val="bg1"/>
                </a:solidFill>
              </a:rPr>
              <a:t>Francessconi</a:t>
            </a:r>
            <a:endParaRPr lang="en-US" sz="1100" dirty="0">
              <a:solidFill>
                <a:schemeClr val="bg1"/>
              </a:solidFill>
            </a:endParaRPr>
          </a:p>
        </p:txBody>
      </p:sp>
    </p:spTree>
    <p:extLst>
      <p:ext uri="{BB962C8B-B14F-4D97-AF65-F5344CB8AC3E}">
        <p14:creationId xmlns:p14="http://schemas.microsoft.com/office/powerpoint/2010/main" val="1784333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671575856_98d1e2d741_o.jpg"/>
          <p:cNvPicPr>
            <a:picLocks noChangeAspect="1"/>
          </p:cNvPicPr>
          <p:nvPr/>
        </p:nvPicPr>
        <p:blipFill>
          <a:blip r:embed="rId2"/>
          <a:stretch>
            <a:fillRect/>
          </a:stretch>
        </p:blipFill>
        <p:spPr>
          <a:xfrm>
            <a:off x="2550885" y="267286"/>
            <a:ext cx="7107120" cy="6892202"/>
          </a:xfrm>
          <a:prstGeom prst="rect">
            <a:avLst/>
          </a:prstGeom>
        </p:spPr>
      </p:pic>
      <p:sp>
        <p:nvSpPr>
          <p:cNvPr id="5" name="TextBox 4"/>
          <p:cNvSpPr txBox="1"/>
          <p:nvPr/>
        </p:nvSpPr>
        <p:spPr>
          <a:xfrm>
            <a:off x="2906347" y="6353568"/>
            <a:ext cx="2056239" cy="261610"/>
          </a:xfrm>
          <a:prstGeom prst="rect">
            <a:avLst/>
          </a:prstGeom>
          <a:noFill/>
        </p:spPr>
        <p:txBody>
          <a:bodyPr wrap="square" rtlCol="0">
            <a:spAutoFit/>
          </a:bodyPr>
          <a:lstStyle/>
          <a:p>
            <a:r>
              <a:rPr lang="en-US" sz="1100" dirty="0">
                <a:solidFill>
                  <a:schemeClr val="bg1"/>
                </a:solidFill>
              </a:rPr>
              <a:t>Photo: Roberto </a:t>
            </a:r>
            <a:r>
              <a:rPr lang="en-US" sz="1100" dirty="0" err="1">
                <a:solidFill>
                  <a:schemeClr val="bg1"/>
                </a:solidFill>
              </a:rPr>
              <a:t>Rizzato</a:t>
            </a:r>
            <a:endParaRPr lang="en-US" sz="1100" dirty="0">
              <a:solidFill>
                <a:schemeClr val="bg1"/>
              </a:solidFill>
            </a:endParaRPr>
          </a:p>
        </p:txBody>
      </p:sp>
      <p:sp>
        <p:nvSpPr>
          <p:cNvPr id="6" name="TextBox 5"/>
          <p:cNvSpPr txBox="1"/>
          <p:nvPr/>
        </p:nvSpPr>
        <p:spPr>
          <a:xfrm>
            <a:off x="5938867" y="5952961"/>
            <a:ext cx="3222593" cy="646331"/>
          </a:xfrm>
          <a:prstGeom prst="rect">
            <a:avLst/>
          </a:prstGeom>
          <a:noFill/>
        </p:spPr>
        <p:txBody>
          <a:bodyPr wrap="square" rtlCol="0">
            <a:spAutoFit/>
          </a:bodyPr>
          <a:lstStyle/>
          <a:p>
            <a:r>
              <a:rPr lang="en-US" dirty="0">
                <a:solidFill>
                  <a:schemeClr val="bg1"/>
                </a:solidFill>
                <a:hlinkClick r:id="rId3"/>
              </a:rPr>
              <a:t>Click here for greenhouse effect video</a:t>
            </a:r>
            <a:endParaRPr lang="en-US" dirty="0">
              <a:solidFill>
                <a:schemeClr val="bg1"/>
              </a:solidFill>
            </a:endParaRPr>
          </a:p>
        </p:txBody>
      </p:sp>
    </p:spTree>
    <p:extLst>
      <p:ext uri="{BB962C8B-B14F-4D97-AF65-F5344CB8AC3E}">
        <p14:creationId xmlns:p14="http://schemas.microsoft.com/office/powerpoint/2010/main" val="2073177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What’s Sustainable Development</a:t>
            </a:r>
          </a:p>
        </p:txBody>
      </p:sp>
      <p:sp>
        <p:nvSpPr>
          <p:cNvPr id="3" name="Content Placeholder 2"/>
          <p:cNvSpPr>
            <a:spLocks noGrp="1"/>
          </p:cNvSpPr>
          <p:nvPr>
            <p:ph idx="1"/>
          </p:nvPr>
        </p:nvSpPr>
        <p:spPr>
          <a:xfrm>
            <a:off x="777922" y="2279176"/>
            <a:ext cx="10577015" cy="3890749"/>
          </a:xfrm>
        </p:spPr>
        <p:txBody>
          <a:bodyPr>
            <a:normAutofit/>
          </a:bodyPr>
          <a:lstStyle/>
          <a:p>
            <a:pPr algn="just"/>
            <a:r>
              <a:rPr lang="en-US" sz="2800" dirty="0">
                <a:solidFill>
                  <a:schemeClr val="tx1"/>
                </a:solidFill>
              </a:rPr>
              <a:t>Sustainable development is development that meets the needs of the present without compromising the ability of future generations to meet their own needs</a:t>
            </a:r>
          </a:p>
          <a:p>
            <a:pPr algn="just"/>
            <a:endParaRPr lang="en-US" sz="2800" dirty="0">
              <a:solidFill>
                <a:schemeClr val="tx1"/>
              </a:solidFill>
            </a:endParaRPr>
          </a:p>
          <a:p>
            <a:pPr algn="just" rtl="1"/>
            <a:r>
              <a:rPr lang="ar-EG" sz="3600" dirty="0">
                <a:solidFill>
                  <a:schemeClr val="tx1"/>
                </a:solidFill>
              </a:rPr>
              <a:t>التنمية المستدامة هي التنمية التي تلبي احتياجات الحاضر دون المساس بقدرة الأجيال المقبلة على تلبية احتياجاتهم المستقبلية الخاصة.</a:t>
            </a:r>
            <a:endParaRPr lang="en-US" sz="3600" dirty="0">
              <a:solidFill>
                <a:schemeClr val="tx1"/>
              </a:solidFill>
            </a:endParaRPr>
          </a:p>
        </p:txBody>
      </p:sp>
    </p:spTree>
    <p:extLst>
      <p:ext uri="{BB962C8B-B14F-4D97-AF65-F5344CB8AC3E}">
        <p14:creationId xmlns:p14="http://schemas.microsoft.com/office/powerpoint/2010/main" val="2943713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ESD = Education for sustainable Development</a:t>
            </a:r>
          </a:p>
        </p:txBody>
      </p:sp>
      <p:sp>
        <p:nvSpPr>
          <p:cNvPr id="3" name="Content Placeholder 2"/>
          <p:cNvSpPr>
            <a:spLocks noGrp="1"/>
          </p:cNvSpPr>
          <p:nvPr>
            <p:ph idx="1"/>
          </p:nvPr>
        </p:nvSpPr>
        <p:spPr>
          <a:xfrm>
            <a:off x="477672" y="2019868"/>
            <a:ext cx="10727140" cy="4136409"/>
          </a:xfrm>
        </p:spPr>
        <p:txBody>
          <a:bodyPr>
            <a:normAutofit/>
          </a:bodyPr>
          <a:lstStyle/>
          <a:p>
            <a:pPr algn="just"/>
            <a:r>
              <a:rPr lang="en-US" sz="2400" dirty="0">
                <a:solidFill>
                  <a:schemeClr val="tx1"/>
                </a:solidFill>
              </a:rPr>
              <a:t>Education for sustainable development is the process of equipping students with the knowledge and understanding, skills and attributes needed to work and live in away that safeguards environmental, social and economic wellbeing, both in the present and for future generations.</a:t>
            </a:r>
          </a:p>
          <a:p>
            <a:pPr algn="just"/>
            <a:endParaRPr lang="ar-EG" sz="2400" dirty="0">
              <a:solidFill>
                <a:schemeClr val="tx1"/>
              </a:solidFill>
            </a:endParaRPr>
          </a:p>
          <a:p>
            <a:pPr algn="just" rtl="1"/>
            <a:r>
              <a:rPr lang="ar-EG" sz="3200" dirty="0">
                <a:solidFill>
                  <a:schemeClr val="tx1"/>
                </a:solidFill>
              </a:rPr>
              <a:t>التعليم من أجل التنمية المستدامة هو عملية تزويد الطلاب بالمعرفة والفهم والمهارات والصفات اللازمة للعمل والعيش في بيئات اجتماعية واقتصادية آمنة ومزدهرة ، سواء للأجيال الحالية أو للأجيال القادمة.</a:t>
            </a:r>
            <a:endParaRPr lang="en-US" sz="3200" dirty="0">
              <a:solidFill>
                <a:schemeClr val="tx1"/>
              </a:solidFill>
            </a:endParaRPr>
          </a:p>
        </p:txBody>
      </p:sp>
    </p:spTree>
    <p:extLst>
      <p:ext uri="{BB962C8B-B14F-4D97-AF65-F5344CB8AC3E}">
        <p14:creationId xmlns:p14="http://schemas.microsoft.com/office/powerpoint/2010/main" val="218633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Teaching with a Multiple-Perspective Approach</a:t>
            </a:r>
          </a:p>
        </p:txBody>
      </p:sp>
      <p:sp>
        <p:nvSpPr>
          <p:cNvPr id="3" name="Content Placeholder 2"/>
          <p:cNvSpPr>
            <a:spLocks noGrp="1"/>
          </p:cNvSpPr>
          <p:nvPr>
            <p:ph idx="1"/>
          </p:nvPr>
        </p:nvSpPr>
        <p:spPr>
          <a:xfrm>
            <a:off x="1122830" y="1907465"/>
            <a:ext cx="8825659" cy="3416300"/>
          </a:xfrm>
        </p:spPr>
        <p:txBody>
          <a:bodyPr>
            <a:noAutofit/>
          </a:bodyPr>
          <a:lstStyle/>
          <a:p>
            <a:pPr algn="just"/>
            <a:r>
              <a:rPr lang="en-US" sz="2400" dirty="0">
                <a:solidFill>
                  <a:schemeClr val="tx1"/>
                </a:solidFill>
              </a:rPr>
              <a:t>Although many perspectives exist, the following eight unique, yet complementary, perspectives were specifically selected because of their importance for understanding the complexity of the world today, for understanding long-standing global inequities and problems, and for their appropriateness for secondary students.</a:t>
            </a:r>
            <a:endParaRPr lang="ar-EG" sz="2400" dirty="0">
              <a:solidFill>
                <a:schemeClr val="tx1"/>
              </a:solidFill>
            </a:endParaRPr>
          </a:p>
          <a:p>
            <a:pPr algn="just" rtl="1"/>
            <a:r>
              <a:rPr lang="ar-EG" sz="2800" dirty="0">
                <a:solidFill>
                  <a:schemeClr val="tx1"/>
                </a:solidFill>
              </a:rPr>
              <a:t>وعلى الرغم من وجود العديد من وجهات النظر، فقد تم اختيار وجهات النظر الثمانية الفريدة، ولكن التكميلية، على وجه التحديد نظرا لأهميتها لفهم تعقيد العالم اليوم، لفهم أوجه عدم المساواة والمشاكل التي طال أمدها على الصعيد العالمي، ومدى ملاءمتها للطلاب .</a:t>
            </a:r>
          </a:p>
          <a:p>
            <a:pPr algn="just" rtl="1"/>
            <a:endParaRPr lang="en-US" sz="2800" dirty="0">
              <a:solidFill>
                <a:schemeClr val="tx1"/>
              </a:solidFill>
            </a:endParaRPr>
          </a:p>
        </p:txBody>
      </p:sp>
    </p:spTree>
    <p:extLst>
      <p:ext uri="{BB962C8B-B14F-4D97-AF65-F5344CB8AC3E}">
        <p14:creationId xmlns:p14="http://schemas.microsoft.com/office/powerpoint/2010/main" val="503522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 Discussions</a:t>
            </a:r>
          </a:p>
        </p:txBody>
      </p:sp>
      <p:sp>
        <p:nvSpPr>
          <p:cNvPr id="3" name="Content Placeholder 2"/>
          <p:cNvSpPr>
            <a:spLocks noGrp="1"/>
          </p:cNvSpPr>
          <p:nvPr>
            <p:ph idx="1"/>
          </p:nvPr>
        </p:nvSpPr>
        <p:spPr>
          <a:xfrm>
            <a:off x="1255593" y="2238233"/>
            <a:ext cx="9311873" cy="3958988"/>
          </a:xfrm>
        </p:spPr>
        <p:txBody>
          <a:bodyPr>
            <a:normAutofit/>
          </a:bodyPr>
          <a:lstStyle/>
          <a:p>
            <a:pPr algn="just"/>
            <a:r>
              <a:rPr lang="en-US" dirty="0">
                <a:solidFill>
                  <a:schemeClr val="tx1"/>
                </a:solidFill>
              </a:rPr>
              <a:t>Discussions provide opportunities for students to develop knowledge, understanding and judgment as they listen to and think about the different views expressed through a multiple-perspective approach. Discussions that are structured are more likely to be valued by teachers and students.</a:t>
            </a:r>
            <a:endParaRPr lang="ar-EG" dirty="0">
              <a:solidFill>
                <a:schemeClr val="tx1"/>
              </a:solidFill>
            </a:endParaRPr>
          </a:p>
          <a:p>
            <a:pPr algn="just"/>
            <a:endParaRPr lang="ar-EG" dirty="0">
              <a:solidFill>
                <a:schemeClr val="tx1"/>
              </a:solidFill>
            </a:endParaRPr>
          </a:p>
          <a:p>
            <a:pPr algn="just" rtl="1"/>
            <a:r>
              <a:rPr lang="ar-EG" sz="3200" dirty="0">
                <a:solidFill>
                  <a:schemeClr val="tx1"/>
                </a:solidFill>
              </a:rPr>
              <a:t>توفر المناقشات الفرص للطلاب لتطوير المعرفة والفهم والحكم عليها والتفكير في وجهات النظر المختلفة  التي أعربت عنها </a:t>
            </a:r>
          </a:p>
          <a:p>
            <a:pPr algn="just"/>
            <a:endParaRPr lang="en-US" dirty="0">
              <a:solidFill>
                <a:schemeClr val="tx1"/>
              </a:solidFill>
            </a:endParaRPr>
          </a:p>
        </p:txBody>
      </p:sp>
    </p:spTree>
    <p:extLst>
      <p:ext uri="{BB962C8B-B14F-4D97-AF65-F5344CB8AC3E}">
        <p14:creationId xmlns:p14="http://schemas.microsoft.com/office/powerpoint/2010/main" val="3841494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ter pollution.jpg"/>
          <p:cNvPicPr>
            <a:picLocks noGrp="1" noChangeAspect="1"/>
          </p:cNvPicPr>
          <p:nvPr>
            <p:ph idx="1"/>
          </p:nvPr>
        </p:nvPicPr>
        <p:blipFill>
          <a:blip r:embed="rId3"/>
          <a:srcRect l="-10462" r="-10462"/>
          <a:stretch>
            <a:fillRect/>
          </a:stretch>
        </p:blipFill>
        <p:spPr>
          <a:xfrm>
            <a:off x="-850735" y="0"/>
            <a:ext cx="13726784" cy="7549202"/>
          </a:xfrm>
        </p:spPr>
      </p:pic>
      <p:sp>
        <p:nvSpPr>
          <p:cNvPr id="5" name="TextBox 4"/>
          <p:cNvSpPr txBox="1"/>
          <p:nvPr/>
        </p:nvSpPr>
        <p:spPr>
          <a:xfrm>
            <a:off x="8255000" y="6385073"/>
            <a:ext cx="2426138" cy="246221"/>
          </a:xfrm>
          <a:prstGeom prst="rect">
            <a:avLst/>
          </a:prstGeom>
          <a:noFill/>
        </p:spPr>
        <p:txBody>
          <a:bodyPr wrap="square" rtlCol="0">
            <a:spAutoFit/>
          </a:bodyPr>
          <a:lstStyle/>
          <a:p>
            <a:r>
              <a:rPr lang="en-US" sz="1000" dirty="0">
                <a:solidFill>
                  <a:srgbClr val="FFFFFF"/>
                </a:solidFill>
              </a:rPr>
              <a:t>Photo: Steve Snodgrass</a:t>
            </a:r>
          </a:p>
        </p:txBody>
      </p:sp>
    </p:spTree>
    <p:extLst>
      <p:ext uri="{BB962C8B-B14F-4D97-AF65-F5344CB8AC3E}">
        <p14:creationId xmlns:p14="http://schemas.microsoft.com/office/powerpoint/2010/main" val="2986638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 Assessment Strategies for the Multiple-Perspective Tool</a:t>
            </a:r>
          </a:p>
        </p:txBody>
      </p:sp>
      <p:sp>
        <p:nvSpPr>
          <p:cNvPr id="3" name="Content Placeholder 2"/>
          <p:cNvSpPr>
            <a:spLocks noGrp="1"/>
          </p:cNvSpPr>
          <p:nvPr>
            <p:ph idx="1"/>
          </p:nvPr>
        </p:nvSpPr>
        <p:spPr>
          <a:xfrm>
            <a:off x="586853" y="2183642"/>
            <a:ext cx="10918209" cy="4435522"/>
          </a:xfrm>
        </p:spPr>
        <p:txBody>
          <a:bodyPr>
            <a:normAutofit/>
          </a:bodyPr>
          <a:lstStyle/>
          <a:p>
            <a:pPr marL="0" indent="0" algn="just">
              <a:buNone/>
            </a:pPr>
            <a:endParaRPr lang="en-US" dirty="0">
              <a:solidFill>
                <a:schemeClr val="tx1"/>
              </a:solidFill>
            </a:endParaRPr>
          </a:p>
          <a:p>
            <a:pPr algn="just"/>
            <a:r>
              <a:rPr lang="en-US" b="1" dirty="0">
                <a:solidFill>
                  <a:schemeClr val="tx1"/>
                </a:solidFill>
              </a:rPr>
              <a:t>Interviews</a:t>
            </a:r>
            <a:r>
              <a:rPr lang="ar-EG" sz="2400" b="1" dirty="0">
                <a:solidFill>
                  <a:schemeClr val="tx1"/>
                </a:solidFill>
              </a:rPr>
              <a:t>المقابلات </a:t>
            </a:r>
            <a:r>
              <a:rPr lang="en-US" dirty="0">
                <a:solidFill>
                  <a:schemeClr val="tx1"/>
                </a:solidFill>
              </a:rPr>
              <a:t>: Hold teacher-student or student-student interviews focusing on main ideas.</a:t>
            </a:r>
          </a:p>
          <a:p>
            <a:pPr algn="just"/>
            <a:r>
              <a:rPr lang="en-US" b="1" dirty="0">
                <a:solidFill>
                  <a:schemeClr val="tx1"/>
                </a:solidFill>
              </a:rPr>
              <a:t>Journal entries</a:t>
            </a:r>
            <a:r>
              <a:rPr lang="ar-EG" b="1" dirty="0">
                <a:solidFill>
                  <a:schemeClr val="tx1"/>
                </a:solidFill>
              </a:rPr>
              <a:t> </a:t>
            </a:r>
            <a:r>
              <a:rPr lang="ar-EG" sz="2400" b="1" dirty="0">
                <a:solidFill>
                  <a:schemeClr val="tx1"/>
                </a:solidFill>
              </a:rPr>
              <a:t>توثيق الطلاب لفهمهم </a:t>
            </a:r>
            <a:r>
              <a:rPr lang="en-US" dirty="0">
                <a:solidFill>
                  <a:schemeClr val="tx1"/>
                </a:solidFill>
              </a:rPr>
              <a:t>: Have students periodically document their understandings and new knowledge about particular events or challenges.</a:t>
            </a:r>
          </a:p>
          <a:p>
            <a:pPr algn="just"/>
            <a:r>
              <a:rPr lang="en-US" b="1" dirty="0">
                <a:solidFill>
                  <a:schemeClr val="tx1"/>
                </a:solidFill>
              </a:rPr>
              <a:t>Blogs</a:t>
            </a:r>
            <a:r>
              <a:rPr lang="ar-EG" sz="2400" b="1" dirty="0">
                <a:solidFill>
                  <a:schemeClr val="tx1"/>
                </a:solidFill>
              </a:rPr>
              <a:t>المدونات </a:t>
            </a:r>
            <a:r>
              <a:rPr lang="en-US" dirty="0">
                <a:solidFill>
                  <a:schemeClr val="tx1"/>
                </a:solidFill>
              </a:rPr>
              <a:t>: Beginning with a focused prompt, have students respond to the prompt and to one another's responses.</a:t>
            </a:r>
          </a:p>
          <a:p>
            <a:pPr algn="just"/>
            <a:r>
              <a:rPr lang="en-US" b="1" dirty="0">
                <a:solidFill>
                  <a:schemeClr val="tx1"/>
                </a:solidFill>
              </a:rPr>
              <a:t>Teacher observations</a:t>
            </a:r>
            <a:r>
              <a:rPr lang="ar-EG" sz="2400" b="1" dirty="0">
                <a:solidFill>
                  <a:schemeClr val="tx1"/>
                </a:solidFill>
              </a:rPr>
              <a:t> ملاحظات المعلم </a:t>
            </a:r>
            <a:r>
              <a:rPr lang="en-US" dirty="0">
                <a:solidFill>
                  <a:schemeClr val="tx1"/>
                </a:solidFill>
              </a:rPr>
              <a:t>: Make observations of how students interact with one another, with members of the community, or how they implement multiple-perspective skills.</a:t>
            </a:r>
          </a:p>
        </p:txBody>
      </p:sp>
    </p:spTree>
    <p:extLst>
      <p:ext uri="{BB962C8B-B14F-4D97-AF65-F5344CB8AC3E}">
        <p14:creationId xmlns:p14="http://schemas.microsoft.com/office/powerpoint/2010/main" val="33401997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 Assessment Strategies for the Multiple-Perspective Tool</a:t>
            </a:r>
          </a:p>
        </p:txBody>
      </p:sp>
      <p:sp>
        <p:nvSpPr>
          <p:cNvPr id="3" name="Content Placeholder 2"/>
          <p:cNvSpPr>
            <a:spLocks noGrp="1"/>
          </p:cNvSpPr>
          <p:nvPr>
            <p:ph idx="1"/>
          </p:nvPr>
        </p:nvSpPr>
        <p:spPr>
          <a:xfrm>
            <a:off x="586853" y="2183642"/>
            <a:ext cx="10918209" cy="4435522"/>
          </a:xfrm>
        </p:spPr>
        <p:txBody>
          <a:bodyPr>
            <a:normAutofit/>
          </a:bodyPr>
          <a:lstStyle/>
          <a:p>
            <a:pPr marL="0" indent="0" algn="just">
              <a:buNone/>
            </a:pPr>
            <a:endParaRPr lang="en-US" dirty="0">
              <a:solidFill>
                <a:schemeClr val="tx1"/>
              </a:solidFill>
            </a:endParaRPr>
          </a:p>
          <a:p>
            <a:pPr algn="just"/>
            <a:r>
              <a:rPr lang="en-US" b="1" dirty="0">
                <a:solidFill>
                  <a:schemeClr val="tx1"/>
                </a:solidFill>
              </a:rPr>
              <a:t>Performance of process skills</a:t>
            </a:r>
            <a:r>
              <a:rPr lang="ar-EG" b="1" dirty="0">
                <a:solidFill>
                  <a:schemeClr val="tx1"/>
                </a:solidFill>
              </a:rPr>
              <a:t> </a:t>
            </a:r>
            <a:r>
              <a:rPr lang="ar-EG" sz="2400" b="1" dirty="0">
                <a:solidFill>
                  <a:schemeClr val="tx1"/>
                </a:solidFill>
              </a:rPr>
              <a:t>تقييم مهارات الطلاب </a:t>
            </a:r>
            <a:r>
              <a:rPr lang="en-US" dirty="0">
                <a:solidFill>
                  <a:schemeClr val="tx1"/>
                </a:solidFill>
              </a:rPr>
              <a:t>: Evaluate students’ abilities to collect data, draw and interpret graphs, make accurate measurements and complete other important skills.</a:t>
            </a:r>
          </a:p>
          <a:p>
            <a:pPr algn="just"/>
            <a:r>
              <a:rPr lang="en-US" b="1" dirty="0">
                <a:solidFill>
                  <a:schemeClr val="tx1"/>
                </a:solidFill>
              </a:rPr>
              <a:t>Written tests</a:t>
            </a:r>
            <a:r>
              <a:rPr lang="ar-EG" b="1" dirty="0">
                <a:solidFill>
                  <a:schemeClr val="tx1"/>
                </a:solidFill>
              </a:rPr>
              <a:t> </a:t>
            </a:r>
            <a:r>
              <a:rPr lang="ar-EG" sz="2400" b="1" dirty="0">
                <a:solidFill>
                  <a:schemeClr val="tx1"/>
                </a:solidFill>
              </a:rPr>
              <a:t>الاختبارات التحريرية</a:t>
            </a:r>
            <a:r>
              <a:rPr lang="en-US" dirty="0">
                <a:solidFill>
                  <a:schemeClr val="tx1"/>
                </a:solidFill>
              </a:rPr>
              <a:t>: Determine students' newly acquired disciplinary knowledge regarding the event or challenge.</a:t>
            </a:r>
          </a:p>
          <a:p>
            <a:pPr algn="just"/>
            <a:r>
              <a:rPr lang="en-US" b="1" dirty="0">
                <a:solidFill>
                  <a:schemeClr val="tx1"/>
                </a:solidFill>
              </a:rPr>
              <a:t>Communication</a:t>
            </a:r>
            <a:r>
              <a:rPr lang="ar-EG" sz="2400" b="1" dirty="0">
                <a:solidFill>
                  <a:schemeClr val="tx1"/>
                </a:solidFill>
              </a:rPr>
              <a:t>التواصل </a:t>
            </a:r>
            <a:r>
              <a:rPr lang="en-US" dirty="0">
                <a:solidFill>
                  <a:schemeClr val="tx1"/>
                </a:solidFill>
              </a:rPr>
              <a:t>: Monitor students' ability to communicate knowledge, ideas and values through use of expository writing (e.g. business and personal letter writing, posters, brochures, scientific reports and oral presentations) and creative writing (e.g. poems, songs, stories and fables).</a:t>
            </a:r>
          </a:p>
        </p:txBody>
      </p:sp>
    </p:spTree>
    <p:extLst>
      <p:ext uri="{BB962C8B-B14F-4D97-AF65-F5344CB8AC3E}">
        <p14:creationId xmlns:p14="http://schemas.microsoft.com/office/powerpoint/2010/main" val="2551224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talGreenSchoolLogo.eps"/>
          <p:cNvPicPr>
            <a:picLocks noChangeAspect="1"/>
          </p:cNvPicPr>
          <p:nvPr/>
        </p:nvPicPr>
        <p:blipFill>
          <a:blip r:embed="rId2"/>
          <a:stretch>
            <a:fillRect/>
          </a:stretch>
        </p:blipFill>
        <p:spPr>
          <a:xfrm>
            <a:off x="2035324" y="907922"/>
            <a:ext cx="8171229" cy="3562360"/>
          </a:xfrm>
          <a:prstGeom prst="rect">
            <a:avLst/>
          </a:prstGeom>
        </p:spPr>
      </p:pic>
      <p:sp>
        <p:nvSpPr>
          <p:cNvPr id="6" name="TextBox 5"/>
          <p:cNvSpPr txBox="1"/>
          <p:nvPr/>
        </p:nvSpPr>
        <p:spPr>
          <a:xfrm>
            <a:off x="3222908" y="5265278"/>
            <a:ext cx="6957354" cy="584775"/>
          </a:xfrm>
          <a:prstGeom prst="rect">
            <a:avLst/>
          </a:prstGeom>
          <a:noFill/>
        </p:spPr>
        <p:txBody>
          <a:bodyPr wrap="none" rtlCol="0">
            <a:spAutoFit/>
          </a:bodyPr>
          <a:lstStyle/>
          <a:p>
            <a:r>
              <a:rPr lang="en-US" sz="3200" u="sng" dirty="0">
                <a:solidFill>
                  <a:srgbClr val="0000FF"/>
                </a:solidFill>
              </a:rPr>
              <a:t>www.totalgreenschoolawards.org</a:t>
            </a:r>
          </a:p>
        </p:txBody>
      </p:sp>
    </p:spTree>
    <p:extLst>
      <p:ext uri="{BB962C8B-B14F-4D97-AF65-F5344CB8AC3E}">
        <p14:creationId xmlns:p14="http://schemas.microsoft.com/office/powerpoint/2010/main" val="2229355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4157" b="14808"/>
          <a:stretch/>
        </p:blipFill>
        <p:spPr>
          <a:xfrm>
            <a:off x="477672" y="464025"/>
            <a:ext cx="11122925" cy="5555776"/>
          </a:xfrm>
          <a:prstGeom prst="rect">
            <a:avLst/>
          </a:prstGeom>
        </p:spPr>
      </p:pic>
    </p:spTree>
    <p:extLst>
      <p:ext uri="{BB962C8B-B14F-4D97-AF65-F5344CB8AC3E}">
        <p14:creationId xmlns:p14="http://schemas.microsoft.com/office/powerpoint/2010/main" val="3119733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sz="6000" b="1" dirty="0"/>
              <a:t>نشاط</a:t>
            </a:r>
            <a:endParaRPr lang="en-US" sz="6000" b="1" dirty="0"/>
          </a:p>
        </p:txBody>
      </p:sp>
      <p:sp>
        <p:nvSpPr>
          <p:cNvPr id="3" name="Content Placeholder 2"/>
          <p:cNvSpPr>
            <a:spLocks noGrp="1"/>
          </p:cNvSpPr>
          <p:nvPr>
            <p:ph idx="1"/>
          </p:nvPr>
        </p:nvSpPr>
        <p:spPr>
          <a:xfrm>
            <a:off x="750627" y="2115403"/>
            <a:ext cx="10399593" cy="4122761"/>
          </a:xfrm>
        </p:spPr>
        <p:txBody>
          <a:bodyPr>
            <a:normAutofit/>
          </a:bodyPr>
          <a:lstStyle/>
          <a:p>
            <a:pPr algn="just" rtl="1"/>
            <a:r>
              <a:rPr lang="ar-EG" sz="2400" b="1" dirty="0">
                <a:solidFill>
                  <a:schemeClr val="tx1"/>
                </a:solidFill>
              </a:rPr>
              <a:t>تخير من بين طرق التدريس السابقة للمنظور متعدد وجهات النظر من أجل التعليم للتنمية المستدامة طريقة أو أكثر لتدريس موضوع معين في المادة الدراسية أو التخصص الذي تقوم بتعليمه داخل المدرسة. ثم تخير أنسب الطرق لتقييم فهم الطلاب لذلك. ولكن كن حريصا على أن تتناول موضوع الدرس وفقا لأبعاد متعددة.</a:t>
            </a:r>
            <a:endParaRPr lang="en-US" sz="2400" b="1" dirty="0">
              <a:solidFill>
                <a:schemeClr val="tx1"/>
              </a:solidFill>
            </a:endParaRPr>
          </a:p>
        </p:txBody>
      </p:sp>
      <p:sp>
        <p:nvSpPr>
          <p:cNvPr id="4" name="Rectangle 3"/>
          <p:cNvSpPr/>
          <p:nvPr/>
        </p:nvSpPr>
        <p:spPr>
          <a:xfrm>
            <a:off x="255894" y="3903260"/>
            <a:ext cx="5540991" cy="3075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1.1 Participatory Approaches</a:t>
            </a:r>
            <a:r>
              <a:rPr lang="ar-EG" b="1" dirty="0"/>
              <a:t>المداخل التشاركية </a:t>
            </a:r>
          </a:p>
          <a:p>
            <a:pPr algn="ctr"/>
            <a:r>
              <a:rPr lang="en-US" b="1" dirty="0"/>
              <a:t>1.2 Place-based Learning</a:t>
            </a:r>
            <a:r>
              <a:rPr lang="ar-EG" b="1" dirty="0"/>
              <a:t>التعلم القائم على المكان </a:t>
            </a:r>
          </a:p>
          <a:p>
            <a:pPr algn="ctr"/>
            <a:r>
              <a:rPr lang="en-US" b="1" dirty="0"/>
              <a:t>1.3 Problem-based Learning</a:t>
            </a:r>
            <a:r>
              <a:rPr lang="ar-EG" b="1" dirty="0"/>
              <a:t>التعلم القائم على حل المشكلات </a:t>
            </a:r>
          </a:p>
          <a:p>
            <a:pPr algn="ctr"/>
            <a:r>
              <a:rPr lang="en-US" b="1" dirty="0">
                <a:effectLst>
                  <a:outerShdw blurRad="38100" dist="38100" dir="2700000" algn="tl">
                    <a:srgbClr val="000000">
                      <a:alpha val="43137"/>
                    </a:srgbClr>
                  </a:outerShdw>
                </a:effectLst>
              </a:rPr>
              <a:t>1.4 Case Studies and Documentaries</a:t>
            </a:r>
            <a:r>
              <a:rPr lang="ar-EG" b="1" dirty="0">
                <a:effectLst>
                  <a:outerShdw blurRad="38100" dist="38100" dir="2700000" algn="tl">
                    <a:srgbClr val="000000">
                      <a:alpha val="43137"/>
                    </a:srgbClr>
                  </a:outerShdw>
                </a:effectLst>
              </a:rPr>
              <a:t>دراسات الحالة </a:t>
            </a:r>
          </a:p>
          <a:p>
            <a:pPr algn="ctr"/>
            <a:r>
              <a:rPr lang="en-US" b="1" dirty="0">
                <a:effectLst>
                  <a:outerShdw blurRad="38100" dist="38100" dir="2700000" algn="tl">
                    <a:srgbClr val="000000">
                      <a:alpha val="43137"/>
                    </a:srgbClr>
                  </a:outerShdw>
                </a:effectLst>
              </a:rPr>
              <a:t>1.5 Community Investigation</a:t>
            </a:r>
            <a:r>
              <a:rPr lang="ar-EG" b="1" dirty="0">
                <a:effectLst>
                  <a:outerShdw blurRad="38100" dist="38100" dir="2700000" algn="tl">
                    <a:srgbClr val="000000">
                      <a:alpha val="43137"/>
                    </a:srgbClr>
                  </a:outerShdw>
                </a:effectLst>
              </a:rPr>
              <a:t>التحقيق المجتمعي </a:t>
            </a:r>
          </a:p>
          <a:p>
            <a:pPr algn="ctr"/>
            <a:r>
              <a:rPr lang="en-US" b="1" dirty="0"/>
              <a:t>1.6 Formulating Questions</a:t>
            </a:r>
            <a:r>
              <a:rPr lang="ar-EG" b="1" dirty="0"/>
              <a:t>صياغة الأسئلة </a:t>
            </a:r>
          </a:p>
          <a:p>
            <a:pPr algn="ctr"/>
            <a:r>
              <a:rPr lang="en-US" b="1" dirty="0">
                <a:effectLst>
                  <a:outerShdw blurRad="38100" dist="38100" dir="2700000" algn="tl">
                    <a:srgbClr val="000000">
                      <a:alpha val="43137"/>
                    </a:srgbClr>
                  </a:outerShdw>
                </a:effectLst>
              </a:rPr>
              <a:t>1.7 Discussions</a:t>
            </a:r>
            <a:r>
              <a:rPr lang="ar-EG" b="1" dirty="0">
                <a:effectLst>
                  <a:outerShdw blurRad="38100" dist="38100" dir="2700000" algn="tl">
                    <a:srgbClr val="000000">
                      <a:alpha val="43137"/>
                    </a:srgbClr>
                  </a:outerShdw>
                </a:effectLst>
              </a:rPr>
              <a:t> المناقشة </a:t>
            </a:r>
            <a:endParaRPr lang="en-US" b="1" dirty="0"/>
          </a:p>
        </p:txBody>
      </p:sp>
      <p:sp>
        <p:nvSpPr>
          <p:cNvPr id="5" name="Rectangle 4"/>
          <p:cNvSpPr/>
          <p:nvPr/>
        </p:nvSpPr>
        <p:spPr>
          <a:xfrm>
            <a:off x="5970894" y="3916908"/>
            <a:ext cx="4954138" cy="3177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95000"/>
                  </a:schemeClr>
                </a:solidFill>
              </a:rPr>
              <a:t>Interviews</a:t>
            </a:r>
            <a:r>
              <a:rPr lang="ar-EG" sz="2400" b="1" dirty="0">
                <a:solidFill>
                  <a:schemeClr val="bg1">
                    <a:lumMod val="95000"/>
                  </a:schemeClr>
                </a:solidFill>
              </a:rPr>
              <a:t>المقابلات </a:t>
            </a:r>
          </a:p>
          <a:p>
            <a:pPr algn="ctr"/>
            <a:r>
              <a:rPr lang="en-US" b="1" dirty="0">
                <a:solidFill>
                  <a:schemeClr val="bg1">
                    <a:lumMod val="95000"/>
                  </a:schemeClr>
                </a:solidFill>
              </a:rPr>
              <a:t>Journal entries</a:t>
            </a:r>
            <a:r>
              <a:rPr lang="ar-EG" b="1" dirty="0">
                <a:solidFill>
                  <a:schemeClr val="bg1">
                    <a:lumMod val="95000"/>
                  </a:schemeClr>
                </a:solidFill>
              </a:rPr>
              <a:t> </a:t>
            </a:r>
            <a:r>
              <a:rPr lang="ar-EG" sz="2400" b="1" dirty="0">
                <a:solidFill>
                  <a:schemeClr val="bg1">
                    <a:lumMod val="95000"/>
                  </a:schemeClr>
                </a:solidFill>
              </a:rPr>
              <a:t>توثيق الطلاب لفهمهم </a:t>
            </a:r>
          </a:p>
          <a:p>
            <a:pPr algn="ctr"/>
            <a:r>
              <a:rPr lang="ar-EG" sz="2400" b="1" dirty="0">
                <a:solidFill>
                  <a:schemeClr val="bg1">
                    <a:lumMod val="95000"/>
                  </a:schemeClr>
                </a:solidFill>
              </a:rPr>
              <a:t> </a:t>
            </a:r>
            <a:r>
              <a:rPr lang="en-US" b="1" dirty="0">
                <a:solidFill>
                  <a:schemeClr val="bg1">
                    <a:lumMod val="95000"/>
                  </a:schemeClr>
                </a:solidFill>
              </a:rPr>
              <a:t>Blogs</a:t>
            </a:r>
            <a:r>
              <a:rPr lang="ar-EG" sz="2400" b="1" dirty="0">
                <a:solidFill>
                  <a:schemeClr val="bg1">
                    <a:lumMod val="95000"/>
                  </a:schemeClr>
                </a:solidFill>
              </a:rPr>
              <a:t>المدونات</a:t>
            </a:r>
          </a:p>
          <a:p>
            <a:pPr algn="ctr"/>
            <a:r>
              <a:rPr lang="ar-EG" sz="2400" b="1" dirty="0">
                <a:solidFill>
                  <a:schemeClr val="bg1">
                    <a:lumMod val="95000"/>
                  </a:schemeClr>
                </a:solidFill>
              </a:rPr>
              <a:t> </a:t>
            </a:r>
            <a:r>
              <a:rPr lang="en-US" b="1" dirty="0">
                <a:solidFill>
                  <a:schemeClr val="bg1">
                    <a:lumMod val="95000"/>
                  </a:schemeClr>
                </a:solidFill>
              </a:rPr>
              <a:t>Teacher observations</a:t>
            </a:r>
            <a:r>
              <a:rPr lang="ar-EG" sz="2400" b="1" dirty="0">
                <a:solidFill>
                  <a:schemeClr val="bg1">
                    <a:lumMod val="95000"/>
                  </a:schemeClr>
                </a:solidFill>
              </a:rPr>
              <a:t> ملاحظات المعلم</a:t>
            </a:r>
          </a:p>
          <a:p>
            <a:pPr algn="ctr"/>
            <a:r>
              <a:rPr lang="en-US" b="1" dirty="0">
                <a:solidFill>
                  <a:schemeClr val="bg1">
                    <a:lumMod val="95000"/>
                  </a:schemeClr>
                </a:solidFill>
              </a:rPr>
              <a:t>Performance of process </a:t>
            </a:r>
            <a:endParaRPr lang="ar-EG" b="1" dirty="0">
              <a:solidFill>
                <a:schemeClr val="bg1">
                  <a:lumMod val="95000"/>
                </a:schemeClr>
              </a:solidFill>
            </a:endParaRPr>
          </a:p>
          <a:p>
            <a:pPr algn="ctr"/>
            <a:r>
              <a:rPr lang="en-US" b="1" dirty="0">
                <a:solidFill>
                  <a:schemeClr val="bg1">
                    <a:lumMod val="95000"/>
                  </a:schemeClr>
                </a:solidFill>
              </a:rPr>
              <a:t>Written tests</a:t>
            </a:r>
            <a:r>
              <a:rPr lang="ar-EG" b="1" dirty="0">
                <a:solidFill>
                  <a:schemeClr val="bg1">
                    <a:lumMod val="95000"/>
                  </a:schemeClr>
                </a:solidFill>
              </a:rPr>
              <a:t> </a:t>
            </a:r>
            <a:r>
              <a:rPr lang="ar-EG" sz="2400" b="1" dirty="0">
                <a:solidFill>
                  <a:schemeClr val="bg1">
                    <a:lumMod val="95000"/>
                  </a:schemeClr>
                </a:solidFill>
              </a:rPr>
              <a:t>الاختبارات التحريرية</a:t>
            </a:r>
          </a:p>
          <a:p>
            <a:pPr algn="ctr"/>
            <a:r>
              <a:rPr lang="en-US" b="1" dirty="0">
                <a:solidFill>
                  <a:schemeClr val="bg1">
                    <a:lumMod val="95000"/>
                  </a:schemeClr>
                </a:solidFill>
              </a:rPr>
              <a:t>Communication</a:t>
            </a:r>
            <a:r>
              <a:rPr lang="ar-EG" sz="2400" b="1" dirty="0">
                <a:solidFill>
                  <a:schemeClr val="bg1">
                    <a:lumMod val="95000"/>
                  </a:schemeClr>
                </a:solidFill>
              </a:rPr>
              <a:t>التواصل </a:t>
            </a:r>
            <a:endParaRPr lang="en-US" dirty="0">
              <a:solidFill>
                <a:schemeClr val="bg1">
                  <a:lumMod val="95000"/>
                </a:schemeClr>
              </a:solidFill>
            </a:endParaRPr>
          </a:p>
        </p:txBody>
      </p:sp>
      <p:sp>
        <p:nvSpPr>
          <p:cNvPr id="6" name="Rectangle 5"/>
          <p:cNvSpPr/>
          <p:nvPr/>
        </p:nvSpPr>
        <p:spPr>
          <a:xfrm>
            <a:off x="7465324" y="3548418"/>
            <a:ext cx="2306472" cy="36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b="1" dirty="0"/>
              <a:t>أساليب التقييم </a:t>
            </a:r>
            <a:endParaRPr lang="en-US" sz="2800" b="1" dirty="0"/>
          </a:p>
        </p:txBody>
      </p:sp>
      <p:sp>
        <p:nvSpPr>
          <p:cNvPr id="7" name="Rectangle 6"/>
          <p:cNvSpPr/>
          <p:nvPr/>
        </p:nvSpPr>
        <p:spPr>
          <a:xfrm>
            <a:off x="1873153" y="3548418"/>
            <a:ext cx="2306472" cy="36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800" b="1" dirty="0"/>
              <a:t>أساليب التدريس </a:t>
            </a:r>
            <a:endParaRPr lang="en-US" sz="2800" b="1" dirty="0"/>
          </a:p>
        </p:txBody>
      </p:sp>
    </p:spTree>
    <p:extLst>
      <p:ext uri="{BB962C8B-B14F-4D97-AF65-F5344CB8AC3E}">
        <p14:creationId xmlns:p14="http://schemas.microsoft.com/office/powerpoint/2010/main" val="4261302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b="1" dirty="0"/>
              <a:t>وان كنت في حاجه لتطبيق هذا المنظور فلا بد أن تتبادل الخبرات مع زملائك من خلال مجتمعات التعلم </a:t>
            </a:r>
            <a:endParaRPr lang="en-US" b="1" dirty="0"/>
          </a:p>
        </p:txBody>
      </p:sp>
      <p:sp>
        <p:nvSpPr>
          <p:cNvPr id="3" name="Content Placeholder 2"/>
          <p:cNvSpPr>
            <a:spLocks noGrp="1"/>
          </p:cNvSpPr>
          <p:nvPr>
            <p:ph idx="1"/>
          </p:nvPr>
        </p:nvSpPr>
        <p:spPr/>
        <p:txBody>
          <a:bodyPr>
            <a:normAutofit/>
          </a:bodyPr>
          <a:lstStyle/>
          <a:p>
            <a:pPr algn="ctr" rtl="1"/>
            <a:r>
              <a:rPr lang="ar-EG" sz="7200" b="1" dirty="0">
                <a:solidFill>
                  <a:schemeClr val="tx1"/>
                </a:solidFill>
                <a:effectLst>
                  <a:outerShdw blurRad="38100" dist="38100" dir="2700000" algn="tl">
                    <a:srgbClr val="000000">
                      <a:alpha val="43137"/>
                    </a:srgbClr>
                  </a:outerShdw>
                </a:effectLst>
              </a:rPr>
              <a:t>ولكن ان كان ليس لديك الوقت فاليك الحل </a:t>
            </a:r>
            <a:endParaRPr lang="en-US" sz="7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930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ir pollution.jpg"/>
          <p:cNvPicPr>
            <a:picLocks noGrp="1" noChangeAspect="1"/>
          </p:cNvPicPr>
          <p:nvPr>
            <p:ph idx="1"/>
          </p:nvPr>
        </p:nvPicPr>
        <p:blipFill>
          <a:blip r:embed="rId2"/>
          <a:srcRect l="-10516" r="-10516"/>
          <a:stretch>
            <a:fillRect/>
          </a:stretch>
        </p:blipFill>
        <p:spPr>
          <a:xfrm>
            <a:off x="-750627" y="13648"/>
            <a:ext cx="13715999" cy="6858000"/>
          </a:xfrm>
        </p:spPr>
      </p:pic>
      <p:sp>
        <p:nvSpPr>
          <p:cNvPr id="5" name="TextBox 4"/>
          <p:cNvSpPr txBox="1"/>
          <p:nvPr/>
        </p:nvSpPr>
        <p:spPr>
          <a:xfrm>
            <a:off x="9639690" y="6306416"/>
            <a:ext cx="1028311" cy="400110"/>
          </a:xfrm>
          <a:prstGeom prst="rect">
            <a:avLst/>
          </a:prstGeom>
          <a:noFill/>
        </p:spPr>
        <p:txBody>
          <a:bodyPr wrap="square" rtlCol="0">
            <a:spAutoFit/>
          </a:bodyPr>
          <a:lstStyle/>
          <a:p>
            <a:r>
              <a:rPr lang="en-US" sz="1000" dirty="0">
                <a:solidFill>
                  <a:schemeClr val="bg1"/>
                </a:solidFill>
              </a:rPr>
              <a:t>Photo by Mary</a:t>
            </a:r>
          </a:p>
        </p:txBody>
      </p:sp>
    </p:spTree>
    <p:extLst>
      <p:ext uri="{BB962C8B-B14F-4D97-AF65-F5344CB8AC3E}">
        <p14:creationId xmlns:p14="http://schemas.microsoft.com/office/powerpoint/2010/main" val="33912844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ffic.jpg"/>
          <p:cNvPicPr>
            <a:picLocks noGrp="1" noChangeAspect="1"/>
          </p:cNvPicPr>
          <p:nvPr>
            <p:ph idx="1"/>
          </p:nvPr>
        </p:nvPicPr>
        <p:blipFill>
          <a:blip r:embed="rId2"/>
          <a:srcRect l="-10231" r="-10231"/>
          <a:stretch>
            <a:fillRect/>
          </a:stretch>
        </p:blipFill>
        <p:spPr>
          <a:xfrm>
            <a:off x="-709684" y="13649"/>
            <a:ext cx="13661409" cy="6857999"/>
          </a:xfrm>
        </p:spPr>
      </p:pic>
    </p:spTree>
    <p:extLst>
      <p:ext uri="{BB962C8B-B14F-4D97-AF65-F5344CB8AC3E}">
        <p14:creationId xmlns:p14="http://schemas.microsoft.com/office/powerpoint/2010/main" val="1509287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33523196_a4abdd1b24_z.jpg"/>
          <p:cNvPicPr>
            <a:picLocks noGrp="1" noChangeAspect="1"/>
          </p:cNvPicPr>
          <p:nvPr>
            <p:ph idx="1"/>
          </p:nvPr>
        </p:nvPicPr>
        <p:blipFill>
          <a:blip r:embed="rId2"/>
          <a:srcRect l="-18187" r="-18187"/>
          <a:stretch>
            <a:fillRect/>
          </a:stretch>
        </p:blipFill>
        <p:spPr>
          <a:xfrm>
            <a:off x="-1589649" y="-164992"/>
            <a:ext cx="15442127" cy="7022992"/>
          </a:xfrm>
        </p:spPr>
      </p:pic>
      <p:sp>
        <p:nvSpPr>
          <p:cNvPr id="5" name="TextBox 4"/>
          <p:cNvSpPr txBox="1"/>
          <p:nvPr/>
        </p:nvSpPr>
        <p:spPr>
          <a:xfrm>
            <a:off x="7849011" y="6405086"/>
            <a:ext cx="2189655" cy="261610"/>
          </a:xfrm>
          <a:prstGeom prst="rect">
            <a:avLst/>
          </a:prstGeom>
          <a:noFill/>
        </p:spPr>
        <p:txBody>
          <a:bodyPr wrap="square" rtlCol="0">
            <a:spAutoFit/>
          </a:bodyPr>
          <a:lstStyle/>
          <a:p>
            <a:r>
              <a:rPr lang="en-US" sz="1100" dirty="0">
                <a:solidFill>
                  <a:schemeClr val="bg1"/>
                </a:solidFill>
              </a:rPr>
              <a:t>Photo: </a:t>
            </a:r>
            <a:r>
              <a:rPr lang="en-US" sz="1100" dirty="0" err="1">
                <a:solidFill>
                  <a:schemeClr val="bg1"/>
                </a:solidFill>
              </a:rPr>
              <a:t>Crustmania</a:t>
            </a:r>
            <a:endParaRPr lang="en-US" sz="1100" dirty="0">
              <a:solidFill>
                <a:schemeClr val="bg1"/>
              </a:solidFill>
            </a:endParaRPr>
          </a:p>
        </p:txBody>
      </p:sp>
    </p:spTree>
    <p:extLst>
      <p:ext uri="{BB962C8B-B14F-4D97-AF65-F5344CB8AC3E}">
        <p14:creationId xmlns:p14="http://schemas.microsoft.com/office/powerpoint/2010/main" val="4109347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413617202_215cd09920_o.jpg"/>
          <p:cNvPicPr>
            <a:picLocks noChangeAspect="1"/>
          </p:cNvPicPr>
          <p:nvPr/>
        </p:nvPicPr>
        <p:blipFill>
          <a:blip r:embed="rId2"/>
          <a:stretch>
            <a:fillRect/>
          </a:stretch>
        </p:blipFill>
        <p:spPr>
          <a:xfrm>
            <a:off x="126609" y="0"/>
            <a:ext cx="11859065" cy="6858000"/>
          </a:xfrm>
          <a:prstGeom prst="rect">
            <a:avLst/>
          </a:prstGeom>
        </p:spPr>
      </p:pic>
      <p:sp>
        <p:nvSpPr>
          <p:cNvPr id="5" name="TextBox 4"/>
          <p:cNvSpPr txBox="1"/>
          <p:nvPr/>
        </p:nvSpPr>
        <p:spPr>
          <a:xfrm>
            <a:off x="2189255" y="6397625"/>
            <a:ext cx="1763061" cy="261610"/>
          </a:xfrm>
          <a:prstGeom prst="rect">
            <a:avLst/>
          </a:prstGeom>
          <a:noFill/>
        </p:spPr>
        <p:txBody>
          <a:bodyPr wrap="square" rtlCol="0">
            <a:spAutoFit/>
          </a:bodyPr>
          <a:lstStyle/>
          <a:p>
            <a:r>
              <a:rPr lang="en-US" sz="1100" dirty="0">
                <a:solidFill>
                  <a:schemeClr val="bg1"/>
                </a:solidFill>
              </a:rPr>
              <a:t>Photo: United Nations </a:t>
            </a:r>
          </a:p>
        </p:txBody>
      </p:sp>
    </p:spTree>
    <p:extLst>
      <p:ext uri="{BB962C8B-B14F-4D97-AF65-F5344CB8AC3E}">
        <p14:creationId xmlns:p14="http://schemas.microsoft.com/office/powerpoint/2010/main" val="32119609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113" y="274639"/>
            <a:ext cx="5026542" cy="789727"/>
          </a:xfrm>
        </p:spPr>
        <p:txBody>
          <a:bodyPr>
            <a:normAutofit fontScale="90000"/>
          </a:bodyPr>
          <a:lstStyle/>
          <a:p>
            <a:r>
              <a:rPr lang="en-US" dirty="0"/>
              <a:t/>
            </a:r>
            <a:br>
              <a:rPr lang="en-US" dirty="0"/>
            </a:br>
            <a:endParaRPr lang="en-US" dirty="0"/>
          </a:p>
        </p:txBody>
      </p:sp>
      <p:pic>
        <p:nvPicPr>
          <p:cNvPr id="4" name="Content Placeholder 3" descr="sewage.jpg"/>
          <p:cNvPicPr>
            <a:picLocks noGrp="1" noChangeAspect="1"/>
          </p:cNvPicPr>
          <p:nvPr>
            <p:ph idx="1"/>
          </p:nvPr>
        </p:nvPicPr>
        <p:blipFill>
          <a:blip r:embed="rId2"/>
          <a:srcRect l="-71221" r="-71221"/>
          <a:stretch>
            <a:fillRect/>
          </a:stretch>
        </p:blipFill>
        <p:spPr>
          <a:xfrm>
            <a:off x="-3166280" y="683150"/>
            <a:ext cx="12513506" cy="5956629"/>
          </a:xfrm>
        </p:spPr>
      </p:pic>
      <p:sp>
        <p:nvSpPr>
          <p:cNvPr id="5" name="TextBox 4"/>
          <p:cNvSpPr txBox="1"/>
          <p:nvPr/>
        </p:nvSpPr>
        <p:spPr>
          <a:xfrm>
            <a:off x="8285656" y="5824484"/>
            <a:ext cx="1699173" cy="430887"/>
          </a:xfrm>
          <a:prstGeom prst="rect">
            <a:avLst/>
          </a:prstGeom>
          <a:noFill/>
        </p:spPr>
        <p:txBody>
          <a:bodyPr wrap="square" rtlCol="0">
            <a:spAutoFit/>
          </a:bodyPr>
          <a:lstStyle/>
          <a:p>
            <a:r>
              <a:rPr lang="en-US" sz="1100" dirty="0"/>
              <a:t>Photo: Magnus Franklin</a:t>
            </a:r>
          </a:p>
        </p:txBody>
      </p:sp>
      <p:sp>
        <p:nvSpPr>
          <p:cNvPr id="6" name="TextBox 5"/>
          <p:cNvSpPr txBox="1"/>
          <p:nvPr/>
        </p:nvSpPr>
        <p:spPr>
          <a:xfrm>
            <a:off x="7159898" y="1064366"/>
            <a:ext cx="2187327" cy="1200329"/>
          </a:xfrm>
          <a:prstGeom prst="rect">
            <a:avLst/>
          </a:prstGeom>
          <a:noFill/>
        </p:spPr>
        <p:txBody>
          <a:bodyPr wrap="square" rtlCol="0">
            <a:spAutoFit/>
          </a:bodyPr>
          <a:lstStyle/>
          <a:p>
            <a:r>
              <a:rPr lang="en-US" sz="3600" dirty="0"/>
              <a:t>Water Pollution</a:t>
            </a:r>
          </a:p>
        </p:txBody>
      </p:sp>
    </p:spTree>
    <p:extLst>
      <p:ext uri="{BB962C8B-B14F-4D97-AF65-F5344CB8AC3E}">
        <p14:creationId xmlns:p14="http://schemas.microsoft.com/office/powerpoint/2010/main" val="695530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eenhouse.png"/>
          <p:cNvPicPr>
            <a:picLocks noGrp="1" noChangeAspect="1"/>
          </p:cNvPicPr>
          <p:nvPr>
            <p:ph idx="1"/>
          </p:nvPr>
        </p:nvPicPr>
        <p:blipFill>
          <a:blip r:embed="rId2"/>
          <a:srcRect l="-18187" r="-18187"/>
          <a:stretch>
            <a:fillRect/>
          </a:stretch>
        </p:blipFill>
        <p:spPr>
          <a:xfrm>
            <a:off x="1319002" y="599265"/>
            <a:ext cx="10049611" cy="5526899"/>
          </a:xfrm>
        </p:spPr>
      </p:pic>
      <p:sp>
        <p:nvSpPr>
          <p:cNvPr id="5" name="TextBox 4"/>
          <p:cNvSpPr txBox="1"/>
          <p:nvPr/>
        </p:nvSpPr>
        <p:spPr>
          <a:xfrm>
            <a:off x="8035146" y="6269916"/>
            <a:ext cx="2057093" cy="261610"/>
          </a:xfrm>
          <a:prstGeom prst="rect">
            <a:avLst/>
          </a:prstGeom>
          <a:noFill/>
        </p:spPr>
        <p:txBody>
          <a:bodyPr wrap="square" rtlCol="0">
            <a:spAutoFit/>
          </a:bodyPr>
          <a:lstStyle/>
          <a:p>
            <a:r>
              <a:rPr lang="en-US" sz="1100" dirty="0"/>
              <a:t>Info graphic: </a:t>
            </a:r>
            <a:r>
              <a:rPr lang="en-US" sz="1100" dirty="0" err="1"/>
              <a:t>Climatesafety</a:t>
            </a:r>
            <a:endParaRPr lang="en-US" sz="1100" dirty="0"/>
          </a:p>
        </p:txBody>
      </p:sp>
    </p:spTree>
    <p:extLst>
      <p:ext uri="{BB962C8B-B14F-4D97-AF65-F5344CB8AC3E}">
        <p14:creationId xmlns:p14="http://schemas.microsoft.com/office/powerpoint/2010/main" val="2504775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dead forest, Czech Republic</a:t>
            </a:r>
          </a:p>
        </p:txBody>
      </p:sp>
      <p:pic>
        <p:nvPicPr>
          <p:cNvPr id="4" name="Content Placeholder 3" descr="acid rain.jpg"/>
          <p:cNvPicPr>
            <a:picLocks noGrp="1" noChangeAspect="1"/>
          </p:cNvPicPr>
          <p:nvPr>
            <p:ph idx="1"/>
          </p:nvPr>
        </p:nvPicPr>
        <p:blipFill>
          <a:blip r:embed="rId2"/>
          <a:srcRect l="-12439" r="-12439"/>
          <a:stretch>
            <a:fillRect/>
          </a:stretch>
        </p:blipFill>
        <p:spPr/>
      </p:pic>
      <p:sp>
        <p:nvSpPr>
          <p:cNvPr id="5" name="TextBox 4"/>
          <p:cNvSpPr txBox="1"/>
          <p:nvPr/>
        </p:nvSpPr>
        <p:spPr>
          <a:xfrm>
            <a:off x="7900276" y="6262414"/>
            <a:ext cx="2310524" cy="261610"/>
          </a:xfrm>
          <a:prstGeom prst="rect">
            <a:avLst/>
          </a:prstGeom>
          <a:noFill/>
        </p:spPr>
        <p:txBody>
          <a:bodyPr wrap="square" rtlCol="0">
            <a:spAutoFit/>
          </a:bodyPr>
          <a:lstStyle/>
          <a:p>
            <a:r>
              <a:rPr lang="en-US" sz="1100" dirty="0"/>
              <a:t>Photo: Ramon </a:t>
            </a:r>
            <a:r>
              <a:rPr lang="en-US" sz="1100" dirty="0" err="1"/>
              <a:t>Boersboek</a:t>
            </a:r>
            <a:endParaRPr lang="en-US" sz="1100" dirty="0"/>
          </a:p>
        </p:txBody>
      </p:sp>
    </p:spTree>
    <p:extLst>
      <p:ext uri="{BB962C8B-B14F-4D97-AF65-F5344CB8AC3E}">
        <p14:creationId xmlns:p14="http://schemas.microsoft.com/office/powerpoint/2010/main" val="1282273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215</TotalTime>
  <Words>751</Words>
  <Application>Microsoft Office PowerPoint</Application>
  <PresentationFormat>Widescreen</PresentationFormat>
  <Paragraphs>79</Paragraphs>
  <Slides>25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Bradley Hand ITC TT-Bold</vt:lpstr>
      <vt:lpstr>Calibri</vt:lpstr>
      <vt:lpstr>Century Gothic</vt:lpstr>
      <vt:lpstr>Gill Sans</vt:lpstr>
      <vt:lpstr>JazzLetPlain</vt:lpstr>
      <vt:lpstr>Times New Roman</vt:lpstr>
      <vt:lpstr>Wingdings 3</vt:lpstr>
      <vt:lpstr>Ion Boardroom</vt:lpstr>
      <vt:lpstr>Sustainable Development</vt:lpstr>
      <vt:lpstr>PowerPoint Presentation</vt:lpstr>
      <vt:lpstr>PowerPoint Presentation</vt:lpstr>
      <vt:lpstr>PowerPoint Presentation</vt:lpstr>
      <vt:lpstr>PowerPoint Presentation</vt:lpstr>
      <vt:lpstr>PowerPoint Presentation</vt:lpstr>
      <vt:lpstr> </vt:lpstr>
      <vt:lpstr>PowerPoint Presentation</vt:lpstr>
      <vt:lpstr>A dead forest, Czech Republic</vt:lpstr>
      <vt:lpstr>Population Growth</vt:lpstr>
      <vt:lpstr>PowerPoint Presentation</vt:lpstr>
      <vt:lpstr>PowerPoint Presentation</vt:lpstr>
      <vt:lpstr>PowerPoint Presentation</vt:lpstr>
      <vt:lpstr>PowerPoint Presentation</vt:lpstr>
      <vt:lpstr>PowerPoint Presentation</vt:lpstr>
      <vt:lpstr>What’s Sustainable Development</vt:lpstr>
      <vt:lpstr>ESD = Education for sustainable Development</vt:lpstr>
      <vt:lpstr>Teaching with a Multiple-Perspective Approach</vt:lpstr>
      <vt:lpstr> Discussions</vt:lpstr>
      <vt:lpstr>2. Assessment Strategies for the Multiple-Perspective Tool</vt:lpstr>
      <vt:lpstr>2. Assessment Strategies for the Multiple-Perspective Tool</vt:lpstr>
      <vt:lpstr>PowerPoint Presentation</vt:lpstr>
      <vt:lpstr>PowerPoint Presentation</vt:lpstr>
      <vt:lpstr>نشاط</vt:lpstr>
      <vt:lpstr>وان كنت في حاجه لتطبيق هذا المنظور فلا بد أن تتبادل الخبرات مع زملائك من خلال مجتمعات التعلم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Development</dc:title>
  <dc:creator>Mohamed</dc:creator>
  <cp:lastModifiedBy>AUC</cp:lastModifiedBy>
  <cp:revision>31</cp:revision>
  <dcterms:created xsi:type="dcterms:W3CDTF">2018-02-21T21:38:13Z</dcterms:created>
  <dcterms:modified xsi:type="dcterms:W3CDTF">2018-04-29T12:41:45Z</dcterms:modified>
</cp:coreProperties>
</file>