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3"/>
  </p:notesMasterIdLst>
  <p:sldIdLst>
    <p:sldId id="322" r:id="rId2"/>
    <p:sldId id="330" r:id="rId3"/>
    <p:sldId id="333" r:id="rId4"/>
    <p:sldId id="340" r:id="rId5"/>
    <p:sldId id="334" r:id="rId6"/>
    <p:sldId id="335" r:id="rId7"/>
    <p:sldId id="336" r:id="rId8"/>
    <p:sldId id="337" r:id="rId9"/>
    <p:sldId id="338" r:id="rId10"/>
    <p:sldId id="339" r:id="rId11"/>
    <p:sldId id="28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095AE91C-817A-4107-84DC-71503BDDBE68}">
          <p14:sldIdLst>
            <p14:sldId id="322"/>
            <p14:sldId id="330"/>
            <p14:sldId id="333"/>
            <p14:sldId id="340"/>
            <p14:sldId id="334"/>
            <p14:sldId id="335"/>
            <p14:sldId id="336"/>
            <p14:sldId id="337"/>
            <p14:sldId id="338"/>
            <p14:sldId id="339"/>
          </p14:sldIdLst>
        </p14:section>
        <p14:section name="Untitled Section" id="{801B09C3-8D55-469E-A217-5168EC433790}">
          <p14:sldIdLst>
            <p14:sldId id="28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DA2"/>
    <a:srgbClr val="003399"/>
    <a:srgbClr val="E7EFEC"/>
    <a:srgbClr val="CCE0D6"/>
    <a:srgbClr val="C3DFD2"/>
    <a:srgbClr val="99CCFF"/>
    <a:srgbClr val="0099CC"/>
    <a:srgbClr val="3366CC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31" autoAdjust="0"/>
    <p:restoredTop sz="93717" autoAdjust="0"/>
  </p:normalViewPr>
  <p:slideViewPr>
    <p:cSldViewPr>
      <p:cViewPr varScale="1">
        <p:scale>
          <a:sx n="70" d="100"/>
          <a:sy n="70" d="100"/>
        </p:scale>
        <p:origin x="1434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1DB6E4-AF3F-4783-90B1-ADD75CC30438}" type="datetimeFigureOut">
              <a:rPr lang="en-US" smtClean="0"/>
              <a:t>8/29/2018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CCBBA4-8F2A-4769-AEFE-251EBE3B2C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643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BBA4-8F2A-4769-AEFE-251EBE3B2C1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3231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Reference: National Profess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BBA4-8F2A-4769-AEFE-251EBE3B2C1E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130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CCBBA4-8F2A-4769-AEFE-251EBE3B2C1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56536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1961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525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8967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51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2400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3054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6196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48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9068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1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6838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50369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2381" y="1447800"/>
            <a:ext cx="8362950" cy="1219200"/>
          </a:xfrm>
        </p:spPr>
        <p:txBody>
          <a:bodyPr>
            <a:noAutofit/>
          </a:bodyPr>
          <a:lstStyle/>
          <a:p>
            <a:pPr algn="ctr"/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School and University Partnership for Peer Communities of Learners 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>(SUP4PCL)</a:t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CC0000"/>
                </a:solidFill>
              </a:rPr>
              <a:t/>
            </a:r>
            <a:br>
              <a:rPr lang="en-US" sz="2800" b="1" dirty="0" smtClean="0">
                <a:solidFill>
                  <a:srgbClr val="CC0000"/>
                </a:solidFill>
              </a:rPr>
            </a:br>
            <a:r>
              <a:rPr lang="en-US" sz="2800" b="1" dirty="0" smtClean="0">
                <a:solidFill>
                  <a:srgbClr val="003399"/>
                </a:solidFill>
              </a:rPr>
              <a:t/>
            </a:r>
            <a:br>
              <a:rPr lang="en-US" sz="2800" b="1" dirty="0" smtClean="0">
                <a:solidFill>
                  <a:srgbClr val="003399"/>
                </a:solidFill>
              </a:rPr>
            </a:br>
            <a:endParaRPr lang="en-US" sz="2800" b="1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6681" y="2362200"/>
            <a:ext cx="8134350" cy="388620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en-US" sz="24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dirty="0">
                <a:solidFill>
                  <a:srgbClr val="003399"/>
                </a:solidFill>
              </a:rPr>
              <a:t>Project number: </a:t>
            </a:r>
            <a:endParaRPr lang="en-US" sz="2000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 573660-EPP-1-2016-1-EG-EPPKA2-CBHE-JP (2016-2516/001-001)</a:t>
            </a:r>
            <a:endParaRPr lang="en-US" sz="2000" b="1" dirty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Research Questions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endParaRPr lang="en-US" sz="2000" b="1" dirty="0" smtClean="0">
              <a:solidFill>
                <a:srgbClr val="003399"/>
              </a:solidFill>
            </a:endParaRPr>
          </a:p>
          <a:p>
            <a:pPr marL="0" indent="0" algn="ctr">
              <a:buNone/>
            </a:pPr>
            <a:r>
              <a:rPr lang="en-US" sz="2000" b="1" dirty="0" smtClean="0">
                <a:solidFill>
                  <a:srgbClr val="003399"/>
                </a:solidFill>
              </a:rPr>
              <a:t>Extraordinary Management Meeting August 27</a:t>
            </a:r>
            <a:r>
              <a:rPr lang="en-US" sz="2000" b="1" baseline="30000" dirty="0" smtClean="0">
                <a:solidFill>
                  <a:srgbClr val="003399"/>
                </a:solidFill>
              </a:rPr>
              <a:t>th</a:t>
            </a:r>
            <a:r>
              <a:rPr lang="en-US" sz="2000" b="1" dirty="0" smtClean="0">
                <a:solidFill>
                  <a:srgbClr val="003399"/>
                </a:solidFill>
              </a:rPr>
              <a:t>, 2018</a:t>
            </a:r>
            <a:r>
              <a:rPr lang="en-US" sz="2000" b="1" dirty="0">
                <a:solidFill>
                  <a:srgbClr val="003399"/>
                </a:solidFill>
              </a:rPr>
              <a:t/>
            </a:r>
            <a:br>
              <a:rPr lang="en-US" sz="2000" b="1" dirty="0">
                <a:solidFill>
                  <a:srgbClr val="003399"/>
                </a:solidFill>
              </a:rPr>
            </a:br>
            <a:r>
              <a:rPr lang="en-US" sz="2000" b="1" dirty="0">
                <a:solidFill>
                  <a:srgbClr val="003399"/>
                </a:solidFill>
              </a:rPr>
              <a:t>The American University in </a:t>
            </a:r>
            <a:r>
              <a:rPr lang="en-US" sz="2000" b="1" dirty="0" smtClean="0">
                <a:solidFill>
                  <a:srgbClr val="003399"/>
                </a:solidFill>
              </a:rPr>
              <a:t>Cairo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5910" y="6119336"/>
            <a:ext cx="906780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solidFill>
                  <a:srgbClr val="003399"/>
                </a:solidFill>
              </a:rPr>
              <a:t>"This project has been funded with support from the European Commission. This presentation </a:t>
            </a:r>
            <a:r>
              <a:rPr lang="en-US" sz="1200" i="1" dirty="0" smtClean="0">
                <a:solidFill>
                  <a:srgbClr val="003399"/>
                </a:solidFill>
              </a:rPr>
              <a:t>reflects the views only of the </a:t>
            </a:r>
            <a:r>
              <a:rPr lang="en-US" sz="1200" i="1" dirty="0">
                <a:solidFill>
                  <a:srgbClr val="003399"/>
                </a:solidFill>
              </a:rPr>
              <a:t>author, and the Commission cannot be held responsible for any use which may be made of the information contained therein</a:t>
            </a:r>
            <a:r>
              <a:rPr lang="en-US" sz="3600" dirty="0"/>
              <a:t/>
            </a:r>
            <a:br>
              <a:rPr lang="en-US" sz="3600" dirty="0"/>
            </a:br>
            <a:endParaRPr lang="en-US" dirty="0"/>
          </a:p>
        </p:txBody>
      </p:sp>
      <p:pic>
        <p:nvPicPr>
          <p:cNvPr id="7" name="Picture 6" descr="C:\Users\Lujain Ramadan\Downloads\SUP4PCL V3 Blue.pn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4038600"/>
            <a:ext cx="1295400" cy="9906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58378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2195977"/>
            <a:ext cx="80010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are you aware of recent digital applications and tools in teaching and learning?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do you use these in your teaching and learning?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What are identified gaps and what more would you like to learn?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What challenges do you meet when trying to apply your digital capacities in teaching and learning?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algn="ctr"/>
            <a:r>
              <a:rPr lang="en-GB" i="1" dirty="0" smtClean="0"/>
              <a:t> Please share concrete examples</a:t>
            </a:r>
            <a:endParaRPr lang="en-GB" i="1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524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Personal and professional digital capacity in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12887375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37160" indent="0" algn="ctr">
              <a:buNone/>
            </a:pPr>
            <a:endParaRPr lang="en-US" sz="8800" dirty="0" smtClean="0"/>
          </a:p>
          <a:p>
            <a:pPr marL="137160" indent="0" algn="ctr">
              <a:buNone/>
            </a:pPr>
            <a:r>
              <a:rPr lang="en-US" sz="8800" dirty="0" smtClean="0">
                <a:solidFill>
                  <a:srgbClr val="003399"/>
                </a:solidFill>
              </a:rPr>
              <a:t>Thank You</a:t>
            </a:r>
          </a:p>
          <a:p>
            <a:pPr marL="137160" indent="0" algn="ctr">
              <a:buNone/>
            </a:pPr>
            <a:endParaRPr lang="ar-EG" sz="88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-27710" y="0"/>
            <a:ext cx="9171709" cy="1219200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000375" y="829113"/>
            <a:ext cx="28956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874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2195977"/>
            <a:ext cx="8001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Learning is intimate</a:t>
            </a:r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Learning is done through experience followed by reflection on the experience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Learning happens through social interaction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514600" y="1524000"/>
            <a:ext cx="3505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Underlying Assumptions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137343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5269" y="1757063"/>
            <a:ext cx="8863965" cy="48013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RQ 1: What is the nature of the partnership in the project?</a:t>
            </a:r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US" dirty="0" smtClean="0"/>
              <a:t>RQ 2: How does the SUP enhance the development of </a:t>
            </a:r>
            <a:r>
              <a:rPr lang="en-US" dirty="0" smtClean="0"/>
              <a:t>PCLs at the university and school?</a:t>
            </a:r>
            <a:endParaRPr lang="en-GB" dirty="0" smtClean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r>
              <a:rPr lang="en-GB" dirty="0" smtClean="0"/>
              <a:t>RQ 3: How has the PCL impacted on the transformation of professional learning practice </a:t>
            </a:r>
          </a:p>
          <a:p>
            <a:pPr>
              <a:lnSpc>
                <a:spcPct val="200000"/>
              </a:lnSpc>
            </a:pPr>
            <a:r>
              <a:rPr lang="en-GB" dirty="0"/>
              <a:t> </a:t>
            </a:r>
            <a:r>
              <a:rPr lang="en-GB" dirty="0" smtClean="0"/>
              <a:t>     at the university and school level? 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dirty="0" smtClean="0"/>
              <a:t>RQ 4: How does the SUP impact on beliefs, values and attitudes?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dirty="0" smtClean="0"/>
              <a:t>RQ 5: What are some of the tensions between beliefs/values and practice?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1295398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Main Questions</a:t>
            </a:r>
            <a:endParaRPr lang="en-GB" sz="2400" b="1" dirty="0"/>
          </a:p>
        </p:txBody>
      </p:sp>
    </p:spTree>
    <p:extLst>
      <p:ext uri="{BB962C8B-B14F-4D97-AF65-F5344CB8AC3E}">
        <p14:creationId xmlns:p14="http://schemas.microsoft.com/office/powerpoint/2010/main" val="4656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28600" y="1757063"/>
            <a:ext cx="473206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lnSpc>
                <a:spcPct val="200000"/>
              </a:lnSpc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76600" y="1064566"/>
            <a:ext cx="2438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Main Questions</a:t>
            </a:r>
            <a:endParaRPr lang="en-GB" sz="2400" b="1" dirty="0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7222928"/>
              </p:ext>
            </p:extLst>
          </p:nvPr>
        </p:nvGraphicFramePr>
        <p:xfrm>
          <a:off x="152399" y="1447801"/>
          <a:ext cx="8686800" cy="5255043"/>
        </p:xfrm>
        <a:graphic>
          <a:graphicData uri="http://schemas.openxmlformats.org/drawingml/2006/table">
            <a:tbl>
              <a:tblPr firstRow="1" firstCol="1" bandRow="1"/>
              <a:tblGrid>
                <a:gridCol w="4343400">
                  <a:extLst>
                    <a:ext uri="{9D8B030D-6E8A-4147-A177-3AD203B41FA5}">
                      <a16:colId xmlns:a16="http://schemas.microsoft.com/office/drawing/2014/main" xmlns="" val="4172505988"/>
                    </a:ext>
                  </a:extLst>
                </a:gridCol>
                <a:gridCol w="4343400">
                  <a:extLst>
                    <a:ext uri="{9D8B030D-6E8A-4147-A177-3AD203B41FA5}">
                      <a16:colId xmlns:a16="http://schemas.microsoft.com/office/drawing/2014/main" xmlns="" val="4157232108"/>
                    </a:ext>
                  </a:extLst>
                </a:gridCol>
              </a:tblGrid>
              <a:tr h="22898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Research Questions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Roles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96028122"/>
                  </a:ext>
                </a:extLst>
              </a:tr>
              <a:tr h="55598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1: What is the nature of the partnership in the project?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AUC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3793985"/>
                  </a:ext>
                </a:extLst>
              </a:tr>
              <a:tr h="741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2: How does the SUP enhance the development of PCLs at university level?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Twinning 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10569374"/>
                  </a:ext>
                </a:extLst>
              </a:tr>
              <a:tr h="686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2: How does the SUP enhance the development of PCLs at school level?</a:t>
                      </a:r>
                      <a:endParaRPr lang="en-GB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 FoEs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38804205"/>
                  </a:ext>
                </a:extLst>
              </a:tr>
              <a:tr h="92663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3: How has the PCL impacted on the transformation of professional learning practice at the university level?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Twinning FoEs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061625695"/>
                  </a:ext>
                </a:extLst>
              </a:tr>
              <a:tr h="741305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3: How has the PCL impacted on the transformation of professional learning practice at the school level?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EG </a:t>
                      </a:r>
                      <a:r>
                        <a:rPr lang="en-GB" sz="1400" dirty="0" err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FoEs</a:t>
                      </a:r>
                      <a:endParaRPr lang="en-GB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48063610"/>
                  </a:ext>
                </a:extLst>
              </a:tr>
              <a:tr h="686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4: How does the SUP impact on beliefs, values and attitudes?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AUC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32261442"/>
                  </a:ext>
                </a:extLst>
              </a:tr>
              <a:tr h="68694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RQ 5: What are some of the tensions between beliefs/values and practice?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</a:t>
                      </a:r>
                    </a:p>
                  </a:txBody>
                  <a:tcPr marL="50278" marR="5027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44601221"/>
                  </a:ext>
                </a:extLst>
              </a:tr>
            </a:tbl>
          </a:graphicData>
        </a:graphic>
      </p:graphicFrame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-2085072" y="1825625"/>
            <a:ext cx="1743075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1619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905001"/>
            <a:ext cx="8153400" cy="3886199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lvl="0"/>
            <a:r>
              <a:rPr lang="en-US" sz="1800" dirty="0" smtClean="0"/>
              <a:t>The self in teaching and learning. 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 smtClean="0"/>
              <a:t>Professional identity, values and development in teaching and learning.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 smtClean="0"/>
              <a:t>Professional communication and dialogue in teaching and learning. 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 smtClean="0"/>
              <a:t>Professional knowledge and skills in teaching and learning.</a:t>
            </a:r>
          </a:p>
          <a:p>
            <a:pPr lvl="0"/>
            <a:endParaRPr lang="en-US" sz="1800" dirty="0"/>
          </a:p>
          <a:p>
            <a:pPr lvl="0"/>
            <a:r>
              <a:rPr lang="en-US" sz="1800" dirty="0" smtClean="0"/>
              <a:t>Personal and professional digital capacity in teaching and learning. </a:t>
            </a:r>
          </a:p>
          <a:p>
            <a:pPr lvl="0"/>
            <a:endParaRPr lang="en-US" sz="1800" dirty="0"/>
          </a:p>
          <a:p>
            <a:pPr lvl="0"/>
            <a:endParaRPr lang="en-US" sz="18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685800" y="1752600"/>
            <a:ext cx="473206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1447799"/>
            <a:ext cx="2895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 smtClean="0"/>
              <a:t>Domains of Learning</a:t>
            </a:r>
            <a:endParaRPr lang="en-GB" sz="2400" b="1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6248400"/>
            <a:ext cx="8458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Inspired by: National Professional Development Framework for all Staff who Teach in Higher Education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34475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362200" y="1524000"/>
            <a:ext cx="457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400" b="1" dirty="0"/>
              <a:t>The self in teaching and learning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62000" y="2286000"/>
            <a:ext cx="7924800" cy="70173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Please write an essay on your teaching and learning philosophy every 3 months.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Please identify the underlying values for your teaching and learning philosophy such as belief in rights, equity, democracy, and participation.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Please identify the underlying assumptions and perceptions of learners. For example: learners learn at their own pace, learners learn through emotions, it is possible to learn from learners and learners have capacities.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/>
              <a:t>Please specify what kind of assessment you use to ensure students are learning 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What are your favourite modes of reflection? </a:t>
            </a:r>
            <a:endParaRPr lang="en-GB" dirty="0" smtClean="0"/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r>
              <a:rPr lang="en-GB" dirty="0"/>
              <a:t>How has reflection during your partnership experience impacted your learning? </a:t>
            </a:r>
          </a:p>
          <a:p>
            <a:pPr marL="285750" indent="-285750">
              <a:lnSpc>
                <a:spcPct val="200000"/>
              </a:lnSpc>
              <a:buFont typeface="Arial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endParaRPr lang="en-GB" dirty="0" smtClean="0"/>
          </a:p>
          <a:p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5920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3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2305115"/>
            <a:ext cx="800100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do you identify with the community of professionals at your workplace and how is this manifested?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do you identify with the community of professionals beyond your </a:t>
            </a:r>
            <a:r>
              <a:rPr lang="en-GB" dirty="0"/>
              <a:t>workplace and how is this manifested? 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do you identify with the community of professionals across borders (nationally and internationally</a:t>
            </a:r>
            <a:r>
              <a:rPr lang="en-GB" dirty="0"/>
              <a:t>) and how is this manifested? </a:t>
            </a:r>
            <a:endParaRPr lang="en-GB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do you contribute to the scholarship of teaching and learning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deep is your commitment to support others (students and peers)? How does this reflect on your mentorship style? </a:t>
            </a:r>
          </a:p>
          <a:p>
            <a:r>
              <a:rPr lang="en-GB" dirty="0" smtClean="0"/>
              <a:t>    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524000"/>
            <a:ext cx="8763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Professional identity, values and development in teaching and learning.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295400" y="6275433"/>
            <a:ext cx="6172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/>
              <a:t>Inspired by : </a:t>
            </a:r>
            <a:r>
              <a:rPr lang="en-GB" sz="1400" dirty="0"/>
              <a:t>The Teaching Self-Reflection Tool and </a:t>
            </a:r>
            <a:r>
              <a:rPr lang="en-GB" sz="1400" dirty="0" smtClean="0"/>
              <a:t>Skills Checklist</a:t>
            </a:r>
            <a:endParaRPr lang="en-GB" sz="1400" dirty="0"/>
          </a:p>
        </p:txBody>
      </p:sp>
    </p:spTree>
    <p:extLst>
      <p:ext uri="{BB962C8B-B14F-4D97-AF65-F5344CB8AC3E}">
        <p14:creationId xmlns:p14="http://schemas.microsoft.com/office/powerpoint/2010/main" val="2224599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33400" y="2195977"/>
            <a:ext cx="80010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are you comfortable in team teaching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To what extent are you able to lead collaborative initiatives among students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 To what extent are you able to be part of collaborative projects with peers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Please describe the various peer communities of learners that you belong to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52400" y="1524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Professional communication and dialogue in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3265623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600" y="2286000"/>
            <a:ext cx="8134350" cy="4674367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endParaRPr lang="en-US" sz="2400" dirty="0" smtClean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pPr marL="0" lvl="0" indent="0">
              <a:buNone/>
            </a:pPr>
            <a:endParaRPr lang="en-US" sz="2400" dirty="0"/>
          </a:p>
          <a:p>
            <a:endParaRPr lang="en-US" sz="24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0" y="1"/>
            <a:ext cx="9144000" cy="757456"/>
          </a:xfrm>
          <a:prstGeom prst="rect">
            <a:avLst/>
          </a:prstGeom>
          <a:solidFill>
            <a:srgbClr val="003399"/>
          </a:solidFill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 sz="2700" dirty="0">
              <a:solidFill>
                <a:srgbClr val="92D050"/>
              </a:solidFill>
            </a:endParaRPr>
          </a:p>
        </p:txBody>
      </p:sp>
      <p:pic>
        <p:nvPicPr>
          <p:cNvPr id="5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2976056" y="304800"/>
            <a:ext cx="2895600" cy="6858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71500" y="2252870"/>
            <a:ext cx="80010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do you organize your teaching?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do you present your content?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do you perform your classroom instruction?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do you interact with students in the classroom?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How do you conduct verbal and nonverbal communication in the classroom?</a:t>
            </a:r>
          </a:p>
          <a:p>
            <a:r>
              <a:rPr lang="en-GB" dirty="0" smtClean="0"/>
              <a:t> </a:t>
            </a:r>
          </a:p>
          <a:p>
            <a:pPr algn="ctr"/>
            <a:r>
              <a:rPr lang="en-GB" i="1" dirty="0" smtClean="0"/>
              <a:t>Please give examples for all of the above</a:t>
            </a:r>
          </a:p>
          <a:p>
            <a:pPr algn="ctr"/>
            <a:endParaRPr lang="en-GB" i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What are most recent readings in your domain?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/>
              <a:t>What theories have you found relevant to your teaching and learning?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28600" y="1524000"/>
            <a:ext cx="8686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400" b="1" dirty="0"/>
              <a:t>Professional knowledge and skills in teaching and learning</a:t>
            </a:r>
          </a:p>
        </p:txBody>
      </p:sp>
    </p:spTree>
    <p:extLst>
      <p:ext uri="{BB962C8B-B14F-4D97-AF65-F5344CB8AC3E}">
        <p14:creationId xmlns:p14="http://schemas.microsoft.com/office/powerpoint/2010/main" val="2784543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3410</TotalTime>
  <Words>809</Words>
  <Application>Microsoft Office PowerPoint</Application>
  <PresentationFormat>On-screen Show (4:3)</PresentationFormat>
  <Paragraphs>165</Paragraphs>
  <Slides>11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  School and University Partnership for Peer Communities of Learners  (SUP4PCL) 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AUC</dc:creator>
  <cp:lastModifiedBy>centra</cp:lastModifiedBy>
  <cp:revision>328</cp:revision>
  <cp:lastPrinted>2018-08-19T11:09:00Z</cp:lastPrinted>
  <dcterms:created xsi:type="dcterms:W3CDTF">2006-08-16T00:00:00Z</dcterms:created>
  <dcterms:modified xsi:type="dcterms:W3CDTF">2018-08-29T15:20:19Z</dcterms:modified>
</cp:coreProperties>
</file>