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1" r:id="rId2"/>
    <p:sldId id="262" r:id="rId3"/>
    <p:sldId id="266" r:id="rId4"/>
  </p:sldIdLst>
  <p:sldSz cx="12192000" cy="6858000"/>
  <p:notesSz cx="6950075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9DDD8-BAAF-491B-BFBB-61F7187D9944}" v="344" dt="2019-11-04T20:55:18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1906" cy="462895"/>
          </a:xfrm>
          <a:prstGeom prst="rect">
            <a:avLst/>
          </a:prstGeom>
        </p:spPr>
        <p:txBody>
          <a:bodyPr vert="horz" lIns="85390" tIns="42695" rIns="85390" bIns="4269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616" y="0"/>
            <a:ext cx="3011906" cy="462895"/>
          </a:xfrm>
          <a:prstGeom prst="rect">
            <a:avLst/>
          </a:prstGeom>
        </p:spPr>
        <p:txBody>
          <a:bodyPr vert="horz" lIns="85390" tIns="42695" rIns="85390" bIns="42695" rtlCol="0"/>
          <a:lstStyle>
            <a:lvl1pPr algn="r">
              <a:defRPr sz="1100"/>
            </a:lvl1pPr>
          </a:lstStyle>
          <a:p>
            <a:fld id="{7B2C2A32-AAB6-4489-B3B4-923D5CC8717A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390" tIns="42695" rIns="85390" bIns="426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7" y="4446937"/>
            <a:ext cx="5560682" cy="3637229"/>
          </a:xfrm>
          <a:prstGeom prst="rect">
            <a:avLst/>
          </a:prstGeom>
        </p:spPr>
        <p:txBody>
          <a:bodyPr vert="horz" lIns="85390" tIns="42695" rIns="85390" bIns="4269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6356"/>
            <a:ext cx="3011906" cy="462895"/>
          </a:xfrm>
          <a:prstGeom prst="rect">
            <a:avLst/>
          </a:prstGeom>
        </p:spPr>
        <p:txBody>
          <a:bodyPr vert="horz" lIns="85390" tIns="42695" rIns="85390" bIns="4269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616" y="8776356"/>
            <a:ext cx="3011906" cy="462895"/>
          </a:xfrm>
          <a:prstGeom prst="rect">
            <a:avLst/>
          </a:prstGeom>
        </p:spPr>
        <p:txBody>
          <a:bodyPr vert="horz" lIns="85390" tIns="42695" rIns="85390" bIns="42695" rtlCol="0" anchor="b"/>
          <a:lstStyle>
            <a:lvl1pPr algn="r">
              <a:defRPr sz="1100"/>
            </a:lvl1pPr>
          </a:lstStyle>
          <a:p>
            <a:fld id="{BD41AF72-DEE3-4638-A303-D1B43B61A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5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6B5D-72B1-451E-99C1-846C12BB8D1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1BA-1CE4-4FA3-AEB0-87867161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6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6B5D-72B1-451E-99C1-846C12BB8D1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1BA-1CE4-4FA3-AEB0-87867161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6B5D-72B1-451E-99C1-846C12BB8D1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1BA-1CE4-4FA3-AEB0-87867161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1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6B5D-72B1-451E-99C1-846C12BB8D1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1BA-1CE4-4FA3-AEB0-87867161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7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6B5D-72B1-451E-99C1-846C12BB8D1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1BA-1CE4-4FA3-AEB0-87867161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6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6B5D-72B1-451E-99C1-846C12BB8D1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1BA-1CE4-4FA3-AEB0-87867161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6B5D-72B1-451E-99C1-846C12BB8D1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1BA-1CE4-4FA3-AEB0-87867161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9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6B5D-72B1-451E-99C1-846C12BB8D1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1BA-1CE4-4FA3-AEB0-87867161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6B5D-72B1-451E-99C1-846C12BB8D1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1BA-1CE4-4FA3-AEB0-87867161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6B5D-72B1-451E-99C1-846C12BB8D1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1BA-1CE4-4FA3-AEB0-87867161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9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6B5D-72B1-451E-99C1-846C12BB8D1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1BA-1CE4-4FA3-AEB0-87867161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6B5D-72B1-451E-99C1-846C12BB8D1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801BA-1CE4-4FA3-AEB0-8786716159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079C9-386A-4F6A-8D8F-D08A90C835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273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554355"/>
            <a:ext cx="6675121" cy="5749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5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18" y="2740874"/>
            <a:ext cx="1981326" cy="949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020" y="5504305"/>
            <a:ext cx="860748" cy="113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714" y="4929043"/>
            <a:ext cx="1040486" cy="937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948" t="3220"/>
          <a:stretch/>
        </p:blipFill>
        <p:spPr>
          <a:xfrm>
            <a:off x="4064300" y="6192821"/>
            <a:ext cx="1262015" cy="641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56" y="3929980"/>
            <a:ext cx="2089871" cy="10127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64224" y="581891"/>
            <a:ext cx="5927776" cy="57032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49000"/>
                  <a:lumMod val="62000"/>
                  <a:lumOff val="38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algn="justLow" rtl="1">
              <a:lnSpc>
                <a:spcPts val="2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ar-EG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بخصوص التوسع فى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الشراكة بين الجامعة و المدرسة على مستوى الجامعة ، اقترح المشروع السياسات والممارسات التالية: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يجب أن تستند ترقية أعضاء هيئة التدريس على مدى مساهمتهم فى خدمة المجتمع وتوجيه معلمي المدارس بشكل أقوى.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يجب إعطاء البحوث التعاونية نقاطاً أعلى في تقييم الملف للترقية.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يجب وضع المزيد من الثقل لبحوث الغعل و للبحث العلمي مما يؤدى إلى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6000"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تحسين المدرسة.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يجب أن يحتوي ملف الترقية على ادلة و شواهد حول المشاركة في مجتمعات الأقران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من المتعلمين.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يجب دعوة الممارسين البارزين من المدارس لإلقاء المحاضرات في الجامعة.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يجب أن تكون الجامعة قادرة على تقديم شهادات فخرية للممارسين المتميزين.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عند الخوض فى الإصلاح و إعادة النظر فى البرامج يجب على كليات التربية أن تدعو الممارسين في المدارس ليكونوا شركاء و جزءًا من العملية.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يجب أن يشكل الإرشاد جزءًا من البرامج التي تقدمها كليات التربية.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يجب حساب الأنشطة التي يقوم بها أساتذة هيئة التدريس بكليات التربية داخل المدارس جزء أصيل من عملهم أو ما يوازي المختبر التدريبي و لذا يحتسب ضمن ساعات العمل الرسمية.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يجب أن تنشئ كليات التربية مختبرات تكنولوجية للتطوير المهني للمعلم.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تدخل الشراكة بين الكلية و المدرسة ضمن شروط الاعتماد و الجودة.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justLow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ar-EG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يجب تشجيع كليات التربية علي إبرام إتفاقيات دولية  للتبادل و التوأمة و تعتبر الدولنة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internationalization </a:t>
            </a:r>
            <a:r>
              <a:rPr lang="ar-EG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شرط من شروط الإعتماد.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ctr" rt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Website: SUP4PCL.aucegypt.edu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DD7BC0-29BA-4DD6-B25F-BACBF2114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210" y="120507"/>
            <a:ext cx="2000250" cy="685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A59610-9884-43B3-9804-A61F0B06EE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6843" y="1010160"/>
            <a:ext cx="1943101" cy="628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63B57-00D7-4017-9ACB-CC4FF68ED5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6559" y="1695371"/>
            <a:ext cx="1516642" cy="853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466" y="1318303"/>
            <a:ext cx="237528" cy="204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466" y="1824803"/>
            <a:ext cx="237528" cy="204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466" y="2105335"/>
            <a:ext cx="237528" cy="204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935" y="2616530"/>
            <a:ext cx="237528" cy="2045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092" y="4382734"/>
            <a:ext cx="237528" cy="2045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466" y="3100076"/>
            <a:ext cx="237528" cy="2045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806" y="3356026"/>
            <a:ext cx="237528" cy="2045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935" y="3609045"/>
            <a:ext cx="237528" cy="2045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241" y="4092591"/>
            <a:ext cx="237528" cy="2045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554" y="5129376"/>
            <a:ext cx="237528" cy="204584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1"/>
          <a:stretch>
            <a:fillRect/>
          </a:stretch>
        </p:blipFill>
        <p:spPr>
          <a:xfrm>
            <a:off x="10365642" y="114981"/>
            <a:ext cx="1667170" cy="3946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935" y="4882112"/>
            <a:ext cx="237528" cy="2045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935" y="5413859"/>
            <a:ext cx="237528" cy="20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18" y="2740874"/>
            <a:ext cx="1981326" cy="949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020" y="5504305"/>
            <a:ext cx="860748" cy="113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714" y="4929043"/>
            <a:ext cx="1040486" cy="937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948" t="3220"/>
          <a:stretch/>
        </p:blipFill>
        <p:spPr>
          <a:xfrm>
            <a:off x="4064300" y="6192821"/>
            <a:ext cx="1262015" cy="641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56" y="3929980"/>
            <a:ext cx="2089871" cy="10127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64224" y="609599"/>
            <a:ext cx="5927776" cy="56755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49000"/>
                  <a:lumMod val="62000"/>
                  <a:lumOff val="38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algn="justLow" rtl="1">
              <a:lnSpc>
                <a:spcPts val="2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ar-EG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6000" algn="justLow" rtl="1">
              <a:lnSpc>
                <a:spcPts val="2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ar-E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من أجل تحفيز الشراكة بين الجامعة و المدرسة على مستوى المدرسة ، اقترح المشروع السياسات والممارسات التالية:</a:t>
            </a:r>
          </a:p>
          <a:p>
            <a:pPr marL="216000" algn="justLow" rtl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ar-E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216000" algn="justLow" rtl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ar-E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يجب أن يكون لدى وزارة التربية والتعليم و التعليم الفنى سياسة معلنة  للتنمية المهنية المستدامة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CPD </a:t>
            </a:r>
            <a:r>
              <a:rPr lang="ar-EG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التي </a:t>
            </a:r>
            <a:r>
              <a:rPr lang="ar-E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تعزز تشكيل مجتمعات الأقران من المتعلمين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PCLs</a:t>
            </a:r>
            <a:r>
              <a:rPr lang="ar-EG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و </a:t>
            </a:r>
            <a:r>
              <a:rPr lang="ar-E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قد أشار البعض أن يكون هذا إلزاميًا</a:t>
            </a:r>
            <a:r>
              <a:rPr lang="ar-EG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6000" algn="justLow" rtl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ar-EG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6000" algn="justLow" rtl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ar-E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يجب أن تشرف وحدات التدريب وضمان الجودة في كل مدرسة على دعم تشكيل مجتمعات التعلم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PCLs. </a:t>
            </a:r>
            <a:r>
              <a:rPr lang="ar-E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EG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فقد </a:t>
            </a:r>
            <a:r>
              <a:rPr lang="ar-E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عزز المشروع وقام بتمكيّن وحدات ضمان الجودة والتدريب ومنحها دورًا جديدًا يحتاج إلى الإستمرارية. أصبحت أنشطتهم أكثر فاعلية من خلال وجود مجتمعات الأقران للمتعلمين</a:t>
            </a:r>
            <a:r>
              <a:rPr lang="ar-EG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6000" algn="justLow" rtl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ar-EG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6000" algn="justLow" rtl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ar-E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ينبغي للمدارس إتاحة الوقت والمساحة لتنشيط التنمية المهنية </a:t>
            </a:r>
            <a:r>
              <a:rPr lang="ar-EG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المستدامة  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CPD</a:t>
            </a:r>
            <a:r>
              <a:rPr lang="ar-EG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واجتماعات  </a:t>
            </a:r>
            <a:r>
              <a:rPr lang="ar-E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مجتمعات التعلم و يحتاج المعلمين إلى الوقت والمكان </a:t>
            </a:r>
            <a:r>
              <a:rPr lang="ar-EG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للقاءات</a:t>
            </a:r>
            <a:r>
              <a:rPr lang="ar-E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EG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وقد يترجم ذلك الي يوم في الأسبوع أو يومين في الشهر.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6000" algn="justLow" rtl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ar-EG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6000" algn="justLow" rtl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ar-E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يجب على الجامعة دعم وتعزيز التوجيه المدرسي والوحدات التدريبية.إذ من الواضح أن جميع المعلمين  سعداء بالفرصة التي منحت لهم للتواصل مع الجامعة ، و قد تعظمت الفائدة بشكل واضح من اللقاءات المنتظمة و التعلم التعاونى الذى ساعد فى هذا النوع من التنمية المستدامة</a:t>
            </a:r>
            <a:r>
              <a:rPr lang="ar-EG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لذا لابد من تعميم الشراكة بين الكليات و الإدارات التعليمية و تقديم جميع التسهيلات للزيارات المتبادلة و التدريبات.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6000" lvl="0" algn="ctr" rtl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Website: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SUP4PCL.aucegypt.edu</a:t>
            </a:r>
          </a:p>
          <a:p>
            <a:pPr marL="216000" lvl="0" algn="ctr" rtl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6000" algn="justLow" rtl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ar-EG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DD7BC0-29BA-4DD6-B25F-BACBF2114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210" y="120507"/>
            <a:ext cx="2000250" cy="685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A59610-9884-43B3-9804-A61F0B06EE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6843" y="1010160"/>
            <a:ext cx="1943101" cy="628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63B57-00D7-4017-9ACB-CC4FF68ED5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6559" y="1695371"/>
            <a:ext cx="1516642" cy="853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048" y="1536518"/>
            <a:ext cx="237528" cy="204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048" y="2493974"/>
            <a:ext cx="237528" cy="2045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048" y="3656015"/>
            <a:ext cx="237528" cy="2045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048" y="4650507"/>
            <a:ext cx="237528" cy="204584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1"/>
          <a:stretch>
            <a:fillRect/>
          </a:stretch>
        </p:blipFill>
        <p:spPr>
          <a:xfrm>
            <a:off x="10246878" y="85658"/>
            <a:ext cx="1667170" cy="3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10" y="492509"/>
            <a:ext cx="6954869" cy="5719105"/>
          </a:xfrm>
          <a:prstGeom prst="snip2DiagRect">
            <a:avLst/>
          </a:prstGeom>
          <a:solidFill>
            <a:srgbClr val="E5EEF5"/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3" y="3998288"/>
            <a:ext cx="1981326" cy="949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5313" y="4332254"/>
            <a:ext cx="860748" cy="113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6517" y="2089072"/>
            <a:ext cx="1040486" cy="937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5948" t="3220"/>
          <a:stretch/>
        </p:blipFill>
        <p:spPr>
          <a:xfrm>
            <a:off x="10434680" y="3358947"/>
            <a:ext cx="1262015" cy="641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1268" y="744213"/>
            <a:ext cx="2089871" cy="1012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DD7BC0-29BA-4DD6-B25F-BACBF21141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39" y="744213"/>
            <a:ext cx="2000250" cy="685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A59610-9884-43B3-9804-A61F0B06EE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88" y="1792049"/>
            <a:ext cx="1943101" cy="628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63B57-00D7-4017-9ACB-CC4FF68ED5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833" y="2782734"/>
            <a:ext cx="1516642" cy="85352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11"/>
          <a:stretch>
            <a:fillRect/>
          </a:stretch>
        </p:blipFill>
        <p:spPr>
          <a:xfrm>
            <a:off x="5445037" y="6456442"/>
            <a:ext cx="1214863" cy="2649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73" y="2875588"/>
            <a:ext cx="741191" cy="7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249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MEIHE</dc:creator>
  <cp:lastModifiedBy>MEIHE</cp:lastModifiedBy>
  <cp:revision>36</cp:revision>
  <cp:lastPrinted>2019-12-22T12:25:28Z</cp:lastPrinted>
  <dcterms:created xsi:type="dcterms:W3CDTF">2019-11-03T09:15:28Z</dcterms:created>
  <dcterms:modified xsi:type="dcterms:W3CDTF">2019-12-23T07:05:18Z</dcterms:modified>
</cp:coreProperties>
</file>