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2" r:id="rId3"/>
    <p:sldId id="264" r:id="rId4"/>
    <p:sldId id="263" r:id="rId5"/>
    <p:sldId id="266"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9DDD8-BAAF-491B-BFBB-61F7187D9944}" v="344" dt="2019-11-04T20:55:18.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049" cy="465758"/>
          </a:xfrm>
          <a:prstGeom prst="rect">
            <a:avLst/>
          </a:prstGeom>
        </p:spPr>
        <p:txBody>
          <a:bodyPr vert="horz" lIns="86018" tIns="43009" rIns="86018" bIns="43009" rtlCol="0"/>
          <a:lstStyle>
            <a:lvl1pPr algn="l">
              <a:defRPr sz="1100"/>
            </a:lvl1pPr>
          </a:lstStyle>
          <a:p>
            <a:endParaRPr lang="en-US"/>
          </a:p>
        </p:txBody>
      </p:sp>
      <p:sp>
        <p:nvSpPr>
          <p:cNvPr id="3" name="Date Placeholder 2"/>
          <p:cNvSpPr>
            <a:spLocks noGrp="1"/>
          </p:cNvSpPr>
          <p:nvPr>
            <p:ph type="dt" idx="1"/>
          </p:nvPr>
        </p:nvSpPr>
        <p:spPr>
          <a:xfrm>
            <a:off x="3970784" y="0"/>
            <a:ext cx="3038049" cy="465758"/>
          </a:xfrm>
          <a:prstGeom prst="rect">
            <a:avLst/>
          </a:prstGeom>
        </p:spPr>
        <p:txBody>
          <a:bodyPr vert="horz" lIns="86018" tIns="43009" rIns="86018" bIns="43009" rtlCol="0"/>
          <a:lstStyle>
            <a:lvl1pPr algn="r">
              <a:defRPr sz="1100"/>
            </a:lvl1pPr>
          </a:lstStyle>
          <a:p>
            <a:fld id="{7B2C2A32-AAB6-4489-B3B4-923D5CC8717A}" type="datetimeFigureOut">
              <a:rPr lang="en-US" smtClean="0"/>
              <a:t>11/6/2019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86018" tIns="43009" rIns="86018" bIns="43009" rtlCol="0" anchor="ctr"/>
          <a:lstStyle/>
          <a:p>
            <a:endParaRPr lang="en-US"/>
          </a:p>
        </p:txBody>
      </p:sp>
      <p:sp>
        <p:nvSpPr>
          <p:cNvPr id="5" name="Notes Placeholder 4"/>
          <p:cNvSpPr>
            <a:spLocks noGrp="1"/>
          </p:cNvSpPr>
          <p:nvPr>
            <p:ph type="body" sz="quarter" idx="3"/>
          </p:nvPr>
        </p:nvSpPr>
        <p:spPr>
          <a:xfrm>
            <a:off x="700727" y="4474443"/>
            <a:ext cx="5608947" cy="3659727"/>
          </a:xfrm>
          <a:prstGeom prst="rect">
            <a:avLst/>
          </a:prstGeom>
        </p:spPr>
        <p:txBody>
          <a:bodyPr vert="horz" lIns="86018" tIns="43009" rIns="86018" bIns="430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43"/>
            <a:ext cx="3038049" cy="465758"/>
          </a:xfrm>
          <a:prstGeom prst="rect">
            <a:avLst/>
          </a:prstGeom>
        </p:spPr>
        <p:txBody>
          <a:bodyPr vert="horz" lIns="86018" tIns="43009" rIns="86018" bIns="43009" rtlCol="0" anchor="b"/>
          <a:lstStyle>
            <a:lvl1pPr algn="l">
              <a:defRPr sz="1100"/>
            </a:lvl1pPr>
          </a:lstStyle>
          <a:p>
            <a:endParaRPr lang="en-US"/>
          </a:p>
        </p:txBody>
      </p:sp>
      <p:sp>
        <p:nvSpPr>
          <p:cNvPr id="7" name="Slide Number Placeholder 6"/>
          <p:cNvSpPr>
            <a:spLocks noGrp="1"/>
          </p:cNvSpPr>
          <p:nvPr>
            <p:ph type="sldNum" sz="quarter" idx="5"/>
          </p:nvPr>
        </p:nvSpPr>
        <p:spPr>
          <a:xfrm>
            <a:off x="3970784" y="8830643"/>
            <a:ext cx="3038049" cy="465758"/>
          </a:xfrm>
          <a:prstGeom prst="rect">
            <a:avLst/>
          </a:prstGeom>
        </p:spPr>
        <p:txBody>
          <a:bodyPr vert="horz" lIns="86018" tIns="43009" rIns="86018" bIns="43009" rtlCol="0" anchor="b"/>
          <a:lstStyle>
            <a:lvl1pPr algn="r">
              <a:defRPr sz="1100"/>
            </a:lvl1pPr>
          </a:lstStyle>
          <a:p>
            <a:fld id="{BD41AF72-DEE3-4638-A303-D1B43B61AB2B}" type="slidenum">
              <a:rPr lang="en-US" smtClean="0"/>
              <a:t>‹#›</a:t>
            </a:fld>
            <a:endParaRPr lang="en-US"/>
          </a:p>
        </p:txBody>
      </p:sp>
    </p:spTree>
    <p:extLst>
      <p:ext uri="{BB962C8B-B14F-4D97-AF65-F5344CB8AC3E}">
        <p14:creationId xmlns:p14="http://schemas.microsoft.com/office/powerpoint/2010/main" val="267585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BF6B5D-72B1-451E-99C1-846C12BB8D1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334936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F6B5D-72B1-451E-99C1-846C12BB8D1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42194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F6B5D-72B1-451E-99C1-846C12BB8D1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15492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F6B5D-72B1-451E-99C1-846C12BB8D1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212777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BF6B5D-72B1-451E-99C1-846C12BB8D18}"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381846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BF6B5D-72B1-451E-99C1-846C12BB8D1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274612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BF6B5D-72B1-451E-99C1-846C12BB8D18}"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219659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BF6B5D-72B1-451E-99C1-846C12BB8D18}"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129734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F6B5D-72B1-451E-99C1-846C12BB8D18}"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30952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F6B5D-72B1-451E-99C1-846C12BB8D1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38241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F6B5D-72B1-451E-99C1-846C12BB8D18}"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801BA-1CE4-4FA3-AEB0-878671615953}" type="slidenum">
              <a:rPr lang="en-US" smtClean="0"/>
              <a:t>‹#›</a:t>
            </a:fld>
            <a:endParaRPr lang="en-US"/>
          </a:p>
        </p:txBody>
      </p:sp>
    </p:spTree>
    <p:extLst>
      <p:ext uri="{BB962C8B-B14F-4D97-AF65-F5344CB8AC3E}">
        <p14:creationId xmlns:p14="http://schemas.microsoft.com/office/powerpoint/2010/main" val="428281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F6B5D-72B1-451E-99C1-846C12BB8D18}"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801BA-1CE4-4FA3-AEB0-878671615953}" type="slidenum">
              <a:rPr lang="en-US" smtClean="0"/>
              <a:t>‹#›</a:t>
            </a:fld>
            <a:endParaRPr lang="en-US"/>
          </a:p>
        </p:txBody>
      </p:sp>
      <p:pic>
        <p:nvPicPr>
          <p:cNvPr id="7" name="Picture 6">
            <a:extLst>
              <a:ext uri="{FF2B5EF4-FFF2-40B4-BE49-F238E27FC236}">
                <a16:creationId xmlns:a16="http://schemas.microsoft.com/office/drawing/2014/main" id="{F1F079C9-386A-4F6A-8D8F-D08A90C8355B}"/>
              </a:ext>
            </a:extLst>
          </p:cNvPr>
          <p:cNvPicPr>
            <a:picLocks noChangeAspect="1"/>
          </p:cNvPicPr>
          <p:nvPr userDrawn="1"/>
        </p:nvPicPr>
        <p:blipFill>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colorTemperature colorTemp="2735"/>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758440" y="554355"/>
            <a:ext cx="6675121" cy="5749290"/>
          </a:xfrm>
          <a:prstGeom prst="rect">
            <a:avLst/>
          </a:prstGeom>
          <a:noFill/>
        </p:spPr>
      </p:pic>
    </p:spTree>
    <p:extLst>
      <p:ext uri="{BB962C8B-B14F-4D97-AF65-F5344CB8AC3E}">
        <p14:creationId xmlns:p14="http://schemas.microsoft.com/office/powerpoint/2010/main" val="339155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5518" y="2740874"/>
            <a:ext cx="1981326" cy="949038"/>
          </a:xfrm>
          <a:prstGeom prst="rect">
            <a:avLst/>
          </a:prstGeom>
        </p:spPr>
      </p:pic>
      <p:pic>
        <p:nvPicPr>
          <p:cNvPr id="5" name="Picture 4"/>
          <p:cNvPicPr>
            <a:picLocks noChangeAspect="1"/>
          </p:cNvPicPr>
          <p:nvPr/>
        </p:nvPicPr>
        <p:blipFill>
          <a:blip r:embed="rId3"/>
          <a:stretch>
            <a:fillRect/>
          </a:stretch>
        </p:blipFill>
        <p:spPr>
          <a:xfrm>
            <a:off x="3037020" y="5504305"/>
            <a:ext cx="860748" cy="1134650"/>
          </a:xfrm>
          <a:prstGeom prst="rect">
            <a:avLst/>
          </a:prstGeom>
        </p:spPr>
      </p:pic>
      <p:pic>
        <p:nvPicPr>
          <p:cNvPr id="6" name="Picture 5"/>
          <p:cNvPicPr>
            <a:picLocks noChangeAspect="1"/>
          </p:cNvPicPr>
          <p:nvPr/>
        </p:nvPicPr>
        <p:blipFill>
          <a:blip r:embed="rId4"/>
          <a:stretch>
            <a:fillRect/>
          </a:stretch>
        </p:blipFill>
        <p:spPr>
          <a:xfrm>
            <a:off x="2032714" y="4929043"/>
            <a:ext cx="1040486" cy="937728"/>
          </a:xfrm>
          <a:prstGeom prst="rect">
            <a:avLst/>
          </a:prstGeom>
        </p:spPr>
      </p:pic>
      <p:pic>
        <p:nvPicPr>
          <p:cNvPr id="9" name="Picture 8"/>
          <p:cNvPicPr>
            <a:picLocks noChangeAspect="1"/>
          </p:cNvPicPr>
          <p:nvPr/>
        </p:nvPicPr>
        <p:blipFill rotWithShape="1">
          <a:blip r:embed="rId5"/>
          <a:srcRect l="5948" t="3220"/>
          <a:stretch/>
        </p:blipFill>
        <p:spPr>
          <a:xfrm>
            <a:off x="4064300" y="6192821"/>
            <a:ext cx="1262015" cy="641160"/>
          </a:xfrm>
          <a:prstGeom prst="rect">
            <a:avLst/>
          </a:prstGeom>
        </p:spPr>
      </p:pic>
      <p:pic>
        <p:nvPicPr>
          <p:cNvPr id="10" name="Picture 9"/>
          <p:cNvPicPr>
            <a:picLocks noChangeAspect="1"/>
          </p:cNvPicPr>
          <p:nvPr/>
        </p:nvPicPr>
        <p:blipFill>
          <a:blip r:embed="rId6"/>
          <a:stretch>
            <a:fillRect/>
          </a:stretch>
        </p:blipFill>
        <p:spPr>
          <a:xfrm>
            <a:off x="743256" y="3929980"/>
            <a:ext cx="2089871" cy="1012712"/>
          </a:xfrm>
          <a:prstGeom prst="rect">
            <a:avLst/>
          </a:prstGeom>
        </p:spPr>
      </p:pic>
      <p:sp>
        <p:nvSpPr>
          <p:cNvPr id="11" name="Rectangle 10"/>
          <p:cNvSpPr/>
          <p:nvPr/>
        </p:nvSpPr>
        <p:spPr>
          <a:xfrm>
            <a:off x="6264224" y="609599"/>
            <a:ext cx="5927776" cy="5675587"/>
          </a:xfrm>
          <a:prstGeom prst="rect">
            <a:avLst/>
          </a:prstGeom>
          <a:gradFill flip="none" rotWithShape="1">
            <a:gsLst>
              <a:gs pos="0">
                <a:schemeClr val="accent1">
                  <a:lumMod val="5000"/>
                  <a:lumOff val="95000"/>
                </a:schemeClr>
              </a:gs>
              <a:gs pos="100000">
                <a:schemeClr val="accent1">
                  <a:alpha val="49000"/>
                  <a:lumMod val="62000"/>
                  <a:lumOff val="38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Low" rtl="1">
              <a:lnSpc>
                <a:spcPts val="2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بخصوص التوسع </a:t>
            </a:r>
            <a:r>
              <a:rPr lang="ar-EG" sz="1600" b="1" dirty="0" err="1">
                <a:solidFill>
                  <a:schemeClr val="accent1">
                    <a:lumMod val="75000"/>
                  </a:schemeClr>
                </a:solidFill>
                <a:latin typeface="Calibri" panose="020F0502020204030204" pitchFamily="34" charset="0"/>
                <a:ea typeface="Times New Roman" panose="02020603050405020304" pitchFamily="18" charset="0"/>
              </a:rPr>
              <a:t>فى</a:t>
            </a:r>
            <a:r>
              <a:rPr lang="ar-EG" sz="1600" b="1" dirty="0">
                <a:solidFill>
                  <a:schemeClr val="accent1">
                    <a:lumMod val="75000"/>
                  </a:schemeClr>
                </a:solidFill>
                <a:latin typeface="Calibri" panose="020F0502020204030204" pitchFamily="34" charset="0"/>
                <a:ea typeface="Times New Roman" panose="02020603050405020304" pitchFamily="18" charset="0"/>
              </a:rPr>
              <a:t> </a:t>
            </a:r>
            <a:r>
              <a:rPr lang="ar-SA" sz="1600" b="1" dirty="0">
                <a:solidFill>
                  <a:schemeClr val="accent1">
                    <a:lumMod val="75000"/>
                  </a:schemeClr>
                </a:solidFill>
                <a:latin typeface="Calibri" panose="020F0502020204030204" pitchFamily="34" charset="0"/>
                <a:ea typeface="Times New Roman" panose="02020603050405020304" pitchFamily="18" charset="0"/>
              </a:rPr>
              <a:t>الشراكة بين الجامعة و المدرسة على مستوى الجامعة ، اقترح المشروع السياسات والممارسات التالية</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algn="justLow" rtl="1">
              <a:lnSpc>
                <a:spcPts val="2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أن تستند ترقية أعضاء هيئة التدريس على مدى مساهمتهم فى </a:t>
            </a:r>
            <a:endParaRPr lang="en-US" sz="1600" b="1" dirty="0">
              <a:solidFill>
                <a:schemeClr val="accent1">
                  <a:lumMod val="75000"/>
                </a:schemeClr>
              </a:solidFill>
              <a:latin typeface="Calibri" panose="020F0502020204030204" pitchFamily="34" charset="0"/>
              <a:ea typeface="Times New Roman" panose="02020603050405020304" pitchFamily="18" charset="0"/>
            </a:endParaRPr>
          </a:p>
          <a:p>
            <a:pPr marL="216000"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1600" b="1" dirty="0">
                <a:solidFill>
                  <a:schemeClr val="accent1">
                    <a:lumMod val="75000"/>
                  </a:schemeClr>
                </a:solidFill>
                <a:latin typeface="Calibri" panose="020F0502020204030204" pitchFamily="34" charset="0"/>
                <a:ea typeface="Times New Roman" panose="02020603050405020304" pitchFamily="18" charset="0"/>
              </a:rPr>
              <a:t>خدمة المجتمع وتوجيه معلمي المدارس بشكل أقوى.</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إعطاء البحوث التعاونية نقاطاً أعلى في تقييم الملف للترقية.</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وضع المزيد من الثقل لبحوث الغعل و للبحث العلمي مما يؤدى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إلى</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1600" b="1" dirty="0" smtClean="0">
                <a:solidFill>
                  <a:schemeClr val="accent1">
                    <a:lumMod val="75000"/>
                  </a:schemeClr>
                </a:solidFill>
                <a:latin typeface="Calibri" panose="020F0502020204030204" pitchFamily="34" charset="0"/>
                <a:ea typeface="Times New Roman" panose="02020603050405020304" pitchFamily="18" charset="0"/>
              </a:rPr>
              <a:t>تحسين المدرسة.</a:t>
            </a:r>
            <a:endParaRPr lang="en-US" sz="1600" b="1" dirty="0" smtClean="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أن يحتوي ملف الترقية على ادلة و شواهد حول المشاركة في مجتمعات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الأقران</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 من </a:t>
            </a:r>
            <a:r>
              <a:rPr lang="ar-SA" sz="1600" b="1" dirty="0">
                <a:solidFill>
                  <a:schemeClr val="accent1">
                    <a:lumMod val="75000"/>
                  </a:schemeClr>
                </a:solidFill>
                <a:latin typeface="Calibri" panose="020F0502020204030204" pitchFamily="34" charset="0"/>
                <a:ea typeface="Times New Roman" panose="02020603050405020304" pitchFamily="18" charset="0"/>
              </a:rPr>
              <a:t>المتعلمين.</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دعوة الممارسين البارزين من المدارس لإلقاء المحاضرات في الجامعة. </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solidFill>
                  <a:schemeClr val="accent1">
                    <a:lumMod val="75000"/>
                  </a:schemeClr>
                </a:solidFill>
                <a:latin typeface="Calibri" panose="020F0502020204030204" pitchFamily="34" charset="0"/>
                <a:ea typeface="Times New Roman" panose="02020603050405020304" pitchFamily="18" charset="0"/>
              </a:rPr>
              <a:t> </a:t>
            </a: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أن تكون الجامعة قادرة على تقديم شهادات فخرية للممارسين المتميزين.</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عند </a:t>
            </a:r>
            <a:r>
              <a:rPr lang="ar-SA" sz="1600" b="1" dirty="0">
                <a:solidFill>
                  <a:schemeClr val="accent1">
                    <a:lumMod val="75000"/>
                  </a:schemeClr>
                </a:solidFill>
                <a:latin typeface="Calibri" panose="020F0502020204030204" pitchFamily="34" charset="0"/>
                <a:ea typeface="Times New Roman" panose="02020603050405020304" pitchFamily="18" charset="0"/>
              </a:rPr>
              <a:t>الخوض فى الإصلاح و إعادة النظر فى البرامج يجب على كليات التربية </a:t>
            </a:r>
            <a:endParaRPr lang="en-US" sz="1600" b="1" dirty="0">
              <a:solidFill>
                <a:schemeClr val="accent1">
                  <a:lumMod val="75000"/>
                </a:schemeClr>
              </a:solidFill>
              <a:latin typeface="Calibri" panose="020F0502020204030204" pitchFamily="34" charset="0"/>
              <a:ea typeface="Times New Roman" panose="02020603050405020304" pitchFamily="18" charset="0"/>
            </a:endParaRPr>
          </a:p>
          <a:p>
            <a:pPr marL="216000"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1600" b="1" dirty="0">
                <a:solidFill>
                  <a:schemeClr val="accent1">
                    <a:lumMod val="75000"/>
                  </a:schemeClr>
                </a:solidFill>
                <a:latin typeface="Calibri" panose="020F0502020204030204" pitchFamily="34" charset="0"/>
                <a:ea typeface="Times New Roman" panose="02020603050405020304" pitchFamily="18" charset="0"/>
              </a:rPr>
              <a:t>أن تدعو الممارسين في المدارس ليكونوا شركاء و جزءًا من العملية.</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أن يشكل الإرشاد جزءًا من البرامج التي تقدمها كليات التربية.</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حساب الأنشطة التي يقوم بها أساتذة هيئة التدريس بكليات التربية </a:t>
            </a:r>
            <a:endParaRPr lang="en-US" sz="1600" b="1" dirty="0">
              <a:solidFill>
                <a:schemeClr val="accent1">
                  <a:lumMod val="75000"/>
                </a:schemeClr>
              </a:solidFill>
              <a:latin typeface="Calibri" panose="020F0502020204030204" pitchFamily="34" charset="0"/>
              <a:ea typeface="Times New Roman" panose="02020603050405020304" pitchFamily="18" charset="0"/>
            </a:endParaRPr>
          </a:p>
          <a:p>
            <a:pPr marL="216000"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SA" sz="1600" b="1" dirty="0">
                <a:solidFill>
                  <a:schemeClr val="accent1">
                    <a:lumMod val="75000"/>
                  </a:schemeClr>
                </a:solidFill>
                <a:latin typeface="Calibri" panose="020F0502020204030204" pitchFamily="34" charset="0"/>
                <a:ea typeface="Times New Roman" panose="02020603050405020304" pitchFamily="18" charset="0"/>
              </a:rPr>
              <a:t>داخل المدارس جزء أصيل من عملهم أو ما يوازي المختبر التدريبي و لذا يحتسب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ضمن </a:t>
            </a:r>
            <a:r>
              <a:rPr lang="ar-SA" sz="1600" b="1" dirty="0">
                <a:solidFill>
                  <a:schemeClr val="accent1">
                    <a:lumMod val="75000"/>
                  </a:schemeClr>
                </a:solidFill>
                <a:latin typeface="Calibri" panose="020F0502020204030204" pitchFamily="34" charset="0"/>
                <a:ea typeface="Times New Roman" panose="02020603050405020304" pitchFamily="18" charset="0"/>
              </a:rPr>
              <a:t>ساعات العمل الرسمية. </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يجب </a:t>
            </a:r>
            <a:r>
              <a:rPr lang="ar-SA" sz="1600" b="1" dirty="0">
                <a:solidFill>
                  <a:schemeClr val="accent1">
                    <a:lumMod val="75000"/>
                  </a:schemeClr>
                </a:solidFill>
                <a:latin typeface="Calibri" panose="020F0502020204030204" pitchFamily="34" charset="0"/>
                <a:ea typeface="Times New Roman" panose="02020603050405020304" pitchFamily="18" charset="0"/>
              </a:rPr>
              <a:t>أن تنشئ كليات التربية مختبرات تكنولوجية للتطوير المهني للمعلم. </a:t>
            </a:r>
            <a:endParaRPr lang="en-US" sz="1600" b="1" dirty="0">
              <a:solidFill>
                <a:schemeClr val="accent1">
                  <a:lumMod val="75000"/>
                </a:schemeClr>
              </a:solidFill>
              <a:latin typeface="Calibri" panose="020F0502020204030204" pitchFamily="34" charset="0"/>
              <a:ea typeface="Calibri" panose="020F0502020204030204" pitchFamily="34" charset="0"/>
            </a:endParaRPr>
          </a:p>
          <a:p>
            <a:pPr marR="0" lvl="0" algn="justLow"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smtClean="0">
                <a:solidFill>
                  <a:schemeClr val="accent1">
                    <a:lumMod val="75000"/>
                  </a:schemeClr>
                </a:solidFill>
                <a:latin typeface="Calibri" panose="020F0502020204030204" pitchFamily="34" charset="0"/>
                <a:ea typeface="Times New Roman" panose="02020603050405020304" pitchFamily="18" charset="0"/>
              </a:rPr>
              <a:t>     </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تدخل </a:t>
            </a:r>
            <a:r>
              <a:rPr lang="ar-SA" sz="1600" b="1" dirty="0">
                <a:solidFill>
                  <a:schemeClr val="accent1">
                    <a:lumMod val="75000"/>
                  </a:schemeClr>
                </a:solidFill>
                <a:latin typeface="Calibri" panose="020F0502020204030204" pitchFamily="34" charset="0"/>
                <a:ea typeface="Times New Roman" panose="02020603050405020304" pitchFamily="18" charset="0"/>
              </a:rPr>
              <a:t>الشراكة بين الكلية و المدرسة ضمن شروط الاعتماد و الجودة</a:t>
            </a:r>
            <a:r>
              <a:rPr lang="ar-SA"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R="0" lvl="0" algn="ctr" rtl="1">
              <a:lnSpc>
                <a:spcPts val="2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dirty="0" smtClean="0">
                <a:solidFill>
                  <a:schemeClr val="accent1">
                    <a:lumMod val="50000"/>
                  </a:schemeClr>
                </a:solidFill>
                <a:effectLst/>
                <a:latin typeface="Calibri" panose="020F0502020204030204" pitchFamily="34" charset="0"/>
                <a:ea typeface="Calibri" panose="020F0502020204030204" pitchFamily="34" charset="0"/>
              </a:rPr>
              <a:t>Website: SUP4PCL.aucegypt.edu</a:t>
            </a:r>
            <a:endParaRPr lang="en-US" sz="1200" b="1"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83DD7BC0-29BA-4DD6-B25F-BACBF2114160}"/>
              </a:ext>
            </a:extLst>
          </p:cNvPr>
          <p:cNvPicPr>
            <a:picLocks noChangeAspect="1"/>
          </p:cNvPicPr>
          <p:nvPr/>
        </p:nvPicPr>
        <p:blipFill>
          <a:blip r:embed="rId7"/>
          <a:stretch>
            <a:fillRect/>
          </a:stretch>
        </p:blipFill>
        <p:spPr>
          <a:xfrm>
            <a:off x="2786210" y="120507"/>
            <a:ext cx="2000250" cy="685801"/>
          </a:xfrm>
          <a:prstGeom prst="rect">
            <a:avLst/>
          </a:prstGeom>
        </p:spPr>
      </p:pic>
      <p:pic>
        <p:nvPicPr>
          <p:cNvPr id="13" name="Picture 12">
            <a:extLst>
              <a:ext uri="{FF2B5EF4-FFF2-40B4-BE49-F238E27FC236}">
                <a16:creationId xmlns:a16="http://schemas.microsoft.com/office/drawing/2014/main" id="{1AA59610-9884-43B3-9804-A61F0B06EE96}"/>
              </a:ext>
            </a:extLst>
          </p:cNvPr>
          <p:cNvPicPr>
            <a:picLocks noChangeAspect="1"/>
          </p:cNvPicPr>
          <p:nvPr/>
        </p:nvPicPr>
        <p:blipFill>
          <a:blip r:embed="rId8"/>
          <a:stretch>
            <a:fillRect/>
          </a:stretch>
        </p:blipFill>
        <p:spPr>
          <a:xfrm>
            <a:off x="1396843" y="1010160"/>
            <a:ext cx="1943101" cy="628650"/>
          </a:xfrm>
          <a:prstGeom prst="rect">
            <a:avLst/>
          </a:prstGeom>
        </p:spPr>
      </p:pic>
      <p:pic>
        <p:nvPicPr>
          <p:cNvPr id="14" name="Picture 13">
            <a:extLst>
              <a:ext uri="{FF2B5EF4-FFF2-40B4-BE49-F238E27FC236}">
                <a16:creationId xmlns:a16="http://schemas.microsoft.com/office/drawing/2014/main" id="{52B63B57-00D7-4017-9ACB-CC4FF68ED55A}"/>
              </a:ext>
            </a:extLst>
          </p:cNvPr>
          <p:cNvPicPr>
            <a:picLocks noChangeAspect="1"/>
          </p:cNvPicPr>
          <p:nvPr/>
        </p:nvPicPr>
        <p:blipFill>
          <a:blip r:embed="rId9"/>
          <a:stretch>
            <a:fillRect/>
          </a:stretch>
        </p:blipFill>
        <p:spPr>
          <a:xfrm>
            <a:off x="1226559" y="1695371"/>
            <a:ext cx="1516642" cy="85352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393" y="1593079"/>
            <a:ext cx="237528" cy="20458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23422" y="2077451"/>
            <a:ext cx="237528" cy="20458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2333436"/>
            <a:ext cx="237528" cy="20458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393" y="2835310"/>
            <a:ext cx="237528" cy="20458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393" y="3352200"/>
            <a:ext cx="237528" cy="20458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868" y="4912527"/>
            <a:ext cx="237528" cy="20458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23422" y="3597180"/>
            <a:ext cx="237528" cy="2045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3885328"/>
            <a:ext cx="237528" cy="2045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4375478"/>
            <a:ext cx="237528" cy="20458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0393" y="4667345"/>
            <a:ext cx="237528" cy="204584"/>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5397907"/>
            <a:ext cx="237528" cy="204584"/>
          </a:xfrm>
          <a:prstGeom prst="rect">
            <a:avLst/>
          </a:prstGeom>
        </p:spPr>
      </p:pic>
      <p:pic>
        <p:nvPicPr>
          <p:cNvPr id="26" name="Picture 25"/>
          <p:cNvPicPr/>
          <p:nvPr/>
        </p:nvPicPr>
        <p:blipFill>
          <a:blip r:embed="rId11"/>
          <a:stretch>
            <a:fillRect/>
          </a:stretch>
        </p:blipFill>
        <p:spPr>
          <a:xfrm>
            <a:off x="10365642" y="114981"/>
            <a:ext cx="1667170" cy="394656"/>
          </a:xfrm>
          <a:prstGeom prst="rect">
            <a:avLst/>
          </a:prstGeom>
        </p:spPr>
      </p:pic>
    </p:spTree>
    <p:extLst>
      <p:ext uri="{BB962C8B-B14F-4D97-AF65-F5344CB8AC3E}">
        <p14:creationId xmlns:p14="http://schemas.microsoft.com/office/powerpoint/2010/main" val="1254910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5518" y="2740874"/>
            <a:ext cx="1981326" cy="949038"/>
          </a:xfrm>
          <a:prstGeom prst="rect">
            <a:avLst/>
          </a:prstGeom>
        </p:spPr>
      </p:pic>
      <p:pic>
        <p:nvPicPr>
          <p:cNvPr id="5" name="Picture 4"/>
          <p:cNvPicPr>
            <a:picLocks noChangeAspect="1"/>
          </p:cNvPicPr>
          <p:nvPr/>
        </p:nvPicPr>
        <p:blipFill>
          <a:blip r:embed="rId3"/>
          <a:stretch>
            <a:fillRect/>
          </a:stretch>
        </p:blipFill>
        <p:spPr>
          <a:xfrm>
            <a:off x="3037020" y="5504305"/>
            <a:ext cx="860748" cy="1134650"/>
          </a:xfrm>
          <a:prstGeom prst="rect">
            <a:avLst/>
          </a:prstGeom>
        </p:spPr>
      </p:pic>
      <p:pic>
        <p:nvPicPr>
          <p:cNvPr id="6" name="Picture 5"/>
          <p:cNvPicPr>
            <a:picLocks noChangeAspect="1"/>
          </p:cNvPicPr>
          <p:nvPr/>
        </p:nvPicPr>
        <p:blipFill>
          <a:blip r:embed="rId4"/>
          <a:stretch>
            <a:fillRect/>
          </a:stretch>
        </p:blipFill>
        <p:spPr>
          <a:xfrm>
            <a:off x="2032714" y="4929043"/>
            <a:ext cx="1040486" cy="937728"/>
          </a:xfrm>
          <a:prstGeom prst="rect">
            <a:avLst/>
          </a:prstGeom>
        </p:spPr>
      </p:pic>
      <p:pic>
        <p:nvPicPr>
          <p:cNvPr id="9" name="Picture 8"/>
          <p:cNvPicPr>
            <a:picLocks noChangeAspect="1"/>
          </p:cNvPicPr>
          <p:nvPr/>
        </p:nvPicPr>
        <p:blipFill rotWithShape="1">
          <a:blip r:embed="rId5"/>
          <a:srcRect l="5948" t="3220"/>
          <a:stretch/>
        </p:blipFill>
        <p:spPr>
          <a:xfrm>
            <a:off x="4064300" y="6192821"/>
            <a:ext cx="1262015" cy="641160"/>
          </a:xfrm>
          <a:prstGeom prst="rect">
            <a:avLst/>
          </a:prstGeom>
        </p:spPr>
      </p:pic>
      <p:pic>
        <p:nvPicPr>
          <p:cNvPr id="10" name="Picture 9"/>
          <p:cNvPicPr>
            <a:picLocks noChangeAspect="1"/>
          </p:cNvPicPr>
          <p:nvPr/>
        </p:nvPicPr>
        <p:blipFill>
          <a:blip r:embed="rId6"/>
          <a:stretch>
            <a:fillRect/>
          </a:stretch>
        </p:blipFill>
        <p:spPr>
          <a:xfrm>
            <a:off x="743256" y="3929980"/>
            <a:ext cx="2089871" cy="1012712"/>
          </a:xfrm>
          <a:prstGeom prst="rect">
            <a:avLst/>
          </a:prstGeom>
        </p:spPr>
      </p:pic>
      <p:sp>
        <p:nvSpPr>
          <p:cNvPr id="11" name="Rectangle 10"/>
          <p:cNvSpPr/>
          <p:nvPr/>
        </p:nvSpPr>
        <p:spPr>
          <a:xfrm>
            <a:off x="6264224" y="609599"/>
            <a:ext cx="5927776" cy="5675587"/>
          </a:xfrm>
          <a:prstGeom prst="rect">
            <a:avLst/>
          </a:prstGeom>
          <a:gradFill flip="none" rotWithShape="1">
            <a:gsLst>
              <a:gs pos="0">
                <a:schemeClr val="accent1">
                  <a:lumMod val="5000"/>
                  <a:lumOff val="95000"/>
                </a:schemeClr>
              </a:gs>
              <a:gs pos="100000">
                <a:schemeClr val="accent1">
                  <a:alpha val="49000"/>
                  <a:lumMod val="62000"/>
                  <a:lumOff val="38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justLow" rtl="1">
              <a:lnSpc>
                <a:spcPts val="2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EG" sz="1600" b="1" dirty="0">
              <a:solidFill>
                <a:schemeClr val="accent1">
                  <a:lumMod val="75000"/>
                </a:schemeClr>
              </a:solidFill>
              <a:latin typeface="Calibri" panose="020F0502020204030204" pitchFamily="34" charset="0"/>
              <a:ea typeface="Times New Roman" panose="02020603050405020304" pitchFamily="18" charset="0"/>
            </a:endParaRPr>
          </a:p>
          <a:p>
            <a:pPr marL="216000" algn="justLow" rtl="1">
              <a:lnSpc>
                <a:spcPts val="2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من أجل تحفيز الشراكة بين الجامعة و المدرسة على مستوى المدرسة ، اقترح المشروع السياسات والممارسات التالية:</a:t>
            </a: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 </a:t>
            </a: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	يجب أن يكون لدى وزارة التربية والتعليم و التعليم الفنى سياسة معلنة  للتنمية المهنية المستدامة </a:t>
            </a:r>
            <a:r>
              <a:rPr lang="en-US" sz="1600" b="1" dirty="0" smtClean="0">
                <a:solidFill>
                  <a:schemeClr val="accent1">
                    <a:lumMod val="75000"/>
                  </a:schemeClr>
                </a:solidFill>
                <a:latin typeface="Calibri" panose="020F0502020204030204" pitchFamily="34" charset="0"/>
                <a:ea typeface="Times New Roman" panose="02020603050405020304" pitchFamily="18" charset="0"/>
              </a:rPr>
              <a:t>CPD </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 التي </a:t>
            </a:r>
            <a:r>
              <a:rPr lang="ar-EG" sz="1600" b="1" dirty="0">
                <a:solidFill>
                  <a:schemeClr val="accent1">
                    <a:lumMod val="75000"/>
                  </a:schemeClr>
                </a:solidFill>
                <a:latin typeface="Calibri" panose="020F0502020204030204" pitchFamily="34" charset="0"/>
                <a:ea typeface="Times New Roman" panose="02020603050405020304" pitchFamily="18" charset="0"/>
              </a:rPr>
              <a:t>تعزز تشكيل مجتمعات الأقران من المتعلمين </a:t>
            </a:r>
            <a:r>
              <a:rPr lang="en-US" sz="1600" b="1" dirty="0" smtClean="0">
                <a:solidFill>
                  <a:schemeClr val="accent1">
                    <a:lumMod val="75000"/>
                  </a:schemeClr>
                </a:solidFill>
                <a:latin typeface="Calibri" panose="020F0502020204030204" pitchFamily="34" charset="0"/>
                <a:ea typeface="Times New Roman" panose="02020603050405020304" pitchFamily="18" charset="0"/>
              </a:rPr>
              <a:t>PCLs</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 و </a:t>
            </a:r>
            <a:r>
              <a:rPr lang="ar-EG" sz="1600" b="1" dirty="0">
                <a:solidFill>
                  <a:schemeClr val="accent1">
                    <a:lumMod val="75000"/>
                  </a:schemeClr>
                </a:solidFill>
                <a:latin typeface="Calibri" panose="020F0502020204030204" pitchFamily="34" charset="0"/>
                <a:ea typeface="Times New Roman" panose="02020603050405020304" pitchFamily="18" charset="0"/>
              </a:rPr>
              <a:t>قد أشار البعض أن يكون هذا إلزاميًا</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EG" sz="1600" b="1" dirty="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	يجب أن تشرف وحدات التدريب وضمان الجودة في كل مدرسة على دعم تشكيل مجتمعات التعلم  </a:t>
            </a:r>
            <a:r>
              <a:rPr lang="en-US" sz="1600" b="1" dirty="0">
                <a:solidFill>
                  <a:schemeClr val="accent1">
                    <a:lumMod val="75000"/>
                  </a:schemeClr>
                </a:solidFill>
                <a:latin typeface="Calibri" panose="020F0502020204030204" pitchFamily="34" charset="0"/>
                <a:ea typeface="Times New Roman" panose="02020603050405020304" pitchFamily="18" charset="0"/>
              </a:rPr>
              <a:t>PCLs. </a:t>
            </a:r>
            <a:r>
              <a:rPr lang="ar-EG" sz="1600" b="1" dirty="0">
                <a:solidFill>
                  <a:schemeClr val="accent1">
                    <a:lumMod val="75000"/>
                  </a:schemeClr>
                </a:solidFill>
                <a:latin typeface="Calibri" panose="020F0502020204030204" pitchFamily="34" charset="0"/>
                <a:ea typeface="Times New Roman" panose="02020603050405020304" pitchFamily="18" charset="0"/>
              </a:rPr>
              <a:t> </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فقد </a:t>
            </a:r>
            <a:r>
              <a:rPr lang="ar-EG" sz="1600" b="1" dirty="0">
                <a:solidFill>
                  <a:schemeClr val="accent1">
                    <a:lumMod val="75000"/>
                  </a:schemeClr>
                </a:solidFill>
                <a:latin typeface="Calibri" panose="020F0502020204030204" pitchFamily="34" charset="0"/>
                <a:ea typeface="Times New Roman" panose="02020603050405020304" pitchFamily="18" charset="0"/>
              </a:rPr>
              <a:t>عزز المشروع وقام بتمكيّن وحدات ضمان الجودة والتدريب ومنحها دورًا جديدًا يحتاج إلى الإستمرارية. أصبحت أنشطتهم أكثر فاعلية من خلال وجود مجتمعات الأقران للمتعلمين</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EG" sz="1600" b="1" dirty="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	ينبغي للمدارس إتاحة الوقت والمساحة لتنشيط التنمية المهنية </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المستدامة   </a:t>
            </a:r>
            <a:r>
              <a:rPr lang="en-US" sz="1600" b="1" dirty="0" smtClean="0">
                <a:solidFill>
                  <a:schemeClr val="accent1">
                    <a:lumMod val="75000"/>
                  </a:schemeClr>
                </a:solidFill>
                <a:latin typeface="Calibri" panose="020F0502020204030204" pitchFamily="34" charset="0"/>
                <a:ea typeface="Times New Roman" panose="02020603050405020304" pitchFamily="18" charset="0"/>
              </a:rPr>
              <a:t>CPD</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واجتماعات  </a:t>
            </a:r>
            <a:r>
              <a:rPr lang="ar-EG" sz="1600" b="1" dirty="0">
                <a:solidFill>
                  <a:schemeClr val="accent1">
                    <a:lumMod val="75000"/>
                  </a:schemeClr>
                </a:solidFill>
                <a:latin typeface="Calibri" panose="020F0502020204030204" pitchFamily="34" charset="0"/>
                <a:ea typeface="Times New Roman" panose="02020603050405020304" pitchFamily="18" charset="0"/>
              </a:rPr>
              <a:t>مجتمعات التعلم و يحتاج المعلمين إلى الوقت والمكان للقاءات</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EG" sz="1600" b="1" dirty="0">
              <a:solidFill>
                <a:schemeClr val="accent1">
                  <a:lumMod val="75000"/>
                </a:schemeClr>
              </a:solidFill>
              <a:latin typeface="Calibri" panose="020F0502020204030204" pitchFamily="34" charset="0"/>
              <a:ea typeface="Times New Roman" panose="02020603050405020304" pitchFamily="18" charset="0"/>
            </a:endParaRP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EG" sz="1600" b="1" dirty="0">
                <a:solidFill>
                  <a:schemeClr val="accent1">
                    <a:lumMod val="75000"/>
                  </a:schemeClr>
                </a:solidFill>
                <a:latin typeface="Calibri" panose="020F0502020204030204" pitchFamily="34" charset="0"/>
                <a:ea typeface="Times New Roman" panose="02020603050405020304" pitchFamily="18" charset="0"/>
              </a:rPr>
              <a:t>	يجب على الجامعة دعم وتعزيز التوجيه المدرسي والوحدات التدريبية.إذ من الواضح أن جميع المعلمين  سعداء بالفرصة التي منحت لهم للتواصل مع الجامعة ، و قد تعظمت الفائدة بشكل واضح من اللقاءات المنتظمة و التعلم التعاونى الذى ساعد فى هذا النوع من التنمية المستدامة</a:t>
            </a:r>
            <a:r>
              <a:rPr lang="ar-EG" sz="1600" b="1" dirty="0" smtClean="0">
                <a:solidFill>
                  <a:schemeClr val="accent1">
                    <a:lumMod val="75000"/>
                  </a:schemeClr>
                </a:solidFill>
                <a:latin typeface="Calibri" panose="020F0502020204030204" pitchFamily="34" charset="0"/>
                <a:ea typeface="Times New Roman" panose="02020603050405020304" pitchFamily="18" charset="0"/>
              </a:rPr>
              <a:t>.</a:t>
            </a:r>
            <a:endParaRPr lang="en-US" sz="1600" b="1" dirty="0" smtClean="0">
              <a:solidFill>
                <a:schemeClr val="accent1">
                  <a:lumMod val="75000"/>
                </a:schemeClr>
              </a:solidFill>
              <a:latin typeface="Calibri" panose="020F0502020204030204" pitchFamily="34" charset="0"/>
              <a:ea typeface="Times New Roman" panose="02020603050405020304" pitchFamily="18" charset="0"/>
            </a:endParaRPr>
          </a:p>
          <a:p>
            <a:pPr marL="216000" lvl="0" algn="ctr"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1" dirty="0">
                <a:solidFill>
                  <a:schemeClr val="accent1">
                    <a:lumMod val="50000"/>
                  </a:schemeClr>
                </a:solidFill>
                <a:latin typeface="Calibri" panose="020F0502020204030204" pitchFamily="34" charset="0"/>
                <a:ea typeface="Calibri" panose="020F0502020204030204" pitchFamily="34" charset="0"/>
              </a:rPr>
              <a:t>Website: SUP4PCL.aucegypt.edu</a:t>
            </a:r>
          </a:p>
          <a:p>
            <a:pPr marL="216000" algn="justLow" rtl="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ar-EG" sz="1600" b="1" dirty="0">
              <a:solidFill>
                <a:schemeClr val="accent1">
                  <a:lumMod val="75000"/>
                </a:schemeClr>
              </a:solidFill>
              <a:latin typeface="Calibri" panose="020F0502020204030204" pitchFamily="34" charset="0"/>
              <a:ea typeface="Times New Roman" panose="02020603050405020304" pitchFamily="18" charset="0"/>
            </a:endParaRPr>
          </a:p>
        </p:txBody>
      </p:sp>
      <p:pic>
        <p:nvPicPr>
          <p:cNvPr id="12" name="Picture 11">
            <a:extLst>
              <a:ext uri="{FF2B5EF4-FFF2-40B4-BE49-F238E27FC236}">
                <a16:creationId xmlns:a16="http://schemas.microsoft.com/office/drawing/2014/main" id="{83DD7BC0-29BA-4DD6-B25F-BACBF2114160}"/>
              </a:ext>
            </a:extLst>
          </p:cNvPr>
          <p:cNvPicPr>
            <a:picLocks noChangeAspect="1"/>
          </p:cNvPicPr>
          <p:nvPr/>
        </p:nvPicPr>
        <p:blipFill>
          <a:blip r:embed="rId7"/>
          <a:stretch>
            <a:fillRect/>
          </a:stretch>
        </p:blipFill>
        <p:spPr>
          <a:xfrm>
            <a:off x="2786210" y="120507"/>
            <a:ext cx="2000250" cy="685801"/>
          </a:xfrm>
          <a:prstGeom prst="rect">
            <a:avLst/>
          </a:prstGeom>
        </p:spPr>
      </p:pic>
      <p:pic>
        <p:nvPicPr>
          <p:cNvPr id="13" name="Picture 12">
            <a:extLst>
              <a:ext uri="{FF2B5EF4-FFF2-40B4-BE49-F238E27FC236}">
                <a16:creationId xmlns:a16="http://schemas.microsoft.com/office/drawing/2014/main" id="{1AA59610-9884-43B3-9804-A61F0B06EE96}"/>
              </a:ext>
            </a:extLst>
          </p:cNvPr>
          <p:cNvPicPr>
            <a:picLocks noChangeAspect="1"/>
          </p:cNvPicPr>
          <p:nvPr/>
        </p:nvPicPr>
        <p:blipFill>
          <a:blip r:embed="rId8"/>
          <a:stretch>
            <a:fillRect/>
          </a:stretch>
        </p:blipFill>
        <p:spPr>
          <a:xfrm>
            <a:off x="1396843" y="1010160"/>
            <a:ext cx="1943101" cy="628650"/>
          </a:xfrm>
          <a:prstGeom prst="rect">
            <a:avLst/>
          </a:prstGeom>
        </p:spPr>
      </p:pic>
      <p:pic>
        <p:nvPicPr>
          <p:cNvPr id="14" name="Picture 13">
            <a:extLst>
              <a:ext uri="{FF2B5EF4-FFF2-40B4-BE49-F238E27FC236}">
                <a16:creationId xmlns:a16="http://schemas.microsoft.com/office/drawing/2014/main" id="{52B63B57-00D7-4017-9ACB-CC4FF68ED55A}"/>
              </a:ext>
            </a:extLst>
          </p:cNvPr>
          <p:cNvPicPr>
            <a:picLocks noChangeAspect="1"/>
          </p:cNvPicPr>
          <p:nvPr/>
        </p:nvPicPr>
        <p:blipFill>
          <a:blip r:embed="rId9"/>
          <a:stretch>
            <a:fillRect/>
          </a:stretch>
        </p:blipFill>
        <p:spPr>
          <a:xfrm>
            <a:off x="1226559" y="1695371"/>
            <a:ext cx="1516642" cy="85352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21408" y="1785780"/>
            <a:ext cx="237528" cy="20458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2839711"/>
            <a:ext cx="237528" cy="20458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3995934"/>
            <a:ext cx="237528" cy="2045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14048" y="4724459"/>
            <a:ext cx="237528" cy="204584"/>
          </a:xfrm>
          <a:prstGeom prst="rect">
            <a:avLst/>
          </a:prstGeom>
        </p:spPr>
      </p:pic>
      <p:pic>
        <p:nvPicPr>
          <p:cNvPr id="26" name="Picture 25"/>
          <p:cNvPicPr/>
          <p:nvPr/>
        </p:nvPicPr>
        <p:blipFill>
          <a:blip r:embed="rId11"/>
          <a:stretch>
            <a:fillRect/>
          </a:stretch>
        </p:blipFill>
        <p:spPr>
          <a:xfrm>
            <a:off x="10246878" y="85658"/>
            <a:ext cx="1667170" cy="394656"/>
          </a:xfrm>
          <a:prstGeom prst="rect">
            <a:avLst/>
          </a:prstGeom>
        </p:spPr>
      </p:pic>
    </p:spTree>
    <p:extLst>
      <p:ext uri="{BB962C8B-B14F-4D97-AF65-F5344CB8AC3E}">
        <p14:creationId xmlns:p14="http://schemas.microsoft.com/office/powerpoint/2010/main" val="1533570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47947" y="2697763"/>
            <a:ext cx="1981326" cy="949038"/>
          </a:xfrm>
          <a:prstGeom prst="rect">
            <a:avLst/>
          </a:prstGeom>
        </p:spPr>
      </p:pic>
      <p:pic>
        <p:nvPicPr>
          <p:cNvPr id="5" name="Picture 4"/>
          <p:cNvPicPr>
            <a:picLocks noChangeAspect="1"/>
          </p:cNvPicPr>
          <p:nvPr/>
        </p:nvPicPr>
        <p:blipFill>
          <a:blip r:embed="rId3"/>
          <a:stretch>
            <a:fillRect/>
          </a:stretch>
        </p:blipFill>
        <p:spPr>
          <a:xfrm>
            <a:off x="8344744" y="5546346"/>
            <a:ext cx="860748" cy="1134650"/>
          </a:xfrm>
          <a:prstGeom prst="rect">
            <a:avLst/>
          </a:prstGeom>
        </p:spPr>
      </p:pic>
      <p:pic>
        <p:nvPicPr>
          <p:cNvPr id="6" name="Picture 5"/>
          <p:cNvPicPr>
            <a:picLocks noChangeAspect="1"/>
          </p:cNvPicPr>
          <p:nvPr/>
        </p:nvPicPr>
        <p:blipFill>
          <a:blip r:embed="rId4"/>
          <a:stretch>
            <a:fillRect/>
          </a:stretch>
        </p:blipFill>
        <p:spPr>
          <a:xfrm>
            <a:off x="9209832" y="4906409"/>
            <a:ext cx="1040486" cy="937728"/>
          </a:xfrm>
          <a:prstGeom prst="rect">
            <a:avLst/>
          </a:prstGeom>
        </p:spPr>
      </p:pic>
      <p:pic>
        <p:nvPicPr>
          <p:cNvPr id="9" name="Picture 8"/>
          <p:cNvPicPr>
            <a:picLocks noChangeAspect="1"/>
          </p:cNvPicPr>
          <p:nvPr/>
        </p:nvPicPr>
        <p:blipFill rotWithShape="1">
          <a:blip r:embed="rId5"/>
          <a:srcRect l="5948" t="3220"/>
          <a:stretch/>
        </p:blipFill>
        <p:spPr>
          <a:xfrm>
            <a:off x="6812362" y="6234278"/>
            <a:ext cx="1262015" cy="641160"/>
          </a:xfrm>
          <a:prstGeom prst="rect">
            <a:avLst/>
          </a:prstGeom>
        </p:spPr>
      </p:pic>
      <p:pic>
        <p:nvPicPr>
          <p:cNvPr id="10" name="Picture 9"/>
          <p:cNvPicPr>
            <a:picLocks noChangeAspect="1"/>
          </p:cNvPicPr>
          <p:nvPr/>
        </p:nvPicPr>
        <p:blipFill>
          <a:blip r:embed="rId6"/>
          <a:stretch>
            <a:fillRect/>
          </a:stretch>
        </p:blipFill>
        <p:spPr>
          <a:xfrm>
            <a:off x="9403780" y="3795673"/>
            <a:ext cx="2089871" cy="1012712"/>
          </a:xfrm>
          <a:prstGeom prst="rect">
            <a:avLst/>
          </a:prstGeom>
        </p:spPr>
      </p:pic>
      <p:sp>
        <p:nvSpPr>
          <p:cNvPr id="11" name="Rectangle 10"/>
          <p:cNvSpPr/>
          <p:nvPr/>
        </p:nvSpPr>
        <p:spPr>
          <a:xfrm>
            <a:off x="0" y="607949"/>
            <a:ext cx="5927776" cy="5626329"/>
          </a:xfrm>
          <a:prstGeom prst="rect">
            <a:avLst/>
          </a:prstGeom>
          <a:gradFill flip="none" rotWithShape="1">
            <a:gsLst>
              <a:gs pos="0">
                <a:schemeClr val="accent1">
                  <a:lumMod val="5000"/>
                  <a:lumOff val="95000"/>
                </a:schemeClr>
              </a:gs>
              <a:gs pos="100000">
                <a:schemeClr val="accent1">
                  <a:alpha val="49000"/>
                  <a:lumMod val="62000"/>
                  <a:lumOff val="38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1400" dirty="0">
                <a:solidFill>
                  <a:schemeClr val="accent1">
                    <a:lumMod val="75000"/>
                  </a:schemeClr>
                </a:solidFill>
                <a:ea typeface="Times New Roman" panose="02020603050405020304" pitchFamily="18" charset="0"/>
                <a:cs typeface="Arial" panose="020B0604020202020204" pitchFamily="34" charset="0"/>
              </a:rPr>
              <a:t>In order to incentivize school university partnership at the school level the project suggested the following policies and practices</a:t>
            </a:r>
            <a:r>
              <a:rPr lang="en-GB" sz="1400" dirty="0" smtClean="0">
                <a:solidFill>
                  <a:schemeClr val="accent1">
                    <a:lumMod val="75000"/>
                  </a:schemeClr>
                </a:solidFill>
                <a:ea typeface="Times New Roman" panose="02020603050405020304" pitchFamily="18" charset="0"/>
                <a:cs typeface="Arial" panose="020B0604020202020204" pitchFamily="34" charset="0"/>
              </a:rPr>
              <a:t>:</a:t>
            </a:r>
            <a:endParaRPr lang="ar-EG" sz="1400" dirty="0" smtClean="0">
              <a:solidFill>
                <a:schemeClr val="accent1">
                  <a:lumMod val="75000"/>
                </a:schemeClr>
              </a:solidFill>
              <a:ea typeface="Times New Roman" panose="02020603050405020304" pitchFamily="18" charset="0"/>
              <a:cs typeface="Arial" panose="020B0604020202020204" pitchFamily="34" charset="0"/>
            </a:endParaRPr>
          </a:p>
          <a:p>
            <a:pPr>
              <a:lnSpc>
                <a:spcPct val="107000"/>
              </a:lnSpc>
            </a:pPr>
            <a:endParaRPr lang="en-US" sz="1400" dirty="0">
              <a:solidFill>
                <a:schemeClr val="accent1">
                  <a:lumMod val="75000"/>
                </a:schemeClr>
              </a:solidFill>
              <a:ea typeface="Calibri" panose="020F0502020204030204" pitchFamily="34" charset="0"/>
              <a:cs typeface="Arial" panose="020B0604020202020204" pitchFamily="34" charset="0"/>
            </a:endParaRPr>
          </a:p>
          <a:p>
            <a:pPr marR="0" lvl="0">
              <a:lnSpc>
                <a:spcPct val="107000"/>
              </a:lnSpc>
              <a:spcBef>
                <a:spcPts val="0"/>
              </a:spcBef>
              <a:spcAft>
                <a:spcPts val="800"/>
              </a:spcAft>
              <a:buSzPts val="1000"/>
              <a:tabLst>
                <a:tab pos="457200" algn="l"/>
              </a:tabLst>
            </a:pPr>
            <a:r>
              <a:rPr lang="ar-EG" sz="1400" dirty="0" smtClean="0">
                <a:solidFill>
                  <a:schemeClr val="accent1">
                    <a:lumMod val="75000"/>
                  </a:schemeClr>
                </a:solidFill>
                <a:ea typeface="Times New Roman" panose="02020603050405020304" pitchFamily="18" charset="0"/>
                <a:cs typeface="Arial" panose="020B0604020202020204" pitchFamily="34" charset="0"/>
              </a:rPr>
              <a:t>      </a:t>
            </a:r>
            <a:r>
              <a:rPr lang="en-GB" sz="1400" dirty="0" smtClean="0">
                <a:solidFill>
                  <a:schemeClr val="accent1">
                    <a:lumMod val="75000"/>
                  </a:schemeClr>
                </a:solidFill>
                <a:ea typeface="Times New Roman" panose="02020603050405020304" pitchFamily="18" charset="0"/>
                <a:cs typeface="Arial" panose="020B0604020202020204" pitchFamily="34" charset="0"/>
              </a:rPr>
              <a:t>The </a:t>
            </a:r>
            <a:r>
              <a:rPr lang="en-GB" sz="1400" dirty="0">
                <a:solidFill>
                  <a:schemeClr val="accent1">
                    <a:lumMod val="75000"/>
                  </a:schemeClr>
                </a:solidFill>
                <a:ea typeface="Times New Roman" panose="02020603050405020304" pitchFamily="18" charset="0"/>
                <a:cs typeface="Arial" panose="020B0604020202020204" pitchFamily="34" charset="0"/>
              </a:rPr>
              <a:t>ministry of education should have a continuous professional development CPD policy that </a:t>
            </a:r>
            <a:r>
              <a:rPr lang="en-GB" sz="1400" dirty="0" smtClean="0">
                <a:solidFill>
                  <a:schemeClr val="accent1">
                    <a:lumMod val="75000"/>
                  </a:schemeClr>
                </a:solidFill>
                <a:ea typeface="Times New Roman" panose="02020603050405020304" pitchFamily="18" charset="0"/>
                <a:cs typeface="Arial" panose="020B0604020202020204" pitchFamily="34" charset="0"/>
              </a:rPr>
              <a:t>encourages </a:t>
            </a:r>
            <a:r>
              <a:rPr lang="en-GB" sz="1400" dirty="0">
                <a:solidFill>
                  <a:schemeClr val="accent1">
                    <a:lumMod val="75000"/>
                  </a:schemeClr>
                </a:solidFill>
                <a:ea typeface="Times New Roman" panose="02020603050405020304" pitchFamily="18" charset="0"/>
                <a:cs typeface="Arial" panose="020B0604020202020204" pitchFamily="34" charset="0"/>
              </a:rPr>
              <a:t>the formation of peer communities of learners PCLs. Some were suggesting that this needed to be mandatory.</a:t>
            </a:r>
            <a:endParaRPr lang="en-US" sz="1400" dirty="0">
              <a:solidFill>
                <a:schemeClr val="accent1">
                  <a:lumMod val="75000"/>
                </a:schemeClr>
              </a:solidFill>
              <a:ea typeface="Calibri" panose="020F0502020204030204" pitchFamily="34" charset="0"/>
              <a:cs typeface="Arial" panose="020B0604020202020204" pitchFamily="34" charset="0"/>
            </a:endParaRPr>
          </a:p>
          <a:p>
            <a:pPr marR="0" lvl="0">
              <a:lnSpc>
                <a:spcPct val="107000"/>
              </a:lnSpc>
              <a:spcBef>
                <a:spcPts val="0"/>
              </a:spcBef>
              <a:spcAft>
                <a:spcPts val="800"/>
              </a:spcAft>
              <a:buSzPts val="1000"/>
              <a:tabLst>
                <a:tab pos="457200" algn="l"/>
              </a:tabLst>
            </a:pPr>
            <a:r>
              <a:rPr lang="ar-EG" sz="1400" dirty="0" smtClean="0">
                <a:solidFill>
                  <a:schemeClr val="accent1">
                    <a:lumMod val="75000"/>
                  </a:schemeClr>
                </a:solidFill>
                <a:ea typeface="Times New Roman" panose="02020603050405020304" pitchFamily="18" charset="0"/>
                <a:cs typeface="Arial" panose="020B0604020202020204" pitchFamily="34" charset="0"/>
              </a:rPr>
              <a:t>      </a:t>
            </a:r>
            <a:r>
              <a:rPr lang="en-GB" sz="1400" dirty="0" smtClean="0">
                <a:solidFill>
                  <a:schemeClr val="accent1">
                    <a:lumMod val="75000"/>
                  </a:schemeClr>
                </a:solidFill>
                <a:ea typeface="Times New Roman" panose="02020603050405020304" pitchFamily="18" charset="0"/>
                <a:cs typeface="Arial" panose="020B0604020202020204" pitchFamily="34" charset="0"/>
              </a:rPr>
              <a:t>The </a:t>
            </a:r>
            <a:r>
              <a:rPr lang="en-GB" sz="1400" dirty="0">
                <a:solidFill>
                  <a:schemeClr val="accent1">
                    <a:lumMod val="75000"/>
                  </a:schemeClr>
                </a:solidFill>
                <a:ea typeface="Times New Roman" panose="02020603050405020304" pitchFamily="18" charset="0"/>
                <a:cs typeface="Arial" panose="020B0604020202020204" pitchFamily="34" charset="0"/>
              </a:rPr>
              <a:t>training and quality assurance units in each school should oversee and support the formation of PCLs.  The project </a:t>
            </a:r>
            <a:r>
              <a:rPr lang="en-GB" sz="1400" dirty="0" smtClean="0">
                <a:solidFill>
                  <a:schemeClr val="accent1">
                    <a:lumMod val="75000"/>
                  </a:schemeClr>
                </a:solidFill>
                <a:ea typeface="Times New Roman" panose="02020603050405020304" pitchFamily="18" charset="0"/>
                <a:cs typeface="Arial" panose="020B0604020202020204" pitchFamily="34" charset="0"/>
              </a:rPr>
              <a:t>has </a:t>
            </a:r>
            <a:r>
              <a:rPr lang="en-GB" sz="1400" dirty="0">
                <a:solidFill>
                  <a:schemeClr val="accent1">
                    <a:lumMod val="75000"/>
                  </a:schemeClr>
                </a:solidFill>
                <a:ea typeface="Times New Roman" panose="02020603050405020304" pitchFamily="18" charset="0"/>
                <a:cs typeface="Arial" panose="020B0604020202020204" pitchFamily="34" charset="0"/>
              </a:rPr>
              <a:t>greatly strengthened and empowered the quality assurance and training units and given them a new role that needs to be maintained.  Their activities were made that much more effective through the existence of Peer Communities of Learners.</a:t>
            </a:r>
            <a:endParaRPr lang="en-US" sz="1400" dirty="0">
              <a:solidFill>
                <a:schemeClr val="accent1">
                  <a:lumMod val="75000"/>
                </a:schemeClr>
              </a:solidFill>
              <a:ea typeface="Calibri" panose="020F0502020204030204" pitchFamily="34" charset="0"/>
              <a:cs typeface="Arial" panose="020B0604020202020204" pitchFamily="34" charset="0"/>
            </a:endParaRPr>
          </a:p>
          <a:p>
            <a:pPr marR="0" lvl="0">
              <a:lnSpc>
                <a:spcPct val="107000"/>
              </a:lnSpc>
              <a:spcBef>
                <a:spcPts val="0"/>
              </a:spcBef>
              <a:spcAft>
                <a:spcPts val="800"/>
              </a:spcAft>
              <a:buSzPts val="1000"/>
              <a:tabLst>
                <a:tab pos="457200" algn="l"/>
              </a:tabLst>
            </a:pPr>
            <a:r>
              <a:rPr lang="ar-EG" sz="1400" dirty="0" smtClean="0">
                <a:solidFill>
                  <a:schemeClr val="accent1">
                    <a:lumMod val="75000"/>
                  </a:schemeClr>
                </a:solidFill>
                <a:ea typeface="Times New Roman" panose="02020603050405020304" pitchFamily="18" charset="0"/>
                <a:cs typeface="Arial" panose="020B0604020202020204" pitchFamily="34" charset="0"/>
              </a:rPr>
              <a:t>      </a:t>
            </a:r>
            <a:r>
              <a:rPr lang="en-GB" sz="1400" dirty="0" smtClean="0">
                <a:solidFill>
                  <a:schemeClr val="accent1">
                    <a:lumMod val="75000"/>
                  </a:schemeClr>
                </a:solidFill>
                <a:ea typeface="Times New Roman" panose="02020603050405020304" pitchFamily="18" charset="0"/>
                <a:cs typeface="Arial" panose="020B0604020202020204" pitchFamily="34" charset="0"/>
              </a:rPr>
              <a:t>Schools </a:t>
            </a:r>
            <a:r>
              <a:rPr lang="en-GB" sz="1400" dirty="0">
                <a:solidFill>
                  <a:schemeClr val="accent1">
                    <a:lumMod val="75000"/>
                  </a:schemeClr>
                </a:solidFill>
                <a:ea typeface="Times New Roman" panose="02020603050405020304" pitchFamily="18" charset="0"/>
                <a:cs typeface="Arial" panose="020B0604020202020204" pitchFamily="34" charset="0"/>
              </a:rPr>
              <a:t>should make time and space available for the activation of Continuous Professional Development CPD and the meetings of the PCLs. </a:t>
            </a:r>
            <a:r>
              <a:rPr lang="en-GB" sz="1400" dirty="0" smtClean="0">
                <a:solidFill>
                  <a:schemeClr val="accent1">
                    <a:lumMod val="75000"/>
                  </a:schemeClr>
                </a:solidFill>
                <a:ea typeface="Times New Roman" panose="02020603050405020304" pitchFamily="18" charset="0"/>
                <a:cs typeface="Arial" panose="020B0604020202020204" pitchFamily="34" charset="0"/>
              </a:rPr>
              <a:t>They need </a:t>
            </a:r>
            <a:r>
              <a:rPr lang="en-GB" sz="1400" dirty="0">
                <a:solidFill>
                  <a:schemeClr val="accent1">
                    <a:lumMod val="75000"/>
                  </a:schemeClr>
                </a:solidFill>
                <a:ea typeface="Times New Roman" panose="02020603050405020304" pitchFamily="18" charset="0"/>
                <a:cs typeface="Arial" panose="020B0604020202020204" pitchFamily="34" charset="0"/>
              </a:rPr>
              <a:t>the time and space to meet as very often this was a great challenge and the benefits they got out of meeting regularly and learning collaboratively were clearly significant.</a:t>
            </a:r>
            <a:endParaRPr lang="en-US" sz="1400" dirty="0">
              <a:solidFill>
                <a:schemeClr val="accent1">
                  <a:lumMod val="75000"/>
                </a:schemeClr>
              </a:solidFill>
              <a:ea typeface="Calibri" panose="020F0502020204030204" pitchFamily="34" charset="0"/>
              <a:cs typeface="Arial" panose="020B0604020202020204" pitchFamily="34" charset="0"/>
            </a:endParaRPr>
          </a:p>
          <a:p>
            <a:pPr marR="0" lvl="0">
              <a:lnSpc>
                <a:spcPct val="107000"/>
              </a:lnSpc>
              <a:spcBef>
                <a:spcPts val="0"/>
              </a:spcBef>
              <a:spcAft>
                <a:spcPts val="800"/>
              </a:spcAft>
              <a:buSzPts val="1000"/>
              <a:tabLst>
                <a:tab pos="457200" algn="l"/>
              </a:tabLst>
            </a:pPr>
            <a:r>
              <a:rPr lang="ar-EG" sz="1400" dirty="0" smtClean="0">
                <a:solidFill>
                  <a:schemeClr val="accent1">
                    <a:lumMod val="75000"/>
                  </a:schemeClr>
                </a:solidFill>
                <a:ea typeface="Times New Roman" panose="02020603050405020304" pitchFamily="18" charset="0"/>
                <a:cs typeface="Arial" panose="020B0604020202020204" pitchFamily="34" charset="0"/>
              </a:rPr>
              <a:t>      </a:t>
            </a:r>
            <a:r>
              <a:rPr lang="en-GB" sz="1400" dirty="0" smtClean="0">
                <a:solidFill>
                  <a:schemeClr val="accent1">
                    <a:lumMod val="75000"/>
                  </a:schemeClr>
                </a:solidFill>
                <a:ea typeface="Times New Roman" panose="02020603050405020304" pitchFamily="18" charset="0"/>
                <a:cs typeface="Arial" panose="020B0604020202020204" pitchFamily="34" charset="0"/>
              </a:rPr>
              <a:t>University </a:t>
            </a:r>
            <a:r>
              <a:rPr lang="en-GB" sz="1400" dirty="0">
                <a:solidFill>
                  <a:schemeClr val="accent1">
                    <a:lumMod val="75000"/>
                  </a:schemeClr>
                </a:solidFill>
                <a:ea typeface="Times New Roman" panose="02020603050405020304" pitchFamily="18" charset="0"/>
                <a:cs typeface="Arial" panose="020B0604020202020204" pitchFamily="34" charset="0"/>
              </a:rPr>
              <a:t>should support and strengthen school mentorship and the training units.  All teachers in the project were clearly very grateful for the opportunity they were given to connect with university, be mentored by faculty, learn new methods, ideas and practices.</a:t>
            </a:r>
            <a:r>
              <a:rPr lang="en-GB" sz="16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endParaRPr lang="en-GB" sz="1600"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buSzPts val="1000"/>
              <a:tabLst>
                <a:tab pos="457200" algn="l"/>
              </a:tabLst>
            </a:pPr>
            <a:r>
              <a:rPr lang="en-US" sz="1200" b="1" dirty="0">
                <a:solidFill>
                  <a:schemeClr val="accent1">
                    <a:lumMod val="50000"/>
                  </a:schemeClr>
                </a:solidFill>
                <a:latin typeface="Calibri" panose="020F0502020204030204" pitchFamily="34" charset="0"/>
                <a:ea typeface="Calibri" panose="020F0502020204030204" pitchFamily="34" charset="0"/>
              </a:rPr>
              <a:t>Website: SUP4PCL.aucegypt.edu</a:t>
            </a:r>
          </a:p>
          <a:p>
            <a:pPr marR="0" lvl="0">
              <a:lnSpc>
                <a:spcPct val="107000"/>
              </a:lnSpc>
              <a:spcBef>
                <a:spcPts val="0"/>
              </a:spcBef>
              <a:spcAft>
                <a:spcPts val="800"/>
              </a:spcAft>
              <a:buSzPts val="1000"/>
              <a:tabLst>
                <a:tab pos="457200" algn="l"/>
              </a:tabLs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3DD7BC0-29BA-4DD6-B25F-BACBF2114160}"/>
              </a:ext>
            </a:extLst>
          </p:cNvPr>
          <p:cNvPicPr>
            <a:picLocks noChangeAspect="1"/>
          </p:cNvPicPr>
          <p:nvPr/>
        </p:nvPicPr>
        <p:blipFill>
          <a:blip r:embed="rId7"/>
          <a:stretch>
            <a:fillRect/>
          </a:stretch>
        </p:blipFill>
        <p:spPr>
          <a:xfrm>
            <a:off x="7930264" y="173059"/>
            <a:ext cx="2000250" cy="685801"/>
          </a:xfrm>
          <a:prstGeom prst="rect">
            <a:avLst/>
          </a:prstGeom>
        </p:spPr>
      </p:pic>
      <p:pic>
        <p:nvPicPr>
          <p:cNvPr id="13" name="Picture 12">
            <a:extLst>
              <a:ext uri="{FF2B5EF4-FFF2-40B4-BE49-F238E27FC236}">
                <a16:creationId xmlns:a16="http://schemas.microsoft.com/office/drawing/2014/main" id="{1AA59610-9884-43B3-9804-A61F0B06EE96}"/>
              </a:ext>
            </a:extLst>
          </p:cNvPr>
          <p:cNvPicPr>
            <a:picLocks noChangeAspect="1"/>
          </p:cNvPicPr>
          <p:nvPr/>
        </p:nvPicPr>
        <p:blipFill>
          <a:blip r:embed="rId8"/>
          <a:stretch>
            <a:fillRect/>
          </a:stretch>
        </p:blipFill>
        <p:spPr>
          <a:xfrm>
            <a:off x="8958963" y="1009993"/>
            <a:ext cx="1943101" cy="628650"/>
          </a:xfrm>
          <a:prstGeom prst="rect">
            <a:avLst/>
          </a:prstGeom>
        </p:spPr>
      </p:pic>
      <p:pic>
        <p:nvPicPr>
          <p:cNvPr id="14" name="Picture 13">
            <a:extLst>
              <a:ext uri="{FF2B5EF4-FFF2-40B4-BE49-F238E27FC236}">
                <a16:creationId xmlns:a16="http://schemas.microsoft.com/office/drawing/2014/main" id="{52B63B57-00D7-4017-9ACB-CC4FF68ED55A}"/>
              </a:ext>
            </a:extLst>
          </p:cNvPr>
          <p:cNvPicPr>
            <a:picLocks noChangeAspect="1"/>
          </p:cNvPicPr>
          <p:nvPr/>
        </p:nvPicPr>
        <p:blipFill>
          <a:blip r:embed="rId9"/>
          <a:stretch>
            <a:fillRect/>
          </a:stretch>
        </p:blipFill>
        <p:spPr>
          <a:xfrm>
            <a:off x="9561262" y="1695371"/>
            <a:ext cx="1516642" cy="85352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72" y="1345301"/>
            <a:ext cx="237528" cy="20458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72" y="2151517"/>
            <a:ext cx="237528" cy="20458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72" y="3400536"/>
            <a:ext cx="237528" cy="2045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72" y="4603801"/>
            <a:ext cx="237528" cy="204584"/>
          </a:xfrm>
          <a:prstGeom prst="rect">
            <a:avLst/>
          </a:prstGeom>
        </p:spPr>
      </p:pic>
      <p:pic>
        <p:nvPicPr>
          <p:cNvPr id="16" name="Picture 15"/>
          <p:cNvPicPr/>
          <p:nvPr/>
        </p:nvPicPr>
        <p:blipFill>
          <a:blip r:embed="rId11"/>
          <a:stretch>
            <a:fillRect/>
          </a:stretch>
        </p:blipFill>
        <p:spPr>
          <a:xfrm>
            <a:off x="81978" y="97853"/>
            <a:ext cx="1667170" cy="394656"/>
          </a:xfrm>
          <a:prstGeom prst="rect">
            <a:avLst/>
          </a:prstGeom>
        </p:spPr>
      </p:pic>
    </p:spTree>
    <p:extLst>
      <p:ext uri="{BB962C8B-B14F-4D97-AF65-F5344CB8AC3E}">
        <p14:creationId xmlns:p14="http://schemas.microsoft.com/office/powerpoint/2010/main" val="150460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47947" y="2697763"/>
            <a:ext cx="1981326" cy="949038"/>
          </a:xfrm>
          <a:prstGeom prst="rect">
            <a:avLst/>
          </a:prstGeom>
        </p:spPr>
      </p:pic>
      <p:pic>
        <p:nvPicPr>
          <p:cNvPr id="5" name="Picture 4"/>
          <p:cNvPicPr>
            <a:picLocks noChangeAspect="1"/>
          </p:cNvPicPr>
          <p:nvPr/>
        </p:nvPicPr>
        <p:blipFill>
          <a:blip r:embed="rId3"/>
          <a:stretch>
            <a:fillRect/>
          </a:stretch>
        </p:blipFill>
        <p:spPr>
          <a:xfrm>
            <a:off x="8344744" y="5546346"/>
            <a:ext cx="860748" cy="1134650"/>
          </a:xfrm>
          <a:prstGeom prst="rect">
            <a:avLst/>
          </a:prstGeom>
        </p:spPr>
      </p:pic>
      <p:pic>
        <p:nvPicPr>
          <p:cNvPr id="6" name="Picture 5"/>
          <p:cNvPicPr>
            <a:picLocks noChangeAspect="1"/>
          </p:cNvPicPr>
          <p:nvPr/>
        </p:nvPicPr>
        <p:blipFill>
          <a:blip r:embed="rId4"/>
          <a:stretch>
            <a:fillRect/>
          </a:stretch>
        </p:blipFill>
        <p:spPr>
          <a:xfrm>
            <a:off x="9209832" y="4906409"/>
            <a:ext cx="1040486" cy="937728"/>
          </a:xfrm>
          <a:prstGeom prst="rect">
            <a:avLst/>
          </a:prstGeom>
        </p:spPr>
      </p:pic>
      <p:pic>
        <p:nvPicPr>
          <p:cNvPr id="9" name="Picture 8"/>
          <p:cNvPicPr>
            <a:picLocks noChangeAspect="1"/>
          </p:cNvPicPr>
          <p:nvPr/>
        </p:nvPicPr>
        <p:blipFill rotWithShape="1">
          <a:blip r:embed="rId5"/>
          <a:srcRect l="5948" t="3220"/>
          <a:stretch/>
        </p:blipFill>
        <p:spPr>
          <a:xfrm>
            <a:off x="6812362" y="6234278"/>
            <a:ext cx="1262015" cy="641160"/>
          </a:xfrm>
          <a:prstGeom prst="rect">
            <a:avLst/>
          </a:prstGeom>
        </p:spPr>
      </p:pic>
      <p:pic>
        <p:nvPicPr>
          <p:cNvPr id="10" name="Picture 9"/>
          <p:cNvPicPr>
            <a:picLocks noChangeAspect="1"/>
          </p:cNvPicPr>
          <p:nvPr/>
        </p:nvPicPr>
        <p:blipFill>
          <a:blip r:embed="rId6"/>
          <a:stretch>
            <a:fillRect/>
          </a:stretch>
        </p:blipFill>
        <p:spPr>
          <a:xfrm>
            <a:off x="9403780" y="3795673"/>
            <a:ext cx="2089871" cy="1012712"/>
          </a:xfrm>
          <a:prstGeom prst="rect">
            <a:avLst/>
          </a:prstGeom>
        </p:spPr>
      </p:pic>
      <p:sp>
        <p:nvSpPr>
          <p:cNvPr id="11" name="Rectangle 10"/>
          <p:cNvSpPr/>
          <p:nvPr/>
        </p:nvSpPr>
        <p:spPr>
          <a:xfrm>
            <a:off x="0" y="584276"/>
            <a:ext cx="6070549" cy="6273724"/>
          </a:xfrm>
          <a:prstGeom prst="rect">
            <a:avLst/>
          </a:prstGeom>
          <a:gradFill flip="none" rotWithShape="1">
            <a:gsLst>
              <a:gs pos="0">
                <a:schemeClr val="accent1">
                  <a:lumMod val="5000"/>
                  <a:lumOff val="95000"/>
                </a:schemeClr>
              </a:gs>
              <a:gs pos="100000">
                <a:schemeClr val="accent1">
                  <a:alpha val="49000"/>
                  <a:lumMod val="62000"/>
                  <a:lumOff val="38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In order to incentivize school university partnership at the university level the project suggested the following faculty policies and practices</a:t>
            </a:r>
            <a:r>
              <a:rPr lang="en-US" sz="1200" dirty="0" smtClean="0">
                <a:solidFill>
                  <a:schemeClr val="accent1">
                    <a:lumMod val="75000"/>
                  </a:schemeClr>
                </a:solidFill>
                <a:ea typeface="Times New Roman" panose="02020603050405020304" pitchFamily="18" charset="0"/>
                <a:cs typeface="Arial" panose="020B0604020202020204" pitchFamily="34" charset="0"/>
              </a:rPr>
              <a:t>:</a:t>
            </a:r>
          </a:p>
          <a:p>
            <a:pPr>
              <a:lnSpc>
                <a:spcPct val="107000"/>
              </a:lnSpc>
            </a:pPr>
            <a:endParaRPr lang="en-US" sz="1200" dirty="0">
              <a:solidFill>
                <a:schemeClr val="accent1">
                  <a:lumMod val="75000"/>
                </a:schemeClr>
              </a:solidFill>
              <a:ea typeface="Times New Roman" panose="02020603050405020304" pitchFamily="18" charset="0"/>
              <a:cs typeface="Arial" panose="020B0604020202020204" pitchFamily="34" charset="0"/>
            </a:endParaRP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Promotion </a:t>
            </a:r>
            <a:r>
              <a:rPr lang="en-US" sz="1200" dirty="0">
                <a:solidFill>
                  <a:schemeClr val="accent1">
                    <a:lumMod val="75000"/>
                  </a:schemeClr>
                </a:solidFill>
                <a:ea typeface="Times New Roman" panose="02020603050405020304" pitchFamily="18" charset="0"/>
                <a:cs typeface="Arial" panose="020B0604020202020204" pitchFamily="34" charset="0"/>
              </a:rPr>
              <a:t>of faculty should be based on higher weights for community service and mentorship of school teachers.  This would overcome the need for extrinsic motivation amongst some of the university faculty.</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Contrary </a:t>
            </a:r>
            <a:r>
              <a:rPr lang="en-US" sz="1200" dirty="0">
                <a:solidFill>
                  <a:schemeClr val="accent1">
                    <a:lumMod val="75000"/>
                  </a:schemeClr>
                </a:solidFill>
                <a:ea typeface="Times New Roman" panose="02020603050405020304" pitchFamily="18" charset="0"/>
                <a:cs typeface="Arial" panose="020B0604020202020204" pitchFamily="34" charset="0"/>
              </a:rPr>
              <a:t>to current practices, collaborative research should be given higher points in assessing the dossier for promotion and tenure.  Currently collaborative research is not high in the promotion evaluation system in national universities. </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More </a:t>
            </a:r>
            <a:r>
              <a:rPr lang="en-US" sz="1200" dirty="0">
                <a:solidFill>
                  <a:schemeClr val="accent1">
                    <a:lumMod val="75000"/>
                  </a:schemeClr>
                </a:solidFill>
                <a:ea typeface="Times New Roman" panose="02020603050405020304" pitchFamily="18" charset="0"/>
                <a:cs typeface="Arial" panose="020B0604020202020204" pitchFamily="34" charset="0"/>
              </a:rPr>
              <a:t>weight needs to be placed for action research and research leading to school improvement. </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The </a:t>
            </a:r>
            <a:r>
              <a:rPr lang="en-US" sz="1200" dirty="0">
                <a:solidFill>
                  <a:schemeClr val="accent1">
                    <a:lumMod val="75000"/>
                  </a:schemeClr>
                </a:solidFill>
                <a:ea typeface="Times New Roman" panose="02020603050405020304" pitchFamily="18" charset="0"/>
                <a:cs typeface="Arial" panose="020B0604020202020204" pitchFamily="34" charset="0"/>
              </a:rPr>
              <a:t>dossier for promotion should contain evidence of participation in peer communities of learners as a way of making the time and effort spent worthwhile.</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Practitioners </a:t>
            </a:r>
            <a:r>
              <a:rPr lang="en-US" sz="1200" dirty="0">
                <a:solidFill>
                  <a:schemeClr val="accent1">
                    <a:lumMod val="75000"/>
                  </a:schemeClr>
                </a:solidFill>
                <a:ea typeface="Times New Roman" panose="02020603050405020304" pitchFamily="18" charset="0"/>
                <a:cs typeface="Arial" panose="020B0604020202020204" pitchFamily="34" charset="0"/>
              </a:rPr>
              <a:t>should be invited and encouraged to lecture at university.  This seemed to work as a strong incentive amongst the teachers in the SUP4PCL partnership and it seemed to greatly motivate them to sustain the partnership and do better in school.</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University </a:t>
            </a:r>
            <a:r>
              <a:rPr lang="en-US" sz="1200" dirty="0">
                <a:solidFill>
                  <a:schemeClr val="accent1">
                    <a:lumMod val="75000"/>
                  </a:schemeClr>
                </a:solidFill>
                <a:ea typeface="Times New Roman" panose="02020603050405020304" pitchFamily="18" charset="0"/>
                <a:cs typeface="Arial" panose="020B0604020202020204" pitchFamily="34" charset="0"/>
              </a:rPr>
              <a:t>should be able to offer outstanding practitioners honorary diplomas</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Faculties </a:t>
            </a:r>
            <a:r>
              <a:rPr lang="en-US" sz="1200" dirty="0">
                <a:solidFill>
                  <a:schemeClr val="accent1">
                    <a:lumMod val="75000"/>
                  </a:schemeClr>
                </a:solidFill>
                <a:ea typeface="Times New Roman" panose="02020603050405020304" pitchFamily="18" charset="0"/>
                <a:cs typeface="Arial" panose="020B0604020202020204" pitchFamily="34" charset="0"/>
              </a:rPr>
              <a:t>and schools of education going through reforms should invite school practitioners to be part of the process.</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Mentorship </a:t>
            </a:r>
            <a:r>
              <a:rPr lang="en-US" sz="1200" dirty="0">
                <a:solidFill>
                  <a:schemeClr val="accent1">
                    <a:lumMod val="75000"/>
                  </a:schemeClr>
                </a:solidFill>
                <a:ea typeface="Times New Roman" panose="02020603050405020304" pitchFamily="18" charset="0"/>
                <a:cs typeface="Arial" panose="020B0604020202020204" pitchFamily="34" charset="0"/>
              </a:rPr>
              <a:t>should constitute part of the offerings by faculties of education. </a:t>
            </a:r>
          </a:p>
          <a:p>
            <a:pPr>
              <a:lnSpc>
                <a:spcPct val="107000"/>
              </a:lnSpc>
            </a:pPr>
            <a:r>
              <a:rPr lang="en-US" sz="1200" dirty="0" smtClean="0">
                <a:solidFill>
                  <a:schemeClr val="accent1">
                    <a:lumMod val="75000"/>
                  </a:schemeClr>
                </a:solidFill>
                <a:ea typeface="Times New Roman" panose="02020603050405020304" pitchFamily="18" charset="0"/>
                <a:cs typeface="Arial" panose="020B0604020202020204" pitchFamily="34" charset="0"/>
              </a:rPr>
              <a:t>             Mentorship </a:t>
            </a:r>
            <a:r>
              <a:rPr lang="en-US" sz="1200" dirty="0">
                <a:solidFill>
                  <a:schemeClr val="accent1">
                    <a:lumMod val="75000"/>
                  </a:schemeClr>
                </a:solidFill>
                <a:ea typeface="Times New Roman" panose="02020603050405020304" pitchFamily="18" charset="0"/>
                <a:cs typeface="Arial" panose="020B0604020202020204" pitchFamily="34" charset="0"/>
              </a:rPr>
              <a:t>has proven to work quite well for the school teachers joining the SUP4PCL project and was recognized as a good strategy for lifelong learning and for improving teaching and learning in schools but also in university.</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Faculty </a:t>
            </a:r>
            <a:r>
              <a:rPr lang="en-US" sz="1200" dirty="0">
                <a:solidFill>
                  <a:schemeClr val="accent1">
                    <a:lumMod val="75000"/>
                  </a:schemeClr>
                </a:solidFill>
                <a:ea typeface="Times New Roman" panose="02020603050405020304" pitchFamily="18" charset="0"/>
                <a:cs typeface="Arial" panose="020B0604020202020204" pitchFamily="34" charset="0"/>
              </a:rPr>
              <a:t>members engaged in school university partnerships should be getting a reduced teaching load. All faculty members in the project complained from overload and the scarcity of time available to support such initiatives.</a:t>
            </a:r>
          </a:p>
          <a:p>
            <a:pPr>
              <a:lnSpc>
                <a:spcPct val="107000"/>
              </a:lnSpc>
            </a:pPr>
            <a:r>
              <a:rPr lang="en-US" sz="1200" dirty="0">
                <a:solidFill>
                  <a:schemeClr val="accent1">
                    <a:lumMod val="75000"/>
                  </a:schemeClr>
                </a:solidFill>
                <a:ea typeface="Times New Roman" panose="02020603050405020304" pitchFamily="18" charset="0"/>
                <a:cs typeface="Arial" panose="020B0604020202020204" pitchFamily="34" charset="0"/>
              </a:rPr>
              <a:t> </a:t>
            </a:r>
            <a:r>
              <a:rPr lang="en-US" sz="1200" dirty="0" smtClean="0">
                <a:solidFill>
                  <a:schemeClr val="accent1">
                    <a:lumMod val="75000"/>
                  </a:schemeClr>
                </a:solidFill>
                <a:ea typeface="Times New Roman" panose="02020603050405020304" pitchFamily="18" charset="0"/>
                <a:cs typeface="Arial" panose="020B0604020202020204" pitchFamily="34" charset="0"/>
              </a:rPr>
              <a:t>             Faculties </a:t>
            </a:r>
            <a:r>
              <a:rPr lang="en-US" sz="1200" dirty="0">
                <a:solidFill>
                  <a:schemeClr val="accent1">
                    <a:lumMod val="75000"/>
                  </a:schemeClr>
                </a:solidFill>
                <a:ea typeface="Times New Roman" panose="02020603050405020304" pitchFamily="18" charset="0"/>
                <a:cs typeface="Arial" panose="020B0604020202020204" pitchFamily="34" charset="0"/>
              </a:rPr>
              <a:t>of education should establish technology labs for teacher professional development.  The labs had apparently worked quite well for mentoring teachers and were also very instrumental for expanding the initiative through school clustering. </a:t>
            </a:r>
            <a:endParaRPr lang="en-US" sz="1200" dirty="0" smtClean="0">
              <a:solidFill>
                <a:schemeClr val="accent1">
                  <a:lumMod val="75000"/>
                </a:schemeClr>
              </a:solidFill>
              <a:ea typeface="Times New Roman" panose="02020603050405020304" pitchFamily="18" charset="0"/>
              <a:cs typeface="Arial" panose="020B0604020202020204" pitchFamily="34" charset="0"/>
            </a:endParaRPr>
          </a:p>
          <a:p>
            <a:pPr lvl="0" algn="ctr">
              <a:lnSpc>
                <a:spcPct val="107000"/>
              </a:lnSpc>
            </a:pPr>
            <a:r>
              <a:rPr lang="en-US" sz="1200" b="1" dirty="0">
                <a:solidFill>
                  <a:schemeClr val="accent1">
                    <a:lumMod val="50000"/>
                  </a:schemeClr>
                </a:solidFill>
                <a:latin typeface="Calibri" panose="020F0502020204030204" pitchFamily="34" charset="0"/>
                <a:ea typeface="Calibri" panose="020F0502020204030204" pitchFamily="34" charset="0"/>
              </a:rPr>
              <a:t>Website: SUP4PCL.aucegypt.edu</a:t>
            </a:r>
          </a:p>
          <a:p>
            <a:pPr>
              <a:lnSpc>
                <a:spcPct val="107000"/>
              </a:lnSpc>
            </a:pPr>
            <a:endParaRPr lang="en-US" sz="1200" dirty="0">
              <a:solidFill>
                <a:schemeClr val="accent1">
                  <a:lumMod val="75000"/>
                </a:schemeClr>
              </a:solidFill>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83DD7BC0-29BA-4DD6-B25F-BACBF2114160}"/>
              </a:ext>
            </a:extLst>
          </p:cNvPr>
          <p:cNvPicPr>
            <a:picLocks noChangeAspect="1"/>
          </p:cNvPicPr>
          <p:nvPr/>
        </p:nvPicPr>
        <p:blipFill>
          <a:blip r:embed="rId7"/>
          <a:stretch>
            <a:fillRect/>
          </a:stretch>
        </p:blipFill>
        <p:spPr>
          <a:xfrm>
            <a:off x="7930264" y="173059"/>
            <a:ext cx="2000250" cy="685801"/>
          </a:xfrm>
          <a:prstGeom prst="rect">
            <a:avLst/>
          </a:prstGeom>
        </p:spPr>
      </p:pic>
      <p:pic>
        <p:nvPicPr>
          <p:cNvPr id="13" name="Picture 12">
            <a:extLst>
              <a:ext uri="{FF2B5EF4-FFF2-40B4-BE49-F238E27FC236}">
                <a16:creationId xmlns:a16="http://schemas.microsoft.com/office/drawing/2014/main" id="{1AA59610-9884-43B3-9804-A61F0B06EE96}"/>
              </a:ext>
            </a:extLst>
          </p:cNvPr>
          <p:cNvPicPr>
            <a:picLocks noChangeAspect="1"/>
          </p:cNvPicPr>
          <p:nvPr/>
        </p:nvPicPr>
        <p:blipFill>
          <a:blip r:embed="rId8"/>
          <a:stretch>
            <a:fillRect/>
          </a:stretch>
        </p:blipFill>
        <p:spPr>
          <a:xfrm>
            <a:off x="8958963" y="1009993"/>
            <a:ext cx="1943101" cy="628650"/>
          </a:xfrm>
          <a:prstGeom prst="rect">
            <a:avLst/>
          </a:prstGeom>
        </p:spPr>
      </p:pic>
      <p:pic>
        <p:nvPicPr>
          <p:cNvPr id="14" name="Picture 13">
            <a:extLst>
              <a:ext uri="{FF2B5EF4-FFF2-40B4-BE49-F238E27FC236}">
                <a16:creationId xmlns:a16="http://schemas.microsoft.com/office/drawing/2014/main" id="{52B63B57-00D7-4017-9ACB-CC4FF68ED55A}"/>
              </a:ext>
            </a:extLst>
          </p:cNvPr>
          <p:cNvPicPr>
            <a:picLocks noChangeAspect="1"/>
          </p:cNvPicPr>
          <p:nvPr/>
        </p:nvPicPr>
        <p:blipFill>
          <a:blip r:embed="rId9"/>
          <a:stretch>
            <a:fillRect/>
          </a:stretch>
        </p:blipFill>
        <p:spPr>
          <a:xfrm>
            <a:off x="9561262" y="1695371"/>
            <a:ext cx="1516642" cy="85352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1286816"/>
            <a:ext cx="237528" cy="20458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1875183"/>
            <a:ext cx="237528" cy="20458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2427717"/>
            <a:ext cx="237528" cy="20458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2817683"/>
            <a:ext cx="237528" cy="20458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3248273"/>
            <a:ext cx="237528" cy="20458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23" y="4031047"/>
            <a:ext cx="237528" cy="20458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3826463"/>
            <a:ext cx="237528" cy="20458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4425947"/>
            <a:ext cx="237528" cy="20458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5174892"/>
            <a:ext cx="237528" cy="204584"/>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5741845"/>
            <a:ext cx="237528" cy="204584"/>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78" y="4663583"/>
            <a:ext cx="237528" cy="204584"/>
          </a:xfrm>
          <a:prstGeom prst="rect">
            <a:avLst/>
          </a:prstGeom>
        </p:spPr>
      </p:pic>
      <p:pic>
        <p:nvPicPr>
          <p:cNvPr id="27" name="Picture 26"/>
          <p:cNvPicPr/>
          <p:nvPr/>
        </p:nvPicPr>
        <p:blipFill>
          <a:blip r:embed="rId11"/>
          <a:stretch>
            <a:fillRect/>
          </a:stretch>
        </p:blipFill>
        <p:spPr>
          <a:xfrm>
            <a:off x="81978" y="97853"/>
            <a:ext cx="1667170" cy="394656"/>
          </a:xfrm>
          <a:prstGeom prst="rect">
            <a:avLst/>
          </a:prstGeom>
        </p:spPr>
      </p:pic>
    </p:spTree>
    <p:extLst>
      <p:ext uri="{BB962C8B-B14F-4D97-AF65-F5344CB8AC3E}">
        <p14:creationId xmlns:p14="http://schemas.microsoft.com/office/powerpoint/2010/main" val="295833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448910" y="492509"/>
            <a:ext cx="6954869" cy="5719105"/>
          </a:xfrm>
          <a:prstGeom prst="snip2DiagRect">
            <a:avLst/>
          </a:prstGeom>
          <a:solidFill>
            <a:srgbClr val="E5EEF5"/>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stretch>
            <a:fillRect/>
          </a:stretch>
        </p:blipFill>
        <p:spPr>
          <a:xfrm>
            <a:off x="49963" y="3998288"/>
            <a:ext cx="1981326" cy="949038"/>
          </a:xfrm>
          <a:prstGeom prst="rect">
            <a:avLst/>
          </a:prstGeom>
        </p:spPr>
      </p:pic>
      <p:pic>
        <p:nvPicPr>
          <p:cNvPr id="5" name="Picture 4"/>
          <p:cNvPicPr>
            <a:picLocks noChangeAspect="1"/>
          </p:cNvPicPr>
          <p:nvPr/>
        </p:nvPicPr>
        <p:blipFill>
          <a:blip r:embed="rId4"/>
          <a:stretch>
            <a:fillRect/>
          </a:stretch>
        </p:blipFill>
        <p:spPr>
          <a:xfrm>
            <a:off x="10635313" y="4332254"/>
            <a:ext cx="860748" cy="1134650"/>
          </a:xfrm>
          <a:prstGeom prst="rect">
            <a:avLst/>
          </a:prstGeom>
        </p:spPr>
      </p:pic>
      <p:pic>
        <p:nvPicPr>
          <p:cNvPr id="6" name="Picture 5"/>
          <p:cNvPicPr>
            <a:picLocks noChangeAspect="1"/>
          </p:cNvPicPr>
          <p:nvPr/>
        </p:nvPicPr>
        <p:blipFill>
          <a:blip r:embed="rId5"/>
          <a:stretch>
            <a:fillRect/>
          </a:stretch>
        </p:blipFill>
        <p:spPr>
          <a:xfrm>
            <a:off x="10356517" y="2089072"/>
            <a:ext cx="1040486" cy="937728"/>
          </a:xfrm>
          <a:prstGeom prst="rect">
            <a:avLst/>
          </a:prstGeom>
        </p:spPr>
      </p:pic>
      <p:pic>
        <p:nvPicPr>
          <p:cNvPr id="9" name="Picture 8"/>
          <p:cNvPicPr>
            <a:picLocks noChangeAspect="1"/>
          </p:cNvPicPr>
          <p:nvPr/>
        </p:nvPicPr>
        <p:blipFill rotWithShape="1">
          <a:blip r:embed="rId6"/>
          <a:srcRect l="5948" t="3220"/>
          <a:stretch/>
        </p:blipFill>
        <p:spPr>
          <a:xfrm>
            <a:off x="10434680" y="3358947"/>
            <a:ext cx="1262015" cy="641160"/>
          </a:xfrm>
          <a:prstGeom prst="rect">
            <a:avLst/>
          </a:prstGeom>
        </p:spPr>
      </p:pic>
      <p:pic>
        <p:nvPicPr>
          <p:cNvPr id="10" name="Picture 9"/>
          <p:cNvPicPr>
            <a:picLocks noChangeAspect="1"/>
          </p:cNvPicPr>
          <p:nvPr/>
        </p:nvPicPr>
        <p:blipFill>
          <a:blip r:embed="rId7"/>
          <a:stretch>
            <a:fillRect/>
          </a:stretch>
        </p:blipFill>
        <p:spPr>
          <a:xfrm>
            <a:off x="9931268" y="744213"/>
            <a:ext cx="2089871" cy="1012712"/>
          </a:xfrm>
          <a:prstGeom prst="rect">
            <a:avLst/>
          </a:prstGeom>
        </p:spPr>
      </p:pic>
      <p:pic>
        <p:nvPicPr>
          <p:cNvPr id="12" name="Picture 11">
            <a:extLst>
              <a:ext uri="{FF2B5EF4-FFF2-40B4-BE49-F238E27FC236}">
                <a16:creationId xmlns:a16="http://schemas.microsoft.com/office/drawing/2014/main" id="{83DD7BC0-29BA-4DD6-B25F-BACBF2114160}"/>
              </a:ext>
            </a:extLst>
          </p:cNvPr>
          <p:cNvPicPr>
            <a:picLocks noChangeAspect="1"/>
          </p:cNvPicPr>
          <p:nvPr/>
        </p:nvPicPr>
        <p:blipFill>
          <a:blip r:embed="rId8"/>
          <a:stretch>
            <a:fillRect/>
          </a:stretch>
        </p:blipFill>
        <p:spPr>
          <a:xfrm>
            <a:off x="31039" y="744213"/>
            <a:ext cx="2000250" cy="685801"/>
          </a:xfrm>
          <a:prstGeom prst="rect">
            <a:avLst/>
          </a:prstGeom>
        </p:spPr>
      </p:pic>
      <p:pic>
        <p:nvPicPr>
          <p:cNvPr id="13" name="Picture 12">
            <a:extLst>
              <a:ext uri="{FF2B5EF4-FFF2-40B4-BE49-F238E27FC236}">
                <a16:creationId xmlns:a16="http://schemas.microsoft.com/office/drawing/2014/main" id="{1AA59610-9884-43B3-9804-A61F0B06EE96}"/>
              </a:ext>
            </a:extLst>
          </p:cNvPr>
          <p:cNvPicPr>
            <a:picLocks noChangeAspect="1"/>
          </p:cNvPicPr>
          <p:nvPr/>
        </p:nvPicPr>
        <p:blipFill>
          <a:blip r:embed="rId9"/>
          <a:stretch>
            <a:fillRect/>
          </a:stretch>
        </p:blipFill>
        <p:spPr>
          <a:xfrm>
            <a:off x="88188" y="1792049"/>
            <a:ext cx="1943101" cy="628650"/>
          </a:xfrm>
          <a:prstGeom prst="rect">
            <a:avLst/>
          </a:prstGeom>
        </p:spPr>
      </p:pic>
      <p:pic>
        <p:nvPicPr>
          <p:cNvPr id="14" name="Picture 13">
            <a:extLst>
              <a:ext uri="{FF2B5EF4-FFF2-40B4-BE49-F238E27FC236}">
                <a16:creationId xmlns:a16="http://schemas.microsoft.com/office/drawing/2014/main" id="{52B63B57-00D7-4017-9ACB-CC4FF68ED55A}"/>
              </a:ext>
            </a:extLst>
          </p:cNvPr>
          <p:cNvPicPr>
            <a:picLocks noChangeAspect="1"/>
          </p:cNvPicPr>
          <p:nvPr/>
        </p:nvPicPr>
        <p:blipFill>
          <a:blip r:embed="rId10"/>
          <a:stretch>
            <a:fillRect/>
          </a:stretch>
        </p:blipFill>
        <p:spPr>
          <a:xfrm>
            <a:off x="303833" y="2782734"/>
            <a:ext cx="1516642" cy="853520"/>
          </a:xfrm>
          <a:prstGeom prst="rect">
            <a:avLst/>
          </a:prstGeom>
        </p:spPr>
      </p:pic>
      <p:pic>
        <p:nvPicPr>
          <p:cNvPr id="27" name="Picture 26"/>
          <p:cNvPicPr/>
          <p:nvPr/>
        </p:nvPicPr>
        <p:blipFill>
          <a:blip r:embed="rId11"/>
          <a:stretch>
            <a:fillRect/>
          </a:stretch>
        </p:blipFill>
        <p:spPr>
          <a:xfrm>
            <a:off x="5445037" y="6456442"/>
            <a:ext cx="1214863" cy="264924"/>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43173" y="2875588"/>
            <a:ext cx="741191" cy="736144"/>
          </a:xfrm>
          <a:prstGeom prst="rect">
            <a:avLst/>
          </a:prstGeom>
        </p:spPr>
      </p:pic>
    </p:spTree>
    <p:extLst>
      <p:ext uri="{BB962C8B-B14F-4D97-AF65-F5344CB8AC3E}">
        <p14:creationId xmlns:p14="http://schemas.microsoft.com/office/powerpoint/2010/main" val="3920758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639</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MEIHE</dc:creator>
  <cp:lastModifiedBy>MEIHE</cp:lastModifiedBy>
  <cp:revision>29</cp:revision>
  <cp:lastPrinted>2019-11-06T07:59:18Z</cp:lastPrinted>
  <dcterms:created xsi:type="dcterms:W3CDTF">2019-11-03T09:15:28Z</dcterms:created>
  <dcterms:modified xsi:type="dcterms:W3CDTF">2019-11-06T11:33:46Z</dcterms:modified>
</cp:coreProperties>
</file>