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65" r:id="rId3"/>
    <p:sldId id="257" r:id="rId4"/>
    <p:sldId id="258" r:id="rId5"/>
    <p:sldId id="259" r:id="rId6"/>
    <p:sldId id="260" r:id="rId7"/>
    <p:sldId id="261" r:id="rId8"/>
    <p:sldId id="263" r:id="rId9"/>
    <p:sldId id="266" r:id="rId10"/>
    <p:sldId id="267" r:id="rId11"/>
    <p:sldId id="264"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39F02B0-11C6-419A-988A-D285596BACC4}" type="datetimeFigureOut">
              <a:rPr lang="en-US" smtClean="0"/>
              <a:t>10/29/2017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77560-7211-40CB-88B0-B740C1C39DD2}"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58351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C39F02B0-11C6-419A-988A-D285596BACC4}" type="datetimeFigureOut">
              <a:rPr lang="en-US" smtClean="0"/>
              <a:t>10/29/2017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4162815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9F02B0-11C6-419A-988A-D285596BACC4}" type="datetimeFigureOut">
              <a:rPr lang="en-US" smtClean="0"/>
              <a:t>10/29/2017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26169828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9F02B0-11C6-419A-988A-D285596BACC4}" type="datetimeFigureOut">
              <a:rPr lang="en-US" smtClean="0"/>
              <a:t>10/29/2017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77560-7211-40CB-88B0-B740C1C39DD2}"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9927510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9F02B0-11C6-419A-988A-D285596BACC4}" type="datetimeFigureOut">
              <a:rPr lang="en-US" smtClean="0"/>
              <a:t>10/29/2017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16647643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9F02B0-11C6-419A-988A-D285596BACC4}" type="datetimeFigureOut">
              <a:rPr lang="en-US" smtClean="0"/>
              <a:t>10/29/2017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77560-7211-40CB-88B0-B740C1C39DD2}"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223501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9F02B0-11C6-419A-988A-D285596BACC4}" type="datetimeFigureOut">
              <a:rPr lang="en-US" smtClean="0"/>
              <a:t>10/29/2017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2470183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9F02B0-11C6-419A-988A-D285596BACC4}" type="datetimeFigureOut">
              <a:rPr lang="en-US" smtClean="0"/>
              <a:t>10/29/2017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37118579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9F02B0-11C6-419A-988A-D285596BACC4}" type="datetimeFigureOut">
              <a:rPr lang="en-US" smtClean="0"/>
              <a:t>10/29/2017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151703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9F02B0-11C6-419A-988A-D285596BACC4}" type="datetimeFigureOut">
              <a:rPr lang="en-US" smtClean="0"/>
              <a:t>10/29/2017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260929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9F02B0-11C6-419A-988A-D285596BACC4}" type="datetimeFigureOut">
              <a:rPr lang="en-US" smtClean="0"/>
              <a:t>10/29/2017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4222204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39F02B0-11C6-419A-988A-D285596BACC4}" type="datetimeFigureOut">
              <a:rPr lang="en-US" smtClean="0"/>
              <a:t>10/29/2017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2858320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39F02B0-11C6-419A-988A-D285596BACC4}" type="datetimeFigureOut">
              <a:rPr lang="en-US" smtClean="0"/>
              <a:t>10/29/2017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2245303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39F02B0-11C6-419A-988A-D285596BACC4}" type="datetimeFigureOut">
              <a:rPr lang="en-US" smtClean="0"/>
              <a:t>10/29/2017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1908535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9F02B0-11C6-419A-988A-D285596BACC4}" type="datetimeFigureOut">
              <a:rPr lang="en-US" smtClean="0"/>
              <a:t>10/29/2017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3098918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9F02B0-11C6-419A-988A-D285596BACC4}" type="datetimeFigureOut">
              <a:rPr lang="en-US" smtClean="0"/>
              <a:t>10/29/2017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3501441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9F02B0-11C6-419A-988A-D285596BACC4}" type="datetimeFigureOut">
              <a:rPr lang="en-US" smtClean="0"/>
              <a:t>10/29/2017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977560-7211-40CB-88B0-B740C1C39DD2}" type="slidenum">
              <a:rPr lang="en-US" smtClean="0"/>
              <a:t>‹#›</a:t>
            </a:fld>
            <a:endParaRPr lang="en-US"/>
          </a:p>
        </p:txBody>
      </p:sp>
    </p:spTree>
    <p:extLst>
      <p:ext uri="{BB962C8B-B14F-4D97-AF65-F5344CB8AC3E}">
        <p14:creationId xmlns:p14="http://schemas.microsoft.com/office/powerpoint/2010/main" val="4191891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39F02B0-11C6-419A-988A-D285596BACC4}" type="datetimeFigureOut">
              <a:rPr lang="en-US" smtClean="0"/>
              <a:t>10/29/2017</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7A977560-7211-40CB-88B0-B740C1C39DD2}" type="slidenum">
              <a:rPr lang="en-US" smtClean="0"/>
              <a:t>‹#›</a:t>
            </a:fld>
            <a:endParaRPr lang="en-US"/>
          </a:p>
        </p:txBody>
      </p:sp>
    </p:spTree>
    <p:extLst>
      <p:ext uri="{BB962C8B-B14F-4D97-AF65-F5344CB8AC3E}">
        <p14:creationId xmlns:p14="http://schemas.microsoft.com/office/powerpoint/2010/main" val="2769167944"/>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92D050"/>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214651"/>
            <a:ext cx="9144000" cy="1965278"/>
          </a:xfrm>
        </p:spPr>
        <p:txBody>
          <a:bodyPr>
            <a:normAutofit fontScale="90000"/>
          </a:bodyPr>
          <a:lstStyle/>
          <a:p>
            <a:pPr algn="ctr"/>
            <a:r>
              <a:rPr lang="ar-EG" sz="4400" b="1" dirty="0" smtClean="0">
                <a:solidFill>
                  <a:srgbClr val="FF0000"/>
                </a:solidFill>
                <a:latin typeface="Arial" panose="020B0604020202020204" pitchFamily="34" charset="0"/>
                <a:cs typeface="Arial" panose="020B0604020202020204" pitchFamily="34" charset="0"/>
              </a:rPr>
              <a:t>الهدف العام من المشروع </a:t>
            </a:r>
            <a:r>
              <a:rPr lang="en-US" sz="4400" b="1" dirty="0" smtClean="0">
                <a:solidFill>
                  <a:srgbClr val="FF0000"/>
                </a:solidFill>
                <a:latin typeface="Arial" panose="020B0604020202020204" pitchFamily="34" charset="0"/>
                <a:cs typeface="Arial" panose="020B0604020202020204" pitchFamily="34" charset="0"/>
              </a:rPr>
              <a:t/>
            </a:r>
            <a:br>
              <a:rPr lang="en-US" sz="4400" b="1" dirty="0" smtClean="0">
                <a:solidFill>
                  <a:srgbClr val="FF0000"/>
                </a:solidFill>
                <a:latin typeface="Arial" panose="020B0604020202020204" pitchFamily="34" charset="0"/>
                <a:cs typeface="Arial" panose="020B0604020202020204" pitchFamily="34" charset="0"/>
              </a:rPr>
            </a:br>
            <a:r>
              <a:rPr lang="ar-EG" sz="4000" b="1" dirty="0" smtClean="0">
                <a:solidFill>
                  <a:srgbClr val="FF0000"/>
                </a:solidFill>
                <a:latin typeface="Arial" panose="020B0604020202020204" pitchFamily="34" charset="0"/>
                <a:cs typeface="Arial" panose="020B0604020202020204" pitchFamily="34" charset="0"/>
              </a:rPr>
              <a:t>تحقيق شراكة بين المدرسة والجامعة لمجتمعات الأقران من المتعلمين </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84212" y="3587263"/>
            <a:ext cx="9983788" cy="2203938"/>
          </a:xfrm>
        </p:spPr>
        <p:txBody>
          <a:bodyPr>
            <a:normAutofit/>
          </a:bodyPr>
          <a:lstStyle/>
          <a:p>
            <a:pPr algn="ctr"/>
            <a:r>
              <a:rPr lang="en-US" sz="3600" b="1" dirty="0" smtClean="0">
                <a:solidFill>
                  <a:schemeClr val="accent3">
                    <a:lumMod val="50000"/>
                  </a:schemeClr>
                </a:solidFill>
              </a:rPr>
              <a:t>School and University Partnership for Peer Communities of Learners </a:t>
            </a:r>
          </a:p>
          <a:p>
            <a:pPr algn="ctr"/>
            <a:r>
              <a:rPr lang="en-US" sz="3200" dirty="0" smtClean="0"/>
              <a:t>(</a:t>
            </a:r>
            <a:r>
              <a:rPr lang="en-US" sz="3200" b="1" dirty="0" smtClean="0">
                <a:solidFill>
                  <a:srgbClr val="C00000"/>
                </a:solidFill>
              </a:rPr>
              <a:t>SUP4PCL</a:t>
            </a:r>
            <a:r>
              <a:rPr lang="en-US" sz="3200" dirty="0" smtClean="0"/>
              <a:t>)</a:t>
            </a:r>
            <a:endParaRPr lang="en-US" sz="3200" dirty="0"/>
          </a:p>
        </p:txBody>
      </p:sp>
    </p:spTree>
    <p:extLst>
      <p:ext uri="{BB962C8B-B14F-4D97-AF65-F5344CB8AC3E}">
        <p14:creationId xmlns:p14="http://schemas.microsoft.com/office/powerpoint/2010/main" val="175152766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666" y="1924334"/>
            <a:ext cx="10515600" cy="3233075"/>
          </a:xfrm>
        </p:spPr>
        <p:txBody>
          <a:bodyPr>
            <a:normAutofit/>
          </a:bodyPr>
          <a:lstStyle/>
          <a:p>
            <a:pPr algn="ctr"/>
            <a:r>
              <a:rPr lang="ar-EG" b="1" dirty="0" smtClean="0">
                <a:solidFill>
                  <a:srgbClr val="C00000"/>
                </a:solidFill>
                <a:latin typeface="Arial" panose="020B0604020202020204" pitchFamily="34" charset="0"/>
                <a:cs typeface="Arial" panose="020B0604020202020204" pitchFamily="34" charset="0"/>
              </a:rPr>
              <a:t>السادة مسئولي التعلم النشط بإعتبارسيادتكم مسئوليين عن دعم المعلم بأحدث الإستراتجيات التي تيسر له مهامه وتضمن فاعلية طلابه وخلق بيئة تعليمية إيجابية , نود منكم التعبير عن مدي الرضا نحو تطبيق ذلك ومساعدتنا في إعطاء تصور صحيح عن الواقع الميداني وثلاث مقترحات للتطوير. </a:t>
            </a:r>
            <a:endParaRPr lang="en-US" b="1"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9620998"/>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68992" y="1705970"/>
            <a:ext cx="9567080" cy="2554545"/>
          </a:xfrm>
          <a:prstGeom prst="rect">
            <a:avLst/>
          </a:prstGeom>
        </p:spPr>
        <p:txBody>
          <a:bodyPr wrap="square">
            <a:spAutoFit/>
          </a:bodyPr>
          <a:lstStyle/>
          <a:p>
            <a:pPr algn="ctr"/>
            <a:r>
              <a:rPr lang="ar-EG" sz="3200" b="1" dirty="0" smtClean="0">
                <a:solidFill>
                  <a:srgbClr val="C00000"/>
                </a:solidFill>
                <a:latin typeface="Arial" panose="020B0604020202020204" pitchFamily="34" charset="0"/>
                <a:cs typeface="Arial" panose="020B0604020202020204" pitchFamily="34" charset="0"/>
              </a:rPr>
              <a:t>السادة مسئولي الجودة بإعتبارسيادتكم مسئوليين عن تقييم الوضع الراهن بصفة دورية وتحليل النتائج , وتحديد الإحتياجات لتطوير الأداء ,وذلك في ضوء ماورد بالقرار 138 عام 2012  نود منكم التعبير عن مدي الرضا نحو تطبيق ذلك ومساعدتنا في إعطاء تصور صحيح عن الواقع الميداني وثلاث مقترحات للتطوير. </a:t>
            </a:r>
            <a:endParaRPr lang="en-US" sz="3200"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7734017"/>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0403" y="1687488"/>
            <a:ext cx="10515600" cy="3811090"/>
          </a:xfrm>
        </p:spPr>
        <p:txBody>
          <a:bodyPr>
            <a:normAutofit/>
          </a:bodyPr>
          <a:lstStyle/>
          <a:p>
            <a:pPr algn="ctr"/>
            <a:r>
              <a:rPr lang="ar-EG" b="1" dirty="0" smtClean="0">
                <a:solidFill>
                  <a:srgbClr val="C00000"/>
                </a:solidFill>
                <a:latin typeface="Arial" panose="020B0604020202020204" pitchFamily="34" charset="0"/>
                <a:cs typeface="Arial" panose="020B0604020202020204" pitchFamily="34" charset="0"/>
              </a:rPr>
              <a:t>السادة مسئولي وحدات التدريب بالمدارس في ضوء القرار 137 لعام 2012 , منوط لكم وضع خطط تنفيذية لتحسين الأداء في كافة المجالات والأنشطة ومتابعة تنفيذها وتقيمها وتحسينها بالتعاون مع مجلس الأمناء , كذلك تفعيل بحوث الفعل بالمدارس , مامدي تحقيق ذلك ومالمعوقات أمام تحقيق ذلك ؟</a:t>
            </a:r>
            <a:endParaRPr lang="en-US" b="1"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96498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777" y="1866379"/>
            <a:ext cx="10898875" cy="2391723"/>
          </a:xfrm>
        </p:spPr>
        <p:txBody>
          <a:bodyPr>
            <a:normAutofit/>
          </a:bodyPr>
          <a:lstStyle/>
          <a:p>
            <a:pPr algn="ctr"/>
            <a:r>
              <a:rPr lang="ar-EG" b="1" dirty="0" smtClean="0">
                <a:solidFill>
                  <a:srgbClr val="C00000"/>
                </a:solidFill>
                <a:latin typeface="Arial" panose="020B0604020202020204" pitchFamily="34" charset="0"/>
                <a:cs typeface="Arial" panose="020B0604020202020204" pitchFamily="34" charset="0"/>
              </a:rPr>
              <a:t>السادة مسئولي التطوير التكنولوجي نرجو توضيح المعوقات الأساسية لديكم التي تحول بين توظيف المعلم لتلك التكنولوجيا في عملية التدريس. </a:t>
            </a:r>
            <a:endParaRPr lang="en-US" b="1"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2102380"/>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172" y="309229"/>
            <a:ext cx="8534400" cy="970932"/>
          </a:xfrm>
        </p:spPr>
        <p:txBody>
          <a:bodyPr>
            <a:normAutofit fontScale="90000"/>
          </a:bodyPr>
          <a:lstStyle/>
          <a:p>
            <a:pPr algn="r"/>
            <a:r>
              <a:rPr lang="ar-EG" b="1" dirty="0" smtClean="0"/>
              <a:t/>
            </a:r>
            <a:br>
              <a:rPr lang="ar-EG" b="1" dirty="0" smtClean="0"/>
            </a:br>
            <a:r>
              <a:rPr lang="ar-EG" b="1" dirty="0"/>
              <a:t/>
            </a:r>
            <a:br>
              <a:rPr lang="ar-EG" b="1" dirty="0"/>
            </a:br>
            <a:endParaRPr lang="en-US" b="1" dirty="0"/>
          </a:p>
        </p:txBody>
      </p:sp>
      <p:sp>
        <p:nvSpPr>
          <p:cNvPr id="3" name="Content Placeholder 2"/>
          <p:cNvSpPr>
            <a:spLocks noGrp="1"/>
          </p:cNvSpPr>
          <p:nvPr>
            <p:ph idx="1"/>
          </p:nvPr>
        </p:nvSpPr>
        <p:spPr>
          <a:xfrm>
            <a:off x="781928" y="1540514"/>
            <a:ext cx="10393908" cy="4184775"/>
          </a:xfrm>
        </p:spPr>
        <p:txBody>
          <a:bodyPr>
            <a:noAutofit/>
          </a:bodyPr>
          <a:lstStyle/>
          <a:p>
            <a:pPr marL="0" indent="0" algn="r">
              <a:buNone/>
            </a:pPr>
            <a:r>
              <a:rPr lang="ar-EG" sz="3200" dirty="0" smtClean="0">
                <a:solidFill>
                  <a:schemeClr val="accent5">
                    <a:lumMod val="50000"/>
                  </a:schemeClr>
                </a:solidFill>
              </a:rPr>
              <a:t>1- التدريب علي المستحدثات التكنولوجية .</a:t>
            </a:r>
          </a:p>
          <a:p>
            <a:pPr marL="0" indent="0" algn="r">
              <a:buNone/>
            </a:pPr>
            <a:r>
              <a:rPr lang="ar-EG" sz="3200" dirty="0" smtClean="0">
                <a:solidFill>
                  <a:schemeClr val="accent5">
                    <a:lumMod val="50000"/>
                  </a:schemeClr>
                </a:solidFill>
              </a:rPr>
              <a:t>2- أليات التعامل مع ذوي الإحتياجات الخاصة (طلاب الدمج).</a:t>
            </a:r>
          </a:p>
          <a:p>
            <a:pPr marL="0" indent="0" algn="r">
              <a:buNone/>
            </a:pPr>
            <a:r>
              <a:rPr lang="ar-EG" sz="3200" dirty="0" smtClean="0">
                <a:solidFill>
                  <a:schemeClr val="accent5">
                    <a:lumMod val="50000"/>
                  </a:schemeClr>
                </a:solidFill>
              </a:rPr>
              <a:t>3- العمل في مجموعات تشاركية</a:t>
            </a:r>
            <a:r>
              <a:rPr lang="ar-EG" sz="3200" dirty="0">
                <a:solidFill>
                  <a:schemeClr val="accent5">
                    <a:lumMod val="50000"/>
                  </a:schemeClr>
                </a:solidFill>
              </a:rPr>
              <a:t> </a:t>
            </a:r>
            <a:r>
              <a:rPr lang="ar-EG" sz="3200" dirty="0" smtClean="0">
                <a:solidFill>
                  <a:schemeClr val="accent5">
                    <a:lumMod val="50000"/>
                  </a:schemeClr>
                </a:solidFill>
              </a:rPr>
              <a:t>(العمل في فريق) .</a:t>
            </a:r>
          </a:p>
          <a:p>
            <a:pPr marL="0" indent="0" algn="r">
              <a:buNone/>
            </a:pPr>
            <a:r>
              <a:rPr lang="ar-EG" sz="3200" dirty="0" smtClean="0">
                <a:solidFill>
                  <a:schemeClr val="accent5">
                    <a:lumMod val="50000"/>
                  </a:schemeClr>
                </a:solidFill>
              </a:rPr>
              <a:t>4- الإرشاد التربوي .</a:t>
            </a:r>
          </a:p>
          <a:p>
            <a:pPr marL="0" indent="0" algn="r">
              <a:buNone/>
            </a:pPr>
            <a:r>
              <a:rPr lang="ar-EG" sz="3200" dirty="0" smtClean="0">
                <a:solidFill>
                  <a:schemeClr val="accent5">
                    <a:lumMod val="50000"/>
                  </a:schemeClr>
                </a:solidFill>
              </a:rPr>
              <a:t>5- التدريب علي منهجية التعلم القائم علي المشروعات (العلوم – التكنولوجيا – الهندسة – الرياضيات ) </a:t>
            </a:r>
            <a:endParaRPr lang="en-US" sz="3200" dirty="0">
              <a:solidFill>
                <a:schemeClr val="accent5">
                  <a:lumMod val="50000"/>
                </a:schemeClr>
              </a:solidFill>
            </a:endParaRPr>
          </a:p>
          <a:p>
            <a:pPr marL="0" indent="0" algn="r">
              <a:buNone/>
            </a:pPr>
            <a:r>
              <a:rPr lang="ar-EG" sz="3200" dirty="0" smtClean="0">
                <a:solidFill>
                  <a:schemeClr val="accent5">
                    <a:lumMod val="50000"/>
                  </a:schemeClr>
                </a:solidFill>
              </a:rPr>
              <a:t>6- التأمل في الأداءات وإنعكاسه علي التطوير.</a:t>
            </a:r>
            <a:endParaRPr lang="en-US" sz="3200" dirty="0">
              <a:solidFill>
                <a:schemeClr val="accent5">
                  <a:lumMod val="50000"/>
                </a:schemeClr>
              </a:solidFill>
            </a:endParaRPr>
          </a:p>
        </p:txBody>
      </p:sp>
      <p:sp>
        <p:nvSpPr>
          <p:cNvPr id="4" name="Rectangle 3"/>
          <p:cNvSpPr/>
          <p:nvPr/>
        </p:nvSpPr>
        <p:spPr>
          <a:xfrm>
            <a:off x="2841673" y="569582"/>
            <a:ext cx="7174523" cy="523220"/>
          </a:xfrm>
          <a:prstGeom prst="rect">
            <a:avLst/>
          </a:prstGeom>
        </p:spPr>
        <p:txBody>
          <a:bodyPr wrap="square">
            <a:spAutoFit/>
          </a:bodyPr>
          <a:lstStyle/>
          <a:p>
            <a:pPr algn="ctr"/>
            <a:r>
              <a:rPr lang="ar-EG" sz="2800" b="1" dirty="0" smtClean="0">
                <a:solidFill>
                  <a:srgbClr val="C00000"/>
                </a:solidFill>
              </a:rPr>
              <a:t>يقوم المشروع علي عدة محاور </a:t>
            </a:r>
            <a:endParaRPr lang="en-US" sz="2800" b="1" dirty="0">
              <a:solidFill>
                <a:srgbClr val="C00000"/>
              </a:solidFill>
            </a:endParaRPr>
          </a:p>
        </p:txBody>
      </p:sp>
    </p:spTree>
    <p:extLst>
      <p:ext uri="{BB962C8B-B14F-4D97-AF65-F5344CB8AC3E}">
        <p14:creationId xmlns:p14="http://schemas.microsoft.com/office/powerpoint/2010/main" val="1540677558"/>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490" y="1996976"/>
            <a:ext cx="11662116" cy="2687565"/>
          </a:xfrm>
        </p:spPr>
        <p:txBody>
          <a:bodyPr>
            <a:normAutofit/>
          </a:bodyPr>
          <a:lstStyle/>
          <a:p>
            <a:pPr algn="ctr"/>
            <a:r>
              <a:rPr lang="ar-EG" b="1" dirty="0" smtClean="0">
                <a:solidFill>
                  <a:srgbClr val="C00000"/>
                </a:solidFill>
                <a:latin typeface="Arial" panose="020B0604020202020204" pitchFamily="34" charset="0"/>
                <a:cs typeface="Arial" panose="020B0604020202020204" pitchFamily="34" charset="0"/>
              </a:rPr>
              <a:t>قامت الكلية بتوقيع بروتوكول تعاون مع مديرية التربية والتعليم بالقاهرة بتاريخ 4/7/2017 </a:t>
            </a:r>
            <a:br>
              <a:rPr lang="ar-EG" b="1" dirty="0" smtClean="0">
                <a:solidFill>
                  <a:srgbClr val="C00000"/>
                </a:solidFill>
                <a:latin typeface="Arial" panose="020B0604020202020204" pitchFamily="34" charset="0"/>
                <a:cs typeface="Arial" panose="020B0604020202020204" pitchFamily="34" charset="0"/>
              </a:rPr>
            </a:br>
            <a:r>
              <a:rPr lang="ar-EG" b="1" dirty="0" smtClean="0">
                <a:solidFill>
                  <a:srgbClr val="C00000"/>
                </a:solidFill>
                <a:latin typeface="Arial" panose="020B0604020202020204" pitchFamily="34" charset="0"/>
                <a:cs typeface="Arial" panose="020B0604020202020204" pitchFamily="34" charset="0"/>
              </a:rPr>
              <a:t>يؤكد علي مدي التفاعل بين كلية التربية ومديرية القاهرة .</a:t>
            </a:r>
            <a:endParaRPr lang="en-US" b="1"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6083847"/>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0087" y="2330403"/>
            <a:ext cx="10515600" cy="1914051"/>
          </a:xfrm>
        </p:spPr>
        <p:txBody>
          <a:bodyPr/>
          <a:lstStyle/>
          <a:p>
            <a:pPr algn="ctr"/>
            <a:r>
              <a:rPr lang="ar-EG" b="1" dirty="0" smtClean="0">
                <a:solidFill>
                  <a:schemeClr val="accent5">
                    <a:lumMod val="50000"/>
                  </a:schemeClr>
                </a:solidFill>
                <a:latin typeface="Arial" panose="020B0604020202020204" pitchFamily="34" charset="0"/>
                <a:cs typeface="Arial" panose="020B0604020202020204" pitchFamily="34" charset="0"/>
              </a:rPr>
              <a:t>ولذا تقدم المديرية تصوراً مقترحاً للقيام بدورها علي الوجه الأكمل .  </a:t>
            </a:r>
            <a:endParaRPr lang="en-US" b="1" dirty="0">
              <a:solidFill>
                <a:schemeClr val="accent5">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4426962"/>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655" y="2922955"/>
            <a:ext cx="11046497" cy="1323439"/>
          </a:xfrm>
          <a:prstGeom prst="rect">
            <a:avLst/>
          </a:prstGeom>
        </p:spPr>
        <p:txBody>
          <a:bodyPr wrap="square">
            <a:spAutoFit/>
          </a:bodyPr>
          <a:lstStyle/>
          <a:p>
            <a:pPr algn="r"/>
            <a:r>
              <a:rPr lang="ar-EG" sz="4000" b="1" dirty="0" smtClean="0">
                <a:solidFill>
                  <a:schemeClr val="bg1">
                    <a:lumMod val="85000"/>
                    <a:lumOff val="15000"/>
                  </a:schemeClr>
                </a:solidFill>
                <a:latin typeface="Arial" panose="020B0604020202020204" pitchFamily="34" charset="0"/>
                <a:cs typeface="Arial" panose="020B0604020202020204" pitchFamily="34" charset="0"/>
              </a:rPr>
              <a:t>أولا</a:t>
            </a:r>
            <a:r>
              <a:rPr lang="ar-EG" sz="4000" b="1" dirty="0" smtClean="0">
                <a:solidFill>
                  <a:srgbClr val="C00000"/>
                </a:solidFill>
                <a:latin typeface="Arial" panose="020B0604020202020204" pitchFamily="34" charset="0"/>
                <a:cs typeface="Arial" panose="020B0604020202020204" pitchFamily="34" charset="0"/>
              </a:rPr>
              <a:t>ً : عقد ورشة عمل للسادة شركاء المشروع بالمديرية عن أليات القيام بالدراسة الإثنوجرافية للمدرسة التي تم إختيارها . </a:t>
            </a:r>
            <a:endParaRPr lang="ar-EG" sz="4000" b="1" dirty="0" smtClean="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3695345"/>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9995" y="2350534"/>
            <a:ext cx="10381957" cy="2308324"/>
          </a:xfrm>
          <a:prstGeom prst="rect">
            <a:avLst/>
          </a:prstGeom>
        </p:spPr>
        <p:txBody>
          <a:bodyPr wrap="square">
            <a:spAutoFit/>
          </a:bodyPr>
          <a:lstStyle/>
          <a:p>
            <a:pPr algn="r"/>
            <a:r>
              <a:rPr lang="ar-EG" sz="3600" b="1" dirty="0" smtClean="0">
                <a:solidFill>
                  <a:schemeClr val="bg1"/>
                </a:solidFill>
                <a:latin typeface="Arial" panose="020B0604020202020204" pitchFamily="34" charset="0"/>
                <a:cs typeface="Arial" panose="020B0604020202020204" pitchFamily="34" charset="0"/>
              </a:rPr>
              <a:t>ثانياً : </a:t>
            </a:r>
            <a:r>
              <a:rPr lang="ar-EG" sz="3600" dirty="0" smtClean="0">
                <a:solidFill>
                  <a:srgbClr val="C00000"/>
                </a:solidFill>
                <a:latin typeface="Arial" panose="020B0604020202020204" pitchFamily="34" charset="0"/>
                <a:cs typeface="Arial" panose="020B0604020202020204" pitchFamily="34" charset="0"/>
              </a:rPr>
              <a:t>تكوين فريق عمل بالمديرية يتألف من (مدير التدريب – مسئول التعلم النشط – مدير الجودة – مدير التطوير التكنولوجي – مسئول عن ذوي الإحتياجات الخاصة  ) , لمتابعة الجهود المبذولة والتأكد من تفعيلها , ورفع تقرير دوري تفصيلي للكلية . </a:t>
            </a:r>
            <a:endParaRPr lang="ar-EG" sz="3600" dirty="0" smtClean="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960306"/>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3553" y="1890655"/>
            <a:ext cx="10836323" cy="3416320"/>
          </a:xfrm>
          <a:prstGeom prst="rect">
            <a:avLst/>
          </a:prstGeom>
        </p:spPr>
        <p:txBody>
          <a:bodyPr wrap="square">
            <a:spAutoFit/>
          </a:bodyPr>
          <a:lstStyle/>
          <a:p>
            <a:pPr algn="r"/>
            <a:r>
              <a:rPr lang="ar-EG" sz="3600" b="1" dirty="0" smtClean="0">
                <a:solidFill>
                  <a:schemeClr val="bg1"/>
                </a:solidFill>
                <a:latin typeface="Arial" panose="020B0604020202020204" pitchFamily="34" charset="0"/>
                <a:cs typeface="Arial" panose="020B0604020202020204" pitchFamily="34" charset="0"/>
              </a:rPr>
              <a:t>ثالثاً : </a:t>
            </a:r>
            <a:r>
              <a:rPr lang="ar-EG" sz="3600" b="1" dirty="0" smtClean="0">
                <a:solidFill>
                  <a:srgbClr val="C00000"/>
                </a:solidFill>
                <a:latin typeface="Arial" panose="020B0604020202020204" pitchFamily="34" charset="0"/>
                <a:cs typeface="Arial" panose="020B0604020202020204" pitchFamily="34" charset="0"/>
              </a:rPr>
              <a:t>لضمان التواصل المستمر يتم تكوين فرق خماسية تحت كل قيادة من القيادات السابقة من مسئولي الإدارات الأخري الغير مشاركة لنقل أثر التدريب لهم وذلك بهدفين :</a:t>
            </a:r>
          </a:p>
          <a:p>
            <a:pPr algn="r"/>
            <a:r>
              <a:rPr lang="ar-EG" sz="3600" b="1" dirty="0" smtClean="0">
                <a:solidFill>
                  <a:srgbClr val="C00000"/>
                </a:solidFill>
                <a:latin typeface="Arial" panose="020B0604020202020204" pitchFamily="34" charset="0"/>
                <a:cs typeface="Arial" panose="020B0604020202020204" pitchFamily="34" charset="0"/>
              </a:rPr>
              <a:t>1- إتساع مجتمع التنمية المهنية  .</a:t>
            </a:r>
          </a:p>
          <a:p>
            <a:pPr algn="r"/>
            <a:r>
              <a:rPr lang="ar-EG" sz="3600" b="1" dirty="0" smtClean="0">
                <a:solidFill>
                  <a:srgbClr val="C00000"/>
                </a:solidFill>
                <a:latin typeface="Arial" panose="020B0604020202020204" pitchFamily="34" charset="0"/>
                <a:cs typeface="Arial" panose="020B0604020202020204" pitchFamily="34" charset="0"/>
              </a:rPr>
              <a:t>2- تدريبهم علي أليات الدعم والإرشاد أثناء مراحل التنفيذ وذلك بتوجيهات فريق مدربي الكلية .</a:t>
            </a:r>
            <a:endParaRPr lang="en-US" sz="3600" b="1"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0982130"/>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51629"/>
            <a:ext cx="9144000" cy="1558333"/>
          </a:xfrm>
        </p:spPr>
        <p:txBody>
          <a:bodyPr/>
          <a:lstStyle/>
          <a:p>
            <a:pPr algn="ctr"/>
            <a:r>
              <a:rPr lang="ar-EG" b="1" dirty="0" smtClean="0">
                <a:solidFill>
                  <a:schemeClr val="bg1"/>
                </a:solidFill>
              </a:rPr>
              <a:t>ورشة عمل </a:t>
            </a:r>
            <a:endParaRPr lang="en-US" b="1" dirty="0">
              <a:solidFill>
                <a:schemeClr val="bg1"/>
              </a:solidFill>
            </a:endParaRPr>
          </a:p>
        </p:txBody>
      </p:sp>
    </p:spTree>
    <p:extLst>
      <p:ext uri="{BB962C8B-B14F-4D97-AF65-F5344CB8AC3E}">
        <p14:creationId xmlns:p14="http://schemas.microsoft.com/office/powerpoint/2010/main" val="240885868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5760" y="1218160"/>
            <a:ext cx="11352628" cy="4524315"/>
          </a:xfrm>
          <a:prstGeom prst="rect">
            <a:avLst/>
          </a:prstGeom>
        </p:spPr>
        <p:txBody>
          <a:bodyPr wrap="square">
            <a:spAutoFit/>
          </a:bodyPr>
          <a:lstStyle/>
          <a:p>
            <a:pPr algn="r"/>
            <a:r>
              <a:rPr lang="ar-EG" sz="3200" b="1" dirty="0" smtClean="0">
                <a:solidFill>
                  <a:srgbClr val="FF0000"/>
                </a:solidFill>
                <a:latin typeface="Arial" panose="020B0604020202020204" pitchFamily="34" charset="0"/>
                <a:cs typeface="Arial" panose="020B0604020202020204" pitchFamily="34" charset="0"/>
              </a:rPr>
              <a:t>السادة الأفاضل مديري العموم من واقع إلمام سيادتكم بمتطلبات الميدان التعليمي ومواجهة سيادتكم للعديد من التحديات , يرجي من سيادتكم التفضل بإبداء الرأي في النقاط التالية :</a:t>
            </a:r>
            <a:br>
              <a:rPr lang="ar-EG" sz="3200" b="1" dirty="0" smtClean="0">
                <a:solidFill>
                  <a:srgbClr val="FF0000"/>
                </a:solidFill>
                <a:latin typeface="Arial" panose="020B0604020202020204" pitchFamily="34" charset="0"/>
                <a:cs typeface="Arial" panose="020B0604020202020204" pitchFamily="34" charset="0"/>
              </a:rPr>
            </a:br>
            <a:r>
              <a:rPr lang="ar-EG" sz="3200" b="1" dirty="0" smtClean="0">
                <a:solidFill>
                  <a:srgbClr val="002060"/>
                </a:solidFill>
                <a:latin typeface="Arial" panose="020B0604020202020204" pitchFamily="34" charset="0"/>
                <a:cs typeface="Arial" panose="020B0604020202020204" pitchFamily="34" charset="0"/>
              </a:rPr>
              <a:t>1- تواصل كلية التربية مع المدارس بالتدريب والتطوير مابين السلبيات والإيجابيات .</a:t>
            </a:r>
            <a:br>
              <a:rPr lang="ar-EG" sz="3200" b="1" dirty="0" smtClean="0">
                <a:solidFill>
                  <a:srgbClr val="002060"/>
                </a:solidFill>
                <a:latin typeface="Arial" panose="020B0604020202020204" pitchFamily="34" charset="0"/>
                <a:cs typeface="Arial" panose="020B0604020202020204" pitchFamily="34" charset="0"/>
              </a:rPr>
            </a:br>
            <a:r>
              <a:rPr lang="ar-EG" sz="3200" b="1" dirty="0" smtClean="0">
                <a:solidFill>
                  <a:srgbClr val="002060"/>
                </a:solidFill>
                <a:latin typeface="Arial" panose="020B0604020202020204" pitchFamily="34" charset="0"/>
                <a:cs typeface="Arial" panose="020B0604020202020204" pitchFamily="34" charset="0"/>
              </a:rPr>
              <a:t>2- التحديات المتوقعة علي المستوي الإداري والفني .</a:t>
            </a:r>
            <a:br>
              <a:rPr lang="ar-EG" sz="3200" b="1" dirty="0" smtClean="0">
                <a:solidFill>
                  <a:srgbClr val="002060"/>
                </a:solidFill>
                <a:latin typeface="Arial" panose="020B0604020202020204" pitchFamily="34" charset="0"/>
                <a:cs typeface="Arial" panose="020B0604020202020204" pitchFamily="34" charset="0"/>
              </a:rPr>
            </a:br>
            <a:r>
              <a:rPr lang="ar-EG" sz="3200" b="1" dirty="0" smtClean="0">
                <a:solidFill>
                  <a:srgbClr val="002060"/>
                </a:solidFill>
                <a:latin typeface="Arial" panose="020B0604020202020204" pitchFamily="34" charset="0"/>
                <a:cs typeface="Arial" panose="020B0604020202020204" pitchFamily="34" charset="0"/>
              </a:rPr>
              <a:t>3-  هل المدرسة التي تم إختيارها تدعم تحقيق أهداف المشروع من وجهة نظر سيادتكم ؟</a:t>
            </a:r>
            <a:br>
              <a:rPr lang="ar-EG" sz="3200" b="1" dirty="0" smtClean="0">
                <a:solidFill>
                  <a:srgbClr val="002060"/>
                </a:solidFill>
                <a:latin typeface="Arial" panose="020B0604020202020204" pitchFamily="34" charset="0"/>
                <a:cs typeface="Arial" panose="020B0604020202020204" pitchFamily="34" charset="0"/>
              </a:rPr>
            </a:br>
            <a:r>
              <a:rPr lang="ar-EG" sz="3200" b="1" dirty="0" smtClean="0">
                <a:solidFill>
                  <a:srgbClr val="002060"/>
                </a:solidFill>
                <a:latin typeface="Arial" panose="020B0604020202020204" pitchFamily="34" charset="0"/>
                <a:cs typeface="Arial" panose="020B0604020202020204" pitchFamily="34" charset="0"/>
              </a:rPr>
              <a:t>4- مامدي سرعة إتخاذ القرار من سيادتكم في حال عدم رغبة أحد أفراد الفريق داخل المدرسة في التعاون مع فريق الكلية ؟</a:t>
            </a:r>
            <a:endParaRPr lang="en-US" sz="32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5463361"/>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537D0B"/>
      </a:dk2>
      <a:lt2>
        <a:srgbClr val="A9E257"/>
      </a:lt2>
      <a:accent1>
        <a:srgbClr val="38540A"/>
      </a:accent1>
      <a:accent2>
        <a:srgbClr val="31A274"/>
      </a:accent2>
      <a:accent3>
        <a:srgbClr val="236073"/>
      </a:accent3>
      <a:accent4>
        <a:srgbClr val="6C4D90"/>
      </a:accent4>
      <a:accent5>
        <a:srgbClr val="983C27"/>
      </a:accent5>
      <a:accent6>
        <a:srgbClr val="CD811F"/>
      </a:accent6>
      <a:hlink>
        <a:srgbClr val="293F06"/>
      </a:hlink>
      <a:folHlink>
        <a:srgbClr val="68883A"/>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9759155-7935-4C61-A06C-C04380D1B16E}"/>
    </a:ext>
  </a:extLst>
</a:theme>
</file>

<file path=docProps/app.xml><?xml version="1.0" encoding="utf-8"?>
<Properties xmlns="http://schemas.openxmlformats.org/officeDocument/2006/extended-properties" xmlns:vt="http://schemas.openxmlformats.org/officeDocument/2006/docPropsVTypes">
  <Template>Slice</Template>
  <TotalTime>262</TotalTime>
  <Words>399</Words>
  <Application>Microsoft Office PowerPoint</Application>
  <PresentationFormat>Widescreen</PresentationFormat>
  <Paragraphs>24</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Tahoma</vt:lpstr>
      <vt:lpstr>Wingdings 3</vt:lpstr>
      <vt:lpstr>Slice</vt:lpstr>
      <vt:lpstr>الهدف العام من المشروع  تحقيق شراكة بين المدرسة والجامعة لمجتمعات الأقران من المتعلمين </vt:lpstr>
      <vt:lpstr>  </vt:lpstr>
      <vt:lpstr>قامت الكلية بتوقيع بروتوكول تعاون مع مديرية التربية والتعليم بالقاهرة بتاريخ 4/7/2017  يؤكد علي مدي التفاعل بين كلية التربية ومديرية القاهرة .</vt:lpstr>
      <vt:lpstr>ولذا تقدم المديرية تصوراً مقترحاً للقيام بدورها علي الوجه الأكمل .  </vt:lpstr>
      <vt:lpstr>PowerPoint Presentation</vt:lpstr>
      <vt:lpstr>PowerPoint Presentation</vt:lpstr>
      <vt:lpstr>PowerPoint Presentation</vt:lpstr>
      <vt:lpstr>ورشة عمل </vt:lpstr>
      <vt:lpstr>PowerPoint Presentation</vt:lpstr>
      <vt:lpstr>السادة مسئولي التعلم النشط بإعتبارسيادتكم مسئوليين عن دعم المعلم بأحدث الإستراتجيات التي تيسر له مهامه وتضمن فاعلية طلابه وخلق بيئة تعليمية إيجابية , نود منكم التعبير عن مدي الرضا نحو تطبيق ذلك ومساعدتنا في إعطاء تصور صحيح عن الواقع الميداني وثلاث مقترحات للتطوير. </vt:lpstr>
      <vt:lpstr>PowerPoint Presentation</vt:lpstr>
      <vt:lpstr>السادة مسئولي وحدات التدريب بالمدارس في ضوء القرار 137 لعام 2012 , منوط لكم وضع خطط تنفيذية لتحسين الأداء في كافة المجالات والأنشطة ومتابعة تنفيذها وتقيمها وتحسينها بالتعاون مع مجلس الأمناء , كذلك تفعيل بحوث الفعل بالمدارس , مامدي تحقيق ذلك ومالمعوقات أمام تحقيق ذلك ؟</vt:lpstr>
      <vt:lpstr>السادة مسئولي التطوير التكنولوجي نرجو توضيح المعوقات الأساسية لديكم التي تحول بين توظيف المعلم لتلك التكنولوجيا في عملية التدريس. </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أهم أهداف المشروع  </dc:title>
  <dc:creator>mahmoud</dc:creator>
  <cp:lastModifiedBy>mahmoud</cp:lastModifiedBy>
  <cp:revision>28</cp:revision>
  <dcterms:created xsi:type="dcterms:W3CDTF">2017-10-29T19:35:36Z</dcterms:created>
  <dcterms:modified xsi:type="dcterms:W3CDTF">2017-10-29T23:57:56Z</dcterms:modified>
</cp:coreProperties>
</file>