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2"/>
  </p:sldMasterIdLst>
  <p:notesMasterIdLst>
    <p:notesMasterId r:id="rId38"/>
  </p:notesMasterIdLst>
  <p:handoutMasterIdLst>
    <p:handoutMasterId r:id="rId39"/>
  </p:handoutMasterIdLst>
  <p:sldIdLst>
    <p:sldId id="265" r:id="rId3"/>
    <p:sldId id="275" r:id="rId4"/>
    <p:sldId id="297" r:id="rId5"/>
    <p:sldId id="298" r:id="rId6"/>
    <p:sldId id="314" r:id="rId7"/>
    <p:sldId id="299" r:id="rId8"/>
    <p:sldId id="303" r:id="rId9"/>
    <p:sldId id="304" r:id="rId10"/>
    <p:sldId id="305" r:id="rId11"/>
    <p:sldId id="306" r:id="rId12"/>
    <p:sldId id="331" r:id="rId13"/>
    <p:sldId id="339" r:id="rId14"/>
    <p:sldId id="340" r:id="rId15"/>
    <p:sldId id="341" r:id="rId16"/>
    <p:sldId id="343" r:id="rId17"/>
    <p:sldId id="344" r:id="rId18"/>
    <p:sldId id="345" r:id="rId19"/>
    <p:sldId id="346" r:id="rId20"/>
    <p:sldId id="347" r:id="rId21"/>
    <p:sldId id="312" r:id="rId22"/>
    <p:sldId id="316" r:id="rId23"/>
    <p:sldId id="338" r:id="rId24"/>
    <p:sldId id="348" r:id="rId25"/>
    <p:sldId id="310" r:id="rId26"/>
    <p:sldId id="317" r:id="rId27"/>
    <p:sldId id="318" r:id="rId28"/>
    <p:sldId id="319" r:id="rId29"/>
    <p:sldId id="320" r:id="rId30"/>
    <p:sldId id="321" r:id="rId31"/>
    <p:sldId id="322" r:id="rId32"/>
    <p:sldId id="323" r:id="rId33"/>
    <p:sldId id="295" r:id="rId34"/>
    <p:sldId id="349" r:id="rId35"/>
    <p:sldId id="325" r:id="rId36"/>
    <p:sldId id="27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33FF"/>
    <a:srgbClr val="FFFFCC"/>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B17AC-C3FC-4F28-AC35-F3B9CFA27B64}" type="doc">
      <dgm:prSet loTypeId="urn:microsoft.com/office/officeart/2005/8/layout/target3" loCatId="list" qsTypeId="urn:microsoft.com/office/officeart/2005/8/quickstyle/simple2" qsCatId="simple" csTypeId="urn:microsoft.com/office/officeart/2005/8/colors/colorful4" csCatId="colorful" phldr="1"/>
      <dgm:spPr/>
      <dgm:t>
        <a:bodyPr/>
        <a:lstStyle/>
        <a:p>
          <a:endParaRPr lang="en-US"/>
        </a:p>
      </dgm:t>
    </dgm:pt>
    <dgm:pt modelId="{412A0AF9-B9A2-4621-8AD1-CACA55DB403D}">
      <dgm:prSet phldrT="[Text]" custT="1"/>
      <dgm:spPr/>
      <dgm:t>
        <a:bodyPr/>
        <a:lstStyle/>
        <a:p>
          <a:r>
            <a:rPr lang="en-US" sz="3200" b="1" dirty="0" smtClean="0"/>
            <a:t>Faculty of Education Case Study</a:t>
          </a:r>
          <a:endParaRPr lang="en-US" sz="3200" b="1" dirty="0"/>
        </a:p>
      </dgm:t>
    </dgm:pt>
    <dgm:pt modelId="{AB33BC40-730A-4A51-9EF7-3878B1167C94}" type="parTrans" cxnId="{3F149923-51B2-481D-B305-24AA58FFECBF}">
      <dgm:prSet/>
      <dgm:spPr/>
      <dgm:t>
        <a:bodyPr/>
        <a:lstStyle/>
        <a:p>
          <a:endParaRPr lang="en-US"/>
        </a:p>
      </dgm:t>
    </dgm:pt>
    <dgm:pt modelId="{D8EC4719-C7FD-4317-94D1-C4034CEADCCE}" type="sibTrans" cxnId="{3F149923-51B2-481D-B305-24AA58FFECBF}">
      <dgm:prSet/>
      <dgm:spPr/>
      <dgm:t>
        <a:bodyPr/>
        <a:lstStyle/>
        <a:p>
          <a:endParaRPr lang="en-US"/>
        </a:p>
      </dgm:t>
    </dgm:pt>
    <dgm:pt modelId="{9B04350B-97E5-42F5-8DC0-3F4B81FE164E}">
      <dgm:prSet phldrT="[Text]" custT="1"/>
      <dgm:spPr/>
      <dgm:t>
        <a:bodyPr/>
        <a:lstStyle/>
        <a:p>
          <a:r>
            <a:rPr lang="en-US" sz="3200" b="1" dirty="0" smtClean="0"/>
            <a:t>Schools Case Studies </a:t>
          </a:r>
          <a:endParaRPr lang="en-US" sz="3200" b="1" dirty="0"/>
        </a:p>
      </dgm:t>
    </dgm:pt>
    <dgm:pt modelId="{B0DB61AA-4F68-4199-9323-4DF6178B2545}" type="parTrans" cxnId="{619C56CA-5574-4FE1-999D-F7594BC9D718}">
      <dgm:prSet/>
      <dgm:spPr/>
      <dgm:t>
        <a:bodyPr/>
        <a:lstStyle/>
        <a:p>
          <a:endParaRPr lang="en-US"/>
        </a:p>
      </dgm:t>
    </dgm:pt>
    <dgm:pt modelId="{242FB1B1-E5CE-4904-AB46-01209628C119}" type="sibTrans" cxnId="{619C56CA-5574-4FE1-999D-F7594BC9D718}">
      <dgm:prSet/>
      <dgm:spPr/>
      <dgm:t>
        <a:bodyPr/>
        <a:lstStyle/>
        <a:p>
          <a:endParaRPr lang="en-US"/>
        </a:p>
      </dgm:t>
    </dgm:pt>
    <dgm:pt modelId="{8D050D1A-8E8C-4EC9-ACCF-2C4206EB9CD9}">
      <dgm:prSet phldrT="[Text]"/>
      <dgm:spPr/>
      <dgm:t>
        <a:bodyPr/>
        <a:lstStyle/>
        <a:p>
          <a:pPr rtl="0"/>
          <a:r>
            <a:rPr lang="en-US" b="0" dirty="0" smtClean="0">
              <a:effectLst/>
            </a:rPr>
            <a:t>Ansaf Seri Secondary School for Girls</a:t>
          </a:r>
          <a:endParaRPr lang="en-US" b="0" dirty="0"/>
        </a:p>
      </dgm:t>
    </dgm:pt>
    <dgm:pt modelId="{25EFE5C1-00A5-4217-96DE-FB500EB75152}" type="parTrans" cxnId="{D8DBFDD0-E496-401A-AC09-7BE3F19D6B95}">
      <dgm:prSet/>
      <dgm:spPr/>
      <dgm:t>
        <a:bodyPr/>
        <a:lstStyle/>
        <a:p>
          <a:endParaRPr lang="en-US"/>
        </a:p>
      </dgm:t>
    </dgm:pt>
    <dgm:pt modelId="{ABEA9A68-BF7C-4F64-9E3E-14112AFC7D61}" type="sibTrans" cxnId="{D8DBFDD0-E496-401A-AC09-7BE3F19D6B95}">
      <dgm:prSet/>
      <dgm:spPr/>
      <dgm:t>
        <a:bodyPr/>
        <a:lstStyle/>
        <a:p>
          <a:endParaRPr lang="en-US"/>
        </a:p>
      </dgm:t>
    </dgm:pt>
    <dgm:pt modelId="{7CC2F55A-0374-487E-BDB9-88EE593FDD29}">
      <dgm:prSet phldrT="[Text]"/>
      <dgm:spPr/>
      <dgm:t>
        <a:bodyPr/>
        <a:lstStyle/>
        <a:p>
          <a:pPr rtl="0"/>
          <a:r>
            <a:rPr lang="en-US" b="0" dirty="0" smtClean="0">
              <a:effectLst/>
            </a:rPr>
            <a:t>Al-Tabary preparatory School for Boys</a:t>
          </a:r>
          <a:endParaRPr lang="en-US" b="0" dirty="0"/>
        </a:p>
      </dgm:t>
    </dgm:pt>
    <dgm:pt modelId="{42762C0F-44B9-4823-8396-751C2ED0B0D2}" type="parTrans" cxnId="{85B10651-71F5-4C22-8167-5A00386A5DB9}">
      <dgm:prSet/>
      <dgm:spPr/>
      <dgm:t>
        <a:bodyPr/>
        <a:lstStyle/>
        <a:p>
          <a:endParaRPr lang="en-US"/>
        </a:p>
      </dgm:t>
    </dgm:pt>
    <dgm:pt modelId="{D2AED3CF-D8DE-4E0B-AE5C-78CE8AF15D92}" type="sibTrans" cxnId="{85B10651-71F5-4C22-8167-5A00386A5DB9}">
      <dgm:prSet/>
      <dgm:spPr/>
      <dgm:t>
        <a:bodyPr/>
        <a:lstStyle/>
        <a:p>
          <a:endParaRPr lang="en-US"/>
        </a:p>
      </dgm:t>
    </dgm:pt>
    <dgm:pt modelId="{6BD4C4E8-1388-4E46-A029-296F9F9EDA4A}">
      <dgm:prSet phldrT="[Text]"/>
      <dgm:spPr/>
      <dgm:t>
        <a:bodyPr/>
        <a:lstStyle/>
        <a:p>
          <a:pPr rtl="0"/>
          <a:r>
            <a:rPr lang="en-US" b="0" dirty="0" smtClean="0">
              <a:effectLst/>
            </a:rPr>
            <a:t>Helmiet </a:t>
          </a:r>
          <a:r>
            <a:rPr lang="en-US" b="0" dirty="0" smtClean="0">
              <a:effectLst/>
              <a:latin typeface="+mn-lt"/>
              <a:ea typeface="+mn-ea"/>
              <a:cs typeface="+mn-cs"/>
            </a:rPr>
            <a:t>El-Zaiton</a:t>
          </a:r>
          <a:r>
            <a:rPr lang="en-US" b="0" dirty="0" smtClean="0">
              <a:effectLst/>
            </a:rPr>
            <a:t> Secondary for Girls</a:t>
          </a:r>
          <a:endParaRPr lang="en-US" b="0" dirty="0"/>
        </a:p>
      </dgm:t>
    </dgm:pt>
    <dgm:pt modelId="{9418CED6-2FED-454F-88AD-4993BCAB9A7E}" type="parTrans" cxnId="{AEC0495E-D058-4599-967C-164E5B0834B0}">
      <dgm:prSet/>
      <dgm:spPr/>
      <dgm:t>
        <a:bodyPr/>
        <a:lstStyle/>
        <a:p>
          <a:endParaRPr lang="en-US"/>
        </a:p>
      </dgm:t>
    </dgm:pt>
    <dgm:pt modelId="{6F51D576-AABC-4596-94A9-A974C5DADCFB}" type="sibTrans" cxnId="{AEC0495E-D058-4599-967C-164E5B0834B0}">
      <dgm:prSet/>
      <dgm:spPr/>
      <dgm:t>
        <a:bodyPr/>
        <a:lstStyle/>
        <a:p>
          <a:endParaRPr lang="en-US"/>
        </a:p>
      </dgm:t>
    </dgm:pt>
    <dgm:pt modelId="{80E23E43-AC2A-4110-B190-C368945F8728}">
      <dgm:prSet phldrT="[Text]"/>
      <dgm:spPr/>
      <dgm:t>
        <a:bodyPr/>
        <a:lstStyle/>
        <a:p>
          <a:pPr rtl="0"/>
          <a:r>
            <a:rPr lang="en-US" b="0" dirty="0" smtClean="0">
              <a:effectLst/>
            </a:rPr>
            <a:t>Saidia Preparatory School for Boys</a:t>
          </a:r>
          <a:endParaRPr lang="en-US" b="0" dirty="0"/>
        </a:p>
      </dgm:t>
    </dgm:pt>
    <dgm:pt modelId="{1843F8C1-EDDA-4554-82E6-16DF58A6B2BB}" type="parTrans" cxnId="{E357D381-70D1-4126-812D-AA5717DA8D88}">
      <dgm:prSet/>
      <dgm:spPr/>
      <dgm:t>
        <a:bodyPr/>
        <a:lstStyle/>
        <a:p>
          <a:endParaRPr lang="en-US"/>
        </a:p>
      </dgm:t>
    </dgm:pt>
    <dgm:pt modelId="{39E87AE5-293D-4537-B8B1-810222D072B7}" type="sibTrans" cxnId="{E357D381-70D1-4126-812D-AA5717DA8D88}">
      <dgm:prSet/>
      <dgm:spPr/>
      <dgm:t>
        <a:bodyPr/>
        <a:lstStyle/>
        <a:p>
          <a:endParaRPr lang="en-US"/>
        </a:p>
      </dgm:t>
    </dgm:pt>
    <dgm:pt modelId="{D8C622D6-5B21-4022-9443-BB8E66AEAA64}">
      <dgm:prSet phldrT="[Text]"/>
      <dgm:spPr/>
      <dgm:t>
        <a:bodyPr/>
        <a:lstStyle/>
        <a:p>
          <a:pPr rtl="0"/>
          <a:r>
            <a:rPr lang="en-US" b="0" dirty="0" smtClean="0">
              <a:effectLst/>
            </a:rPr>
            <a:t>Youssef El Sebai  Language  school</a:t>
          </a:r>
          <a:endParaRPr lang="en-US" b="0" dirty="0"/>
        </a:p>
      </dgm:t>
    </dgm:pt>
    <dgm:pt modelId="{D30D502D-F700-4A51-828E-A302D3ECA928}" type="parTrans" cxnId="{2279BBC8-6111-441B-BBBD-195949A55649}">
      <dgm:prSet/>
      <dgm:spPr/>
      <dgm:t>
        <a:bodyPr/>
        <a:lstStyle/>
        <a:p>
          <a:endParaRPr lang="en-US"/>
        </a:p>
      </dgm:t>
    </dgm:pt>
    <dgm:pt modelId="{86EE4FF8-D44D-40AA-946F-637DCB52510A}" type="sibTrans" cxnId="{2279BBC8-6111-441B-BBBD-195949A55649}">
      <dgm:prSet/>
      <dgm:spPr/>
      <dgm:t>
        <a:bodyPr/>
        <a:lstStyle/>
        <a:p>
          <a:endParaRPr lang="en-US"/>
        </a:p>
      </dgm:t>
    </dgm:pt>
    <dgm:pt modelId="{D2FEE5F6-D64E-4526-9D84-D972EC2C6163}" type="pres">
      <dgm:prSet presAssocID="{D7EB17AC-C3FC-4F28-AC35-F3B9CFA27B64}" presName="Name0" presStyleCnt="0">
        <dgm:presLayoutVars>
          <dgm:chMax val="7"/>
          <dgm:dir/>
          <dgm:animLvl val="lvl"/>
          <dgm:resizeHandles val="exact"/>
        </dgm:presLayoutVars>
      </dgm:prSet>
      <dgm:spPr/>
      <dgm:t>
        <a:bodyPr/>
        <a:lstStyle/>
        <a:p>
          <a:endParaRPr lang="en-US"/>
        </a:p>
      </dgm:t>
    </dgm:pt>
    <dgm:pt modelId="{D8579F1E-3F45-4570-B665-A9F22FD703C1}" type="pres">
      <dgm:prSet presAssocID="{412A0AF9-B9A2-4621-8AD1-CACA55DB403D}" presName="circle1" presStyleLbl="node1" presStyleIdx="0" presStyleCnt="2"/>
      <dgm:spPr/>
    </dgm:pt>
    <dgm:pt modelId="{811E3E75-A7EA-4CDD-A2DA-034D0600BA8B}" type="pres">
      <dgm:prSet presAssocID="{412A0AF9-B9A2-4621-8AD1-CACA55DB403D}" presName="space" presStyleCnt="0"/>
      <dgm:spPr/>
    </dgm:pt>
    <dgm:pt modelId="{F8F45E2A-CB2B-48A6-8D5F-FD69F1CC9FC7}" type="pres">
      <dgm:prSet presAssocID="{412A0AF9-B9A2-4621-8AD1-CACA55DB403D}" presName="rect1" presStyleLbl="alignAcc1" presStyleIdx="0" presStyleCnt="2"/>
      <dgm:spPr/>
      <dgm:t>
        <a:bodyPr/>
        <a:lstStyle/>
        <a:p>
          <a:endParaRPr lang="en-US"/>
        </a:p>
      </dgm:t>
    </dgm:pt>
    <dgm:pt modelId="{D0656163-120E-47D3-8FBB-1545C4D619D7}" type="pres">
      <dgm:prSet presAssocID="{9B04350B-97E5-42F5-8DC0-3F4B81FE164E}" presName="vertSpace2" presStyleLbl="node1" presStyleIdx="0" presStyleCnt="2"/>
      <dgm:spPr/>
    </dgm:pt>
    <dgm:pt modelId="{BA93B24F-555E-4920-91F2-7A8FEB3A898B}" type="pres">
      <dgm:prSet presAssocID="{9B04350B-97E5-42F5-8DC0-3F4B81FE164E}" presName="circle2" presStyleLbl="node1" presStyleIdx="1" presStyleCnt="2"/>
      <dgm:spPr/>
    </dgm:pt>
    <dgm:pt modelId="{F4D18B31-85F7-4570-BAFB-CCE9ED3D580E}" type="pres">
      <dgm:prSet presAssocID="{9B04350B-97E5-42F5-8DC0-3F4B81FE164E}" presName="rect2" presStyleLbl="alignAcc1" presStyleIdx="1" presStyleCnt="2"/>
      <dgm:spPr/>
      <dgm:t>
        <a:bodyPr/>
        <a:lstStyle/>
        <a:p>
          <a:endParaRPr lang="en-US"/>
        </a:p>
      </dgm:t>
    </dgm:pt>
    <dgm:pt modelId="{D1398028-AEF8-40DB-BCDD-BCBD8F866E50}" type="pres">
      <dgm:prSet presAssocID="{412A0AF9-B9A2-4621-8AD1-CACA55DB403D}" presName="rect1ParTx" presStyleLbl="alignAcc1" presStyleIdx="1" presStyleCnt="2">
        <dgm:presLayoutVars>
          <dgm:chMax val="1"/>
          <dgm:bulletEnabled val="1"/>
        </dgm:presLayoutVars>
      </dgm:prSet>
      <dgm:spPr/>
      <dgm:t>
        <a:bodyPr/>
        <a:lstStyle/>
        <a:p>
          <a:endParaRPr lang="en-US"/>
        </a:p>
      </dgm:t>
    </dgm:pt>
    <dgm:pt modelId="{38F7A602-3991-4CEB-AC5F-EC953051E0F0}" type="pres">
      <dgm:prSet presAssocID="{412A0AF9-B9A2-4621-8AD1-CACA55DB403D}" presName="rect1ChTx" presStyleLbl="alignAcc1" presStyleIdx="1" presStyleCnt="2">
        <dgm:presLayoutVars>
          <dgm:bulletEnabled val="1"/>
        </dgm:presLayoutVars>
      </dgm:prSet>
      <dgm:spPr/>
    </dgm:pt>
    <dgm:pt modelId="{8DCB3E27-3CCC-431A-9CE5-C24C92FD39AD}" type="pres">
      <dgm:prSet presAssocID="{9B04350B-97E5-42F5-8DC0-3F4B81FE164E}" presName="rect2ParTx" presStyleLbl="alignAcc1" presStyleIdx="1" presStyleCnt="2">
        <dgm:presLayoutVars>
          <dgm:chMax val="1"/>
          <dgm:bulletEnabled val="1"/>
        </dgm:presLayoutVars>
      </dgm:prSet>
      <dgm:spPr/>
      <dgm:t>
        <a:bodyPr/>
        <a:lstStyle/>
        <a:p>
          <a:endParaRPr lang="en-US"/>
        </a:p>
      </dgm:t>
    </dgm:pt>
    <dgm:pt modelId="{9D29913A-9258-4E61-AAF9-7F12CF0ED6FC}" type="pres">
      <dgm:prSet presAssocID="{9B04350B-97E5-42F5-8DC0-3F4B81FE164E}" presName="rect2ChTx" presStyleLbl="alignAcc1" presStyleIdx="1" presStyleCnt="2" custScaleX="106882">
        <dgm:presLayoutVars>
          <dgm:bulletEnabled val="1"/>
        </dgm:presLayoutVars>
      </dgm:prSet>
      <dgm:spPr/>
      <dgm:t>
        <a:bodyPr/>
        <a:lstStyle/>
        <a:p>
          <a:endParaRPr lang="en-US"/>
        </a:p>
      </dgm:t>
    </dgm:pt>
  </dgm:ptLst>
  <dgm:cxnLst>
    <dgm:cxn modelId="{E357D381-70D1-4126-812D-AA5717DA8D88}" srcId="{9B04350B-97E5-42F5-8DC0-3F4B81FE164E}" destId="{80E23E43-AC2A-4110-B190-C368945F8728}" srcOrd="3" destOrd="0" parTransId="{1843F8C1-EDDA-4554-82E6-16DF58A6B2BB}" sibTransId="{39E87AE5-293D-4537-B8B1-810222D072B7}"/>
    <dgm:cxn modelId="{62331979-B2A9-401B-84FC-144571E2CDD9}" type="presOf" srcId="{D7EB17AC-C3FC-4F28-AC35-F3B9CFA27B64}" destId="{D2FEE5F6-D64E-4526-9D84-D972EC2C6163}" srcOrd="0" destOrd="0" presId="urn:microsoft.com/office/officeart/2005/8/layout/target3"/>
    <dgm:cxn modelId="{619C56CA-5574-4FE1-999D-F7594BC9D718}" srcId="{D7EB17AC-C3FC-4F28-AC35-F3B9CFA27B64}" destId="{9B04350B-97E5-42F5-8DC0-3F4B81FE164E}" srcOrd="1" destOrd="0" parTransId="{B0DB61AA-4F68-4199-9323-4DF6178B2545}" sibTransId="{242FB1B1-E5CE-4904-AB46-01209628C119}"/>
    <dgm:cxn modelId="{D8DBFDD0-E496-401A-AC09-7BE3F19D6B95}" srcId="{9B04350B-97E5-42F5-8DC0-3F4B81FE164E}" destId="{8D050D1A-8E8C-4EC9-ACCF-2C4206EB9CD9}" srcOrd="0" destOrd="0" parTransId="{25EFE5C1-00A5-4217-96DE-FB500EB75152}" sibTransId="{ABEA9A68-BF7C-4F64-9E3E-14112AFC7D61}"/>
    <dgm:cxn modelId="{AEC0495E-D058-4599-967C-164E5B0834B0}" srcId="{9B04350B-97E5-42F5-8DC0-3F4B81FE164E}" destId="{6BD4C4E8-1388-4E46-A029-296F9F9EDA4A}" srcOrd="2" destOrd="0" parTransId="{9418CED6-2FED-454F-88AD-4993BCAB9A7E}" sibTransId="{6F51D576-AABC-4596-94A9-A974C5DADCFB}"/>
    <dgm:cxn modelId="{35E85D7D-35A0-46FD-BC2D-C9BF6E01AB3D}" type="presOf" srcId="{9B04350B-97E5-42F5-8DC0-3F4B81FE164E}" destId="{F4D18B31-85F7-4570-BAFB-CCE9ED3D580E}" srcOrd="0" destOrd="0" presId="urn:microsoft.com/office/officeart/2005/8/layout/target3"/>
    <dgm:cxn modelId="{85B10651-71F5-4C22-8167-5A00386A5DB9}" srcId="{9B04350B-97E5-42F5-8DC0-3F4B81FE164E}" destId="{7CC2F55A-0374-487E-BDB9-88EE593FDD29}" srcOrd="1" destOrd="0" parTransId="{42762C0F-44B9-4823-8396-751C2ED0B0D2}" sibTransId="{D2AED3CF-D8DE-4E0B-AE5C-78CE8AF15D92}"/>
    <dgm:cxn modelId="{7CD153FB-7061-45AC-9A78-A1090EAE1CA8}" type="presOf" srcId="{8D050D1A-8E8C-4EC9-ACCF-2C4206EB9CD9}" destId="{9D29913A-9258-4E61-AAF9-7F12CF0ED6FC}" srcOrd="0" destOrd="0" presId="urn:microsoft.com/office/officeart/2005/8/layout/target3"/>
    <dgm:cxn modelId="{3394A6CF-2769-4ACE-94AB-2A2B0573146B}" type="presOf" srcId="{412A0AF9-B9A2-4621-8AD1-CACA55DB403D}" destId="{D1398028-AEF8-40DB-BCDD-BCBD8F866E50}" srcOrd="1" destOrd="0" presId="urn:microsoft.com/office/officeart/2005/8/layout/target3"/>
    <dgm:cxn modelId="{932EE100-5531-4971-84AF-70F832C5FB34}" type="presOf" srcId="{7CC2F55A-0374-487E-BDB9-88EE593FDD29}" destId="{9D29913A-9258-4E61-AAF9-7F12CF0ED6FC}" srcOrd="0" destOrd="1" presId="urn:microsoft.com/office/officeart/2005/8/layout/target3"/>
    <dgm:cxn modelId="{8F0F3C9B-423F-4BB7-9DDF-4FF34258183A}" type="presOf" srcId="{D8C622D6-5B21-4022-9443-BB8E66AEAA64}" destId="{9D29913A-9258-4E61-AAF9-7F12CF0ED6FC}" srcOrd="0" destOrd="4" presId="urn:microsoft.com/office/officeart/2005/8/layout/target3"/>
    <dgm:cxn modelId="{AAA78177-0498-481F-AE5B-824F534AEC3D}" type="presOf" srcId="{412A0AF9-B9A2-4621-8AD1-CACA55DB403D}" destId="{F8F45E2A-CB2B-48A6-8D5F-FD69F1CC9FC7}" srcOrd="0" destOrd="0" presId="urn:microsoft.com/office/officeart/2005/8/layout/target3"/>
    <dgm:cxn modelId="{42773CCB-27E3-4161-BF1A-38E40F0DE2AB}" type="presOf" srcId="{6BD4C4E8-1388-4E46-A029-296F9F9EDA4A}" destId="{9D29913A-9258-4E61-AAF9-7F12CF0ED6FC}" srcOrd="0" destOrd="2" presId="urn:microsoft.com/office/officeart/2005/8/layout/target3"/>
    <dgm:cxn modelId="{6285B04D-877F-462A-82A9-B7418CE27584}" type="presOf" srcId="{9B04350B-97E5-42F5-8DC0-3F4B81FE164E}" destId="{8DCB3E27-3CCC-431A-9CE5-C24C92FD39AD}" srcOrd="1" destOrd="0" presId="urn:microsoft.com/office/officeart/2005/8/layout/target3"/>
    <dgm:cxn modelId="{B3EF5172-D628-4B2D-9E89-EDF8DB2AA916}" type="presOf" srcId="{80E23E43-AC2A-4110-B190-C368945F8728}" destId="{9D29913A-9258-4E61-AAF9-7F12CF0ED6FC}" srcOrd="0" destOrd="3" presId="urn:microsoft.com/office/officeart/2005/8/layout/target3"/>
    <dgm:cxn modelId="{3F149923-51B2-481D-B305-24AA58FFECBF}" srcId="{D7EB17AC-C3FC-4F28-AC35-F3B9CFA27B64}" destId="{412A0AF9-B9A2-4621-8AD1-CACA55DB403D}" srcOrd="0" destOrd="0" parTransId="{AB33BC40-730A-4A51-9EF7-3878B1167C94}" sibTransId="{D8EC4719-C7FD-4317-94D1-C4034CEADCCE}"/>
    <dgm:cxn modelId="{2279BBC8-6111-441B-BBBD-195949A55649}" srcId="{9B04350B-97E5-42F5-8DC0-3F4B81FE164E}" destId="{D8C622D6-5B21-4022-9443-BB8E66AEAA64}" srcOrd="4" destOrd="0" parTransId="{D30D502D-F700-4A51-828E-A302D3ECA928}" sibTransId="{86EE4FF8-D44D-40AA-946F-637DCB52510A}"/>
    <dgm:cxn modelId="{89A92290-362C-477A-B52A-8B275AA00EBE}" type="presParOf" srcId="{D2FEE5F6-D64E-4526-9D84-D972EC2C6163}" destId="{D8579F1E-3F45-4570-B665-A9F22FD703C1}" srcOrd="0" destOrd="0" presId="urn:microsoft.com/office/officeart/2005/8/layout/target3"/>
    <dgm:cxn modelId="{C688170C-4FAD-41DC-BAAE-9D5A15BE94A5}" type="presParOf" srcId="{D2FEE5F6-D64E-4526-9D84-D972EC2C6163}" destId="{811E3E75-A7EA-4CDD-A2DA-034D0600BA8B}" srcOrd="1" destOrd="0" presId="urn:microsoft.com/office/officeart/2005/8/layout/target3"/>
    <dgm:cxn modelId="{DAE45F2B-9CB9-4A8A-91B8-EA4DF2182DBC}" type="presParOf" srcId="{D2FEE5F6-D64E-4526-9D84-D972EC2C6163}" destId="{F8F45E2A-CB2B-48A6-8D5F-FD69F1CC9FC7}" srcOrd="2" destOrd="0" presId="urn:microsoft.com/office/officeart/2005/8/layout/target3"/>
    <dgm:cxn modelId="{A1E1096D-0F28-4786-8DA6-A3920D73DE0A}" type="presParOf" srcId="{D2FEE5F6-D64E-4526-9D84-D972EC2C6163}" destId="{D0656163-120E-47D3-8FBB-1545C4D619D7}" srcOrd="3" destOrd="0" presId="urn:microsoft.com/office/officeart/2005/8/layout/target3"/>
    <dgm:cxn modelId="{C3EEA1FD-DE8A-4C6D-81F9-48ECA6DC9CAB}" type="presParOf" srcId="{D2FEE5F6-D64E-4526-9D84-D972EC2C6163}" destId="{BA93B24F-555E-4920-91F2-7A8FEB3A898B}" srcOrd="4" destOrd="0" presId="urn:microsoft.com/office/officeart/2005/8/layout/target3"/>
    <dgm:cxn modelId="{BF3CB4AF-A716-4B7E-9065-3047A706C3B5}" type="presParOf" srcId="{D2FEE5F6-D64E-4526-9D84-D972EC2C6163}" destId="{F4D18B31-85F7-4570-BAFB-CCE9ED3D580E}" srcOrd="5" destOrd="0" presId="urn:microsoft.com/office/officeart/2005/8/layout/target3"/>
    <dgm:cxn modelId="{146E195A-EAEC-4156-A5A3-CFAD6761FD4A}" type="presParOf" srcId="{D2FEE5F6-D64E-4526-9D84-D972EC2C6163}" destId="{D1398028-AEF8-40DB-BCDD-BCBD8F866E50}" srcOrd="6" destOrd="0" presId="urn:microsoft.com/office/officeart/2005/8/layout/target3"/>
    <dgm:cxn modelId="{62AEAF6F-A1EB-4737-AF68-14C12B04024E}" type="presParOf" srcId="{D2FEE5F6-D64E-4526-9D84-D972EC2C6163}" destId="{38F7A602-3991-4CEB-AC5F-EC953051E0F0}" srcOrd="7" destOrd="0" presId="urn:microsoft.com/office/officeart/2005/8/layout/target3"/>
    <dgm:cxn modelId="{C81342A2-16B2-47D2-934F-CC75873484D5}" type="presParOf" srcId="{D2FEE5F6-D64E-4526-9D84-D972EC2C6163}" destId="{8DCB3E27-3CCC-431A-9CE5-C24C92FD39AD}" srcOrd="8" destOrd="0" presId="urn:microsoft.com/office/officeart/2005/8/layout/target3"/>
    <dgm:cxn modelId="{1CF0295A-DE63-47C4-A408-D00AD45A3A21}" type="presParOf" srcId="{D2FEE5F6-D64E-4526-9D84-D972EC2C6163}" destId="{9D29913A-9258-4E61-AAF9-7F12CF0ED6FC}"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0A3A3-FE48-453B-829F-304B27E12F51}" type="doc">
      <dgm:prSet loTypeId="urn:microsoft.com/office/officeart/2005/8/layout/venn1" loCatId="relationship" qsTypeId="urn:microsoft.com/office/officeart/2005/8/quickstyle/simple1" qsCatId="simple" csTypeId="urn:microsoft.com/office/officeart/2005/8/colors/colorful4" csCatId="colorful" phldr="1"/>
      <dgm:spPr/>
    </dgm:pt>
    <dgm:pt modelId="{55FB6F67-A58F-4695-8986-217C31CF3E99}">
      <dgm:prSet phldrT="[Text]"/>
      <dgm:spPr/>
      <dgm:t>
        <a:bodyPr/>
        <a:lstStyle/>
        <a:p>
          <a:pPr algn="ctr"/>
          <a:r>
            <a:rPr lang="en-IE" dirty="0"/>
            <a:t>ASU/UL community</a:t>
          </a:r>
        </a:p>
      </dgm:t>
    </dgm:pt>
    <dgm:pt modelId="{E8D6FEEA-028F-463C-B89A-BC456077F2AA}" type="parTrans" cxnId="{D9054755-4731-4900-B886-8D6334C25AD9}">
      <dgm:prSet/>
      <dgm:spPr/>
      <dgm:t>
        <a:bodyPr/>
        <a:lstStyle/>
        <a:p>
          <a:pPr algn="ctr"/>
          <a:endParaRPr lang="en-IE"/>
        </a:p>
      </dgm:t>
    </dgm:pt>
    <dgm:pt modelId="{7BF66B92-17D9-42BF-9361-B53E6DE966D8}" type="sibTrans" cxnId="{D9054755-4731-4900-B886-8D6334C25AD9}">
      <dgm:prSet/>
      <dgm:spPr/>
      <dgm:t>
        <a:bodyPr/>
        <a:lstStyle/>
        <a:p>
          <a:pPr algn="ctr"/>
          <a:endParaRPr lang="en-IE"/>
        </a:p>
      </dgm:t>
    </dgm:pt>
    <dgm:pt modelId="{D23D1188-2FF5-402E-9C08-9E676D8D6B18}">
      <dgm:prSet phldrT="[Text]"/>
      <dgm:spPr/>
      <dgm:t>
        <a:bodyPr/>
        <a:lstStyle/>
        <a:p>
          <a:pPr algn="ctr"/>
          <a:r>
            <a:rPr lang="en-IE"/>
            <a:t>ASU mentor /school communitiess </a:t>
          </a:r>
        </a:p>
      </dgm:t>
    </dgm:pt>
    <dgm:pt modelId="{DB77CF6E-97D6-4936-B660-7274F4D250FB}" type="parTrans" cxnId="{17E76D64-12E4-4D65-BE57-4C82B1560871}">
      <dgm:prSet/>
      <dgm:spPr/>
      <dgm:t>
        <a:bodyPr/>
        <a:lstStyle/>
        <a:p>
          <a:pPr algn="ctr"/>
          <a:endParaRPr lang="en-IE"/>
        </a:p>
      </dgm:t>
    </dgm:pt>
    <dgm:pt modelId="{BE75646E-E985-4944-ACBB-BE95721ABACD}" type="sibTrans" cxnId="{17E76D64-12E4-4D65-BE57-4C82B1560871}">
      <dgm:prSet/>
      <dgm:spPr/>
      <dgm:t>
        <a:bodyPr/>
        <a:lstStyle/>
        <a:p>
          <a:pPr algn="ctr"/>
          <a:endParaRPr lang="en-IE"/>
        </a:p>
      </dgm:t>
    </dgm:pt>
    <dgm:pt modelId="{1F77DE6B-090E-456E-9E2E-37A4F8943E73}">
      <dgm:prSet phldrT="[Text]"/>
      <dgm:spPr/>
      <dgm:t>
        <a:bodyPr/>
        <a:lstStyle/>
        <a:p>
          <a:pPr algn="ctr"/>
          <a:r>
            <a:rPr lang="en-IE"/>
            <a:t>ASU mentor community</a:t>
          </a:r>
        </a:p>
      </dgm:t>
    </dgm:pt>
    <dgm:pt modelId="{4A478380-C503-48EE-A892-D643CEFD1AEB}" type="parTrans" cxnId="{7BA873F1-A235-47BC-B819-F8CE988DBF3C}">
      <dgm:prSet/>
      <dgm:spPr/>
      <dgm:t>
        <a:bodyPr/>
        <a:lstStyle/>
        <a:p>
          <a:pPr algn="ctr"/>
          <a:endParaRPr lang="en-IE"/>
        </a:p>
      </dgm:t>
    </dgm:pt>
    <dgm:pt modelId="{DF258197-35A0-45C9-AFCD-5A6A7B9C47A8}" type="sibTrans" cxnId="{7BA873F1-A235-47BC-B819-F8CE988DBF3C}">
      <dgm:prSet/>
      <dgm:spPr/>
      <dgm:t>
        <a:bodyPr/>
        <a:lstStyle/>
        <a:p>
          <a:pPr algn="ctr"/>
          <a:endParaRPr lang="en-IE"/>
        </a:p>
      </dgm:t>
    </dgm:pt>
    <dgm:pt modelId="{65A40E40-73F3-4D09-BD64-C7374B5BFBA5}" type="pres">
      <dgm:prSet presAssocID="{48E0A3A3-FE48-453B-829F-304B27E12F51}" presName="compositeShape" presStyleCnt="0">
        <dgm:presLayoutVars>
          <dgm:chMax val="7"/>
          <dgm:dir/>
          <dgm:resizeHandles val="exact"/>
        </dgm:presLayoutVars>
      </dgm:prSet>
      <dgm:spPr/>
    </dgm:pt>
    <dgm:pt modelId="{43ED5294-93F7-48FF-814B-1FC9BF82F0CB}" type="pres">
      <dgm:prSet presAssocID="{55FB6F67-A58F-4695-8986-217C31CF3E99}" presName="circ1" presStyleLbl="vennNode1" presStyleIdx="0" presStyleCnt="3"/>
      <dgm:spPr/>
      <dgm:t>
        <a:bodyPr/>
        <a:lstStyle/>
        <a:p>
          <a:endParaRPr lang="en-IE"/>
        </a:p>
      </dgm:t>
    </dgm:pt>
    <dgm:pt modelId="{A685A484-9037-4531-BA8C-C00C22F55BAC}" type="pres">
      <dgm:prSet presAssocID="{55FB6F67-A58F-4695-8986-217C31CF3E99}" presName="circ1Tx" presStyleLbl="revTx" presStyleIdx="0" presStyleCnt="0">
        <dgm:presLayoutVars>
          <dgm:chMax val="0"/>
          <dgm:chPref val="0"/>
          <dgm:bulletEnabled val="1"/>
        </dgm:presLayoutVars>
      </dgm:prSet>
      <dgm:spPr/>
      <dgm:t>
        <a:bodyPr/>
        <a:lstStyle/>
        <a:p>
          <a:endParaRPr lang="en-IE"/>
        </a:p>
      </dgm:t>
    </dgm:pt>
    <dgm:pt modelId="{52890D96-F0C7-4EDC-BBF0-9565B25D208F}" type="pres">
      <dgm:prSet presAssocID="{D23D1188-2FF5-402E-9C08-9E676D8D6B18}" presName="circ2" presStyleLbl="vennNode1" presStyleIdx="1" presStyleCnt="3"/>
      <dgm:spPr/>
      <dgm:t>
        <a:bodyPr/>
        <a:lstStyle/>
        <a:p>
          <a:endParaRPr lang="en-IE"/>
        </a:p>
      </dgm:t>
    </dgm:pt>
    <dgm:pt modelId="{15E0080D-97D1-4923-9FAB-BE3DE7D8D189}" type="pres">
      <dgm:prSet presAssocID="{D23D1188-2FF5-402E-9C08-9E676D8D6B18}" presName="circ2Tx" presStyleLbl="revTx" presStyleIdx="0" presStyleCnt="0">
        <dgm:presLayoutVars>
          <dgm:chMax val="0"/>
          <dgm:chPref val="0"/>
          <dgm:bulletEnabled val="1"/>
        </dgm:presLayoutVars>
      </dgm:prSet>
      <dgm:spPr/>
      <dgm:t>
        <a:bodyPr/>
        <a:lstStyle/>
        <a:p>
          <a:endParaRPr lang="en-IE"/>
        </a:p>
      </dgm:t>
    </dgm:pt>
    <dgm:pt modelId="{56C55BE2-49B2-411C-960C-0AAC99D8C07D}" type="pres">
      <dgm:prSet presAssocID="{1F77DE6B-090E-456E-9E2E-37A4F8943E73}" presName="circ3" presStyleLbl="vennNode1" presStyleIdx="2" presStyleCnt="3"/>
      <dgm:spPr/>
      <dgm:t>
        <a:bodyPr/>
        <a:lstStyle/>
        <a:p>
          <a:endParaRPr lang="en-IE"/>
        </a:p>
      </dgm:t>
    </dgm:pt>
    <dgm:pt modelId="{EE4568AB-1FDE-4C1E-8206-EE58D83651AC}" type="pres">
      <dgm:prSet presAssocID="{1F77DE6B-090E-456E-9E2E-37A4F8943E73}" presName="circ3Tx" presStyleLbl="revTx" presStyleIdx="0" presStyleCnt="0">
        <dgm:presLayoutVars>
          <dgm:chMax val="0"/>
          <dgm:chPref val="0"/>
          <dgm:bulletEnabled val="1"/>
        </dgm:presLayoutVars>
      </dgm:prSet>
      <dgm:spPr/>
      <dgm:t>
        <a:bodyPr/>
        <a:lstStyle/>
        <a:p>
          <a:endParaRPr lang="en-IE"/>
        </a:p>
      </dgm:t>
    </dgm:pt>
  </dgm:ptLst>
  <dgm:cxnLst>
    <dgm:cxn modelId="{3446A403-DDF3-481A-B937-80264E8C2891}" type="presOf" srcId="{55FB6F67-A58F-4695-8986-217C31CF3E99}" destId="{43ED5294-93F7-48FF-814B-1FC9BF82F0CB}" srcOrd="0" destOrd="0" presId="urn:microsoft.com/office/officeart/2005/8/layout/venn1"/>
    <dgm:cxn modelId="{7BA873F1-A235-47BC-B819-F8CE988DBF3C}" srcId="{48E0A3A3-FE48-453B-829F-304B27E12F51}" destId="{1F77DE6B-090E-456E-9E2E-37A4F8943E73}" srcOrd="2" destOrd="0" parTransId="{4A478380-C503-48EE-A892-D643CEFD1AEB}" sibTransId="{DF258197-35A0-45C9-AFCD-5A6A7B9C47A8}"/>
    <dgm:cxn modelId="{CD90FFFD-C19B-4F6B-B195-8867E3B88AA5}" type="presOf" srcId="{55FB6F67-A58F-4695-8986-217C31CF3E99}" destId="{A685A484-9037-4531-BA8C-C00C22F55BAC}" srcOrd="1" destOrd="0" presId="urn:microsoft.com/office/officeart/2005/8/layout/venn1"/>
    <dgm:cxn modelId="{A6C74936-3972-4329-96BA-6A4B30A52539}" type="presOf" srcId="{1F77DE6B-090E-456E-9E2E-37A4F8943E73}" destId="{56C55BE2-49B2-411C-960C-0AAC99D8C07D}" srcOrd="0" destOrd="0" presId="urn:microsoft.com/office/officeart/2005/8/layout/venn1"/>
    <dgm:cxn modelId="{67D47988-BE9F-4D5E-AB73-B4AEEC92EA4B}" type="presOf" srcId="{1F77DE6B-090E-456E-9E2E-37A4F8943E73}" destId="{EE4568AB-1FDE-4C1E-8206-EE58D83651AC}" srcOrd="1" destOrd="0" presId="urn:microsoft.com/office/officeart/2005/8/layout/venn1"/>
    <dgm:cxn modelId="{D9054755-4731-4900-B886-8D6334C25AD9}" srcId="{48E0A3A3-FE48-453B-829F-304B27E12F51}" destId="{55FB6F67-A58F-4695-8986-217C31CF3E99}" srcOrd="0" destOrd="0" parTransId="{E8D6FEEA-028F-463C-B89A-BC456077F2AA}" sibTransId="{7BF66B92-17D9-42BF-9361-B53E6DE966D8}"/>
    <dgm:cxn modelId="{17E76D64-12E4-4D65-BE57-4C82B1560871}" srcId="{48E0A3A3-FE48-453B-829F-304B27E12F51}" destId="{D23D1188-2FF5-402E-9C08-9E676D8D6B18}" srcOrd="1" destOrd="0" parTransId="{DB77CF6E-97D6-4936-B660-7274F4D250FB}" sibTransId="{BE75646E-E985-4944-ACBB-BE95721ABACD}"/>
    <dgm:cxn modelId="{01DA5F9E-2B9E-459B-A1A6-8E0077691711}" type="presOf" srcId="{48E0A3A3-FE48-453B-829F-304B27E12F51}" destId="{65A40E40-73F3-4D09-BD64-C7374B5BFBA5}" srcOrd="0" destOrd="0" presId="urn:microsoft.com/office/officeart/2005/8/layout/venn1"/>
    <dgm:cxn modelId="{094663B6-756F-4304-A308-05AEE3F5DDDE}" type="presOf" srcId="{D23D1188-2FF5-402E-9C08-9E676D8D6B18}" destId="{52890D96-F0C7-4EDC-BBF0-9565B25D208F}" srcOrd="0" destOrd="0" presId="urn:microsoft.com/office/officeart/2005/8/layout/venn1"/>
    <dgm:cxn modelId="{CE4ED8A9-A056-4423-8D45-9FCB270D717F}" type="presOf" srcId="{D23D1188-2FF5-402E-9C08-9E676D8D6B18}" destId="{15E0080D-97D1-4923-9FAB-BE3DE7D8D189}" srcOrd="1" destOrd="0" presId="urn:microsoft.com/office/officeart/2005/8/layout/venn1"/>
    <dgm:cxn modelId="{D03A16B2-DF2F-4AEF-911B-3282D7EF947A}" type="presParOf" srcId="{65A40E40-73F3-4D09-BD64-C7374B5BFBA5}" destId="{43ED5294-93F7-48FF-814B-1FC9BF82F0CB}" srcOrd="0" destOrd="0" presId="urn:microsoft.com/office/officeart/2005/8/layout/venn1"/>
    <dgm:cxn modelId="{8334AE6F-B7BE-4E44-9182-A0B3F7FD4AC9}" type="presParOf" srcId="{65A40E40-73F3-4D09-BD64-C7374B5BFBA5}" destId="{A685A484-9037-4531-BA8C-C00C22F55BAC}" srcOrd="1" destOrd="0" presId="urn:microsoft.com/office/officeart/2005/8/layout/venn1"/>
    <dgm:cxn modelId="{4D2B1EF4-C8FF-43A8-B4ED-98778895E61D}" type="presParOf" srcId="{65A40E40-73F3-4D09-BD64-C7374B5BFBA5}" destId="{52890D96-F0C7-4EDC-BBF0-9565B25D208F}" srcOrd="2" destOrd="0" presId="urn:microsoft.com/office/officeart/2005/8/layout/venn1"/>
    <dgm:cxn modelId="{38178F4F-9F52-4818-83E0-401595B0EF58}" type="presParOf" srcId="{65A40E40-73F3-4D09-BD64-C7374B5BFBA5}" destId="{15E0080D-97D1-4923-9FAB-BE3DE7D8D189}" srcOrd="3" destOrd="0" presId="urn:microsoft.com/office/officeart/2005/8/layout/venn1"/>
    <dgm:cxn modelId="{16379BD2-6E6F-4D2F-9007-4564117955D6}" type="presParOf" srcId="{65A40E40-73F3-4D09-BD64-C7374B5BFBA5}" destId="{56C55BE2-49B2-411C-960C-0AAC99D8C07D}" srcOrd="4" destOrd="0" presId="urn:microsoft.com/office/officeart/2005/8/layout/venn1"/>
    <dgm:cxn modelId="{E1D5C8C4-8647-44EF-8150-308EE19D4DF9}" type="presParOf" srcId="{65A40E40-73F3-4D09-BD64-C7374B5BFBA5}" destId="{EE4568AB-1FDE-4C1E-8206-EE58D83651A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79F1E-3F45-4570-B665-A9F22FD703C1}">
      <dsp:nvSpPr>
        <dsp:cNvPr id="0" name=""/>
        <dsp:cNvSpPr/>
      </dsp:nvSpPr>
      <dsp:spPr>
        <a:xfrm>
          <a:off x="-72334" y="0"/>
          <a:ext cx="5732057" cy="5732057"/>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8F45E2A-CB2B-48A6-8D5F-FD69F1CC9FC7}">
      <dsp:nvSpPr>
        <dsp:cNvPr id="0" name=""/>
        <dsp:cNvSpPr/>
      </dsp:nvSpPr>
      <dsp:spPr>
        <a:xfrm>
          <a:off x="2793694" y="0"/>
          <a:ext cx="8408539" cy="5732057"/>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Faculty of Education Case Study</a:t>
          </a:r>
          <a:endParaRPr lang="en-US" sz="3200" b="1" kern="1200" dirty="0"/>
        </a:p>
      </dsp:txBody>
      <dsp:txXfrm>
        <a:off x="2793694" y="0"/>
        <a:ext cx="4204269" cy="2722727"/>
      </dsp:txXfrm>
    </dsp:sp>
    <dsp:sp modelId="{BA93B24F-555E-4920-91F2-7A8FEB3A898B}">
      <dsp:nvSpPr>
        <dsp:cNvPr id="0" name=""/>
        <dsp:cNvSpPr/>
      </dsp:nvSpPr>
      <dsp:spPr>
        <a:xfrm>
          <a:off x="1432330" y="2722727"/>
          <a:ext cx="2722727" cy="2722727"/>
        </a:xfrm>
        <a:prstGeom prst="pie">
          <a:avLst>
            <a:gd name="adj1" fmla="val 5400000"/>
            <a:gd name="adj2" fmla="val 16200000"/>
          </a:avLst>
        </a:prstGeom>
        <a:solidFill>
          <a:schemeClr val="accent4">
            <a:hueOff val="-7036575"/>
            <a:satOff val="42238"/>
            <a:lumOff val="-372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4D18B31-85F7-4570-BAFB-CCE9ED3D580E}">
      <dsp:nvSpPr>
        <dsp:cNvPr id="0" name=""/>
        <dsp:cNvSpPr/>
      </dsp:nvSpPr>
      <dsp:spPr>
        <a:xfrm>
          <a:off x="2793694" y="2722727"/>
          <a:ext cx="8408539" cy="2722727"/>
        </a:xfrm>
        <a:prstGeom prst="rect">
          <a:avLst/>
        </a:prstGeom>
        <a:solidFill>
          <a:schemeClr val="lt1">
            <a:alpha val="90000"/>
            <a:hueOff val="0"/>
            <a:satOff val="0"/>
            <a:lumOff val="0"/>
            <a:alphaOff val="0"/>
          </a:schemeClr>
        </a:solidFill>
        <a:ln w="15875"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Schools Case Studies </a:t>
          </a:r>
          <a:endParaRPr lang="en-US" sz="3200" b="1" kern="1200" dirty="0"/>
        </a:p>
      </dsp:txBody>
      <dsp:txXfrm>
        <a:off x="2793694" y="2722727"/>
        <a:ext cx="4204269" cy="2722727"/>
      </dsp:txXfrm>
    </dsp:sp>
    <dsp:sp modelId="{9D29913A-9258-4E61-AAF9-7F12CF0ED6FC}">
      <dsp:nvSpPr>
        <dsp:cNvPr id="0" name=""/>
        <dsp:cNvSpPr/>
      </dsp:nvSpPr>
      <dsp:spPr>
        <a:xfrm>
          <a:off x="6853295" y="2722727"/>
          <a:ext cx="4493607" cy="27227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effectLst/>
            </a:rPr>
            <a:t>Ansaf Seri Secondary School for Girls</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effectLst/>
            </a:rPr>
            <a:t>Al-Tabary preparatory School for Boys</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effectLst/>
            </a:rPr>
            <a:t>Helmiet </a:t>
          </a:r>
          <a:r>
            <a:rPr lang="en-US" sz="2100" b="0" kern="1200" dirty="0" smtClean="0">
              <a:effectLst/>
              <a:latin typeface="+mn-lt"/>
              <a:ea typeface="+mn-ea"/>
              <a:cs typeface="+mn-cs"/>
            </a:rPr>
            <a:t>El-Zaiton</a:t>
          </a:r>
          <a:r>
            <a:rPr lang="en-US" sz="2100" b="0" kern="1200" dirty="0" smtClean="0">
              <a:effectLst/>
            </a:rPr>
            <a:t> Secondary for Girls</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effectLst/>
            </a:rPr>
            <a:t>Saidia Preparatory School for Boys</a:t>
          </a:r>
          <a:endParaRPr lang="en-US" sz="2100" b="0" kern="1200" dirty="0"/>
        </a:p>
        <a:p>
          <a:pPr marL="228600" lvl="1" indent="-228600" algn="l" defTabSz="933450" rtl="0">
            <a:lnSpc>
              <a:spcPct val="90000"/>
            </a:lnSpc>
            <a:spcBef>
              <a:spcPct val="0"/>
            </a:spcBef>
            <a:spcAft>
              <a:spcPct val="15000"/>
            </a:spcAft>
            <a:buChar char="••"/>
          </a:pPr>
          <a:r>
            <a:rPr lang="en-US" sz="2100" b="0" kern="1200" dirty="0" smtClean="0">
              <a:effectLst/>
            </a:rPr>
            <a:t>Youssef El Sebai  Language  school</a:t>
          </a:r>
          <a:endParaRPr lang="en-US" sz="2100" b="0" kern="1200" dirty="0"/>
        </a:p>
      </dsp:txBody>
      <dsp:txXfrm>
        <a:off x="6853295" y="2722727"/>
        <a:ext cx="4493607" cy="272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5294-93F7-48FF-814B-1FC9BF82F0CB}">
      <dsp:nvSpPr>
        <dsp:cNvPr id="0" name=""/>
        <dsp:cNvSpPr/>
      </dsp:nvSpPr>
      <dsp:spPr>
        <a:xfrm>
          <a:off x="1311496" y="40891"/>
          <a:ext cx="1962772" cy="1962772"/>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IE" sz="1800" kern="1200" dirty="0"/>
            <a:t>ASU/UL community</a:t>
          </a:r>
        </a:p>
      </dsp:txBody>
      <dsp:txXfrm>
        <a:off x="1573199" y="384376"/>
        <a:ext cx="1439366" cy="883247"/>
      </dsp:txXfrm>
    </dsp:sp>
    <dsp:sp modelId="{52890D96-F0C7-4EDC-BBF0-9565B25D208F}">
      <dsp:nvSpPr>
        <dsp:cNvPr id="0" name=""/>
        <dsp:cNvSpPr/>
      </dsp:nvSpPr>
      <dsp:spPr>
        <a:xfrm>
          <a:off x="2019730" y="1267623"/>
          <a:ext cx="1962772" cy="1962772"/>
        </a:xfrm>
        <a:prstGeom prst="ellipse">
          <a:avLst/>
        </a:prstGeom>
        <a:solidFill>
          <a:schemeClr val="accent4">
            <a:alpha val="50000"/>
            <a:hueOff val="-3518287"/>
            <a:satOff val="21119"/>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IE" sz="1800" kern="1200"/>
            <a:t>ASU mentor /school communitiess </a:t>
          </a:r>
        </a:p>
      </dsp:txBody>
      <dsp:txXfrm>
        <a:off x="2620011" y="1774673"/>
        <a:ext cx="1177663" cy="1079524"/>
      </dsp:txXfrm>
    </dsp:sp>
    <dsp:sp modelId="{56C55BE2-49B2-411C-960C-0AAC99D8C07D}">
      <dsp:nvSpPr>
        <dsp:cNvPr id="0" name=""/>
        <dsp:cNvSpPr/>
      </dsp:nvSpPr>
      <dsp:spPr>
        <a:xfrm>
          <a:off x="603263" y="1267623"/>
          <a:ext cx="1962772" cy="1962772"/>
        </a:xfrm>
        <a:prstGeom prst="ellipse">
          <a:avLst/>
        </a:prstGeom>
        <a:solidFill>
          <a:schemeClr val="accent4">
            <a:alpha val="50000"/>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IE" sz="1800" kern="1200"/>
            <a:t>ASU mentor community</a:t>
          </a:r>
        </a:p>
      </dsp:txBody>
      <dsp:txXfrm>
        <a:off x="788090" y="1774673"/>
        <a:ext cx="1177663" cy="107952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pPr/>
              <a:t>6/24/2018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pPr/>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pPr/>
              <a:t>6/24/2018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pPr/>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C360358-FA3A-47F8-BD28-84FB87CB9303}"/>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15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6/24/2018</a:t>
            </a:fld>
            <a:endParaRPr lang="en-US"/>
          </a:p>
        </p:txBody>
      </p:sp>
      <p:sp>
        <p:nvSpPr>
          <p:cNvPr id="5" name="Footer Placeholder 4"/>
          <p:cNvSpPr>
            <a:spLocks noGrp="1"/>
          </p:cNvSpPr>
          <p:nvPr>
            <p:ph type="ftr" sz="quarter" idx="11"/>
          </p:nvPr>
        </p:nvSpPr>
        <p:spPr/>
        <p:txBody>
          <a:bodyPr/>
          <a:lstStyle/>
          <a:p>
            <a:r>
              <a:rPr lang="en-US"/>
              <a:t>Dr. Hany Yousef</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22569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6/24/2018</a:t>
            </a:fld>
            <a:endParaRPr lang="en-US"/>
          </a:p>
        </p:txBody>
      </p:sp>
      <p:sp>
        <p:nvSpPr>
          <p:cNvPr id="5" name="Footer Placeholder 4"/>
          <p:cNvSpPr>
            <a:spLocks noGrp="1"/>
          </p:cNvSpPr>
          <p:nvPr>
            <p:ph type="ftr" sz="quarter" idx="11"/>
          </p:nvPr>
        </p:nvSpPr>
        <p:spPr/>
        <p:txBody>
          <a:bodyPr/>
          <a:lstStyle/>
          <a:p>
            <a:r>
              <a:rPr lang="en-US"/>
              <a:t>Dr. Hany Yousef</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92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76923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6/24/2018</a:t>
            </a:fld>
            <a:endParaRPr lang="en-US"/>
          </a:p>
        </p:txBody>
      </p:sp>
      <p:sp>
        <p:nvSpPr>
          <p:cNvPr id="6" name="Footer Placeholder 5"/>
          <p:cNvSpPr>
            <a:spLocks noGrp="1"/>
          </p:cNvSpPr>
          <p:nvPr>
            <p:ph type="ftr" sz="quarter" idx="11"/>
          </p:nvPr>
        </p:nvSpPr>
        <p:spPr/>
        <p:txBody>
          <a:bodyPr/>
          <a:lstStyle/>
          <a:p>
            <a:r>
              <a:rPr lang="en-US" dirty="0"/>
              <a:t>Dr. Hany Yousef</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609230"/>
            <a:ext cx="12192000" cy="1248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7048" y="5702510"/>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08677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017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39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767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6/24/2018</a:t>
            </a:fld>
            <a:endParaRPr lang="en-US"/>
          </a:p>
        </p:txBody>
      </p:sp>
      <p:sp>
        <p:nvSpPr>
          <p:cNvPr id="5" name="Footer Placeholder 4"/>
          <p:cNvSpPr>
            <a:spLocks noGrp="1"/>
          </p:cNvSpPr>
          <p:nvPr>
            <p:ph type="ftr" sz="quarter" idx="11"/>
          </p:nvPr>
        </p:nvSpPr>
        <p:spPr/>
        <p:txBody>
          <a:bodyPr/>
          <a:lstStyle/>
          <a:p>
            <a:r>
              <a:rPr lang="en-US"/>
              <a:t>Dr. Hany Yousef</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63884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Pictures">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5738884"/>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649F281-5D3E-42EE-99B3-17BD4891BFC6}"/>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388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6/24/2018</a:t>
            </a:fld>
            <a:endParaRPr lang="en-US"/>
          </a:p>
        </p:txBody>
      </p:sp>
      <p:sp>
        <p:nvSpPr>
          <p:cNvPr id="6" name="Footer Placeholder 5"/>
          <p:cNvSpPr>
            <a:spLocks noGrp="1"/>
          </p:cNvSpPr>
          <p:nvPr>
            <p:ph type="ftr" sz="quarter" idx="11"/>
          </p:nvPr>
        </p:nvSpPr>
        <p:spPr/>
        <p:txBody>
          <a:bodyPr/>
          <a:lstStyle/>
          <a:p>
            <a:r>
              <a:rPr lang="en-US"/>
              <a:t>Dr. Hany Yousef</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61595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6/24/2018</a:t>
            </a:fld>
            <a:endParaRPr lang="en-US"/>
          </a:p>
        </p:txBody>
      </p:sp>
      <p:sp>
        <p:nvSpPr>
          <p:cNvPr id="8" name="Footer Placeholder 7"/>
          <p:cNvSpPr>
            <a:spLocks noGrp="1"/>
          </p:cNvSpPr>
          <p:nvPr>
            <p:ph type="ftr" sz="quarter" idx="11"/>
          </p:nvPr>
        </p:nvSpPr>
        <p:spPr/>
        <p:txBody>
          <a:bodyPr/>
          <a:lstStyle/>
          <a:p>
            <a:r>
              <a:rPr lang="en-US"/>
              <a:t>Dr. Hany Yousef</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69585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pPr/>
              <a:t>6/24/2018</a:t>
            </a:fld>
            <a:endParaRPr lang="en-US"/>
          </a:p>
        </p:txBody>
      </p:sp>
      <p:sp>
        <p:nvSpPr>
          <p:cNvPr id="4" name="Footer Placeholder 3"/>
          <p:cNvSpPr>
            <a:spLocks noGrp="1"/>
          </p:cNvSpPr>
          <p:nvPr>
            <p:ph type="ftr" sz="quarter" idx="11"/>
          </p:nvPr>
        </p:nvSpPr>
        <p:spPr/>
        <p:txBody>
          <a:bodyPr/>
          <a:lstStyle/>
          <a:p>
            <a:r>
              <a:rPr lang="en-US"/>
              <a:t>Dr. Hany Yousef</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360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12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6/24/2018</a:t>
            </a:fld>
            <a:endParaRPr lang="en-US"/>
          </a:p>
        </p:txBody>
      </p:sp>
      <p:sp>
        <p:nvSpPr>
          <p:cNvPr id="6" name="Footer Placeholder 5"/>
          <p:cNvSpPr>
            <a:spLocks noGrp="1"/>
          </p:cNvSpPr>
          <p:nvPr>
            <p:ph type="ftr" sz="quarter" idx="11"/>
          </p:nvPr>
        </p:nvSpPr>
        <p:spPr/>
        <p:txBody>
          <a:bodyPr/>
          <a:lstStyle/>
          <a:p>
            <a:r>
              <a:rPr lang="en-US"/>
              <a:t>Dr. Hany Yousef</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51646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D5F2BC-48D0-404E-B271-BD52C2B05B9E}"/>
              </a:ext>
            </a:extLst>
          </p:cNvPr>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22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CC0096-1860-4642-9CD2-0079EA5E7CD1}" type="datetimeFigureOut">
              <a:rPr lang="en-US" smtClean="0"/>
              <a:pPr/>
              <a:t>6/24/2018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Dr. Hany Yousef</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1375A4-56A4-47D6-9801-1991572033F7}"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EC4082D-6BC5-4D27-817F-76CB37CEEE29}"/>
              </a:ext>
            </a:extLst>
          </p:cNvPr>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    Dr. Hany Yousef</a:t>
            </a:r>
          </a:p>
        </p:txBody>
      </p:sp>
    </p:spTree>
    <p:extLst>
      <p:ext uri="{BB962C8B-B14F-4D97-AF65-F5344CB8AC3E}">
        <p14:creationId xmlns:p14="http://schemas.microsoft.com/office/powerpoint/2010/main" val="410588507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651" r:id="rId13"/>
    <p:sldLayoutId id="2147483656" r:id="rId14"/>
    <p:sldLayoutId id="2147483657" r:id="rId15"/>
    <p:sldLayoutId id="2147483733" r:id="rId16"/>
    <p:sldLayoutId id="2147483747" r:id="rId17"/>
    <p:sldLayoutId id="2147483750" r:id="rId18"/>
    <p:sldLayoutId id="2147483748" r:id="rId19"/>
    <p:sldLayoutId id="2147483749" r:id="rId20"/>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6"/>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488126" y="393615"/>
            <a:ext cx="3060292" cy="965903"/>
          </a:xfrm>
          <a:prstGeom prst="rect">
            <a:avLst/>
          </a:prstGeom>
        </p:spPr>
      </p:pic>
      <p:pic>
        <p:nvPicPr>
          <p:cNvPr id="21" name="Picture 20">
            <a:extLst>
              <a:ext uri="{FF2B5EF4-FFF2-40B4-BE49-F238E27FC236}">
                <a16:creationId xmlns:a16="http://schemas.microsoft.com/office/drawing/2014/main" id="{45ABB1C0-2654-4FE9-8625-824046F36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0323" y="393615"/>
            <a:ext cx="1261216" cy="1049622"/>
          </a:xfrm>
          <a:prstGeom prst="rect">
            <a:avLst/>
          </a:prstGeom>
        </p:spPr>
      </p:pic>
      <p:cxnSp>
        <p:nvCxnSpPr>
          <p:cNvPr id="8" name="Straight Connector 7"/>
          <p:cNvCxnSpPr/>
          <p:nvPr/>
        </p:nvCxnSpPr>
        <p:spPr>
          <a:xfrm>
            <a:off x="419887" y="1443237"/>
            <a:ext cx="112216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10">
            <a:extLst>
              <a:ext uri="{FF2B5EF4-FFF2-40B4-BE49-F238E27FC236}">
                <a16:creationId xmlns:a16="http://schemas.microsoft.com/office/drawing/2014/main" id="{B70B3E4E-9F79-431A-A8A0-575EB980E17C}"/>
              </a:ext>
            </a:extLst>
          </p:cNvPr>
          <p:cNvSpPr>
            <a:spLocks noChangeArrowheads="1"/>
          </p:cNvSpPr>
          <p:nvPr/>
        </p:nvSpPr>
        <p:spPr bwMode="auto">
          <a:xfrm>
            <a:off x="488126" y="5994766"/>
            <a:ext cx="11153413" cy="467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750"/>
              </a:spcAft>
            </a:pPr>
            <a:r>
              <a:rPr lang="en-US" altLang="en-US" sz="1200" b="1" i="1" dirty="0">
                <a:solidFill>
                  <a:srgbClr val="002060"/>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cxnSp>
        <p:nvCxnSpPr>
          <p:cNvPr id="25" name="Straight Connector 24"/>
          <p:cNvCxnSpPr/>
          <p:nvPr/>
        </p:nvCxnSpPr>
        <p:spPr>
          <a:xfrm>
            <a:off x="488126" y="5994766"/>
            <a:ext cx="112216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8">
            <a:extLst>
              <a:ext uri="{FF2B5EF4-FFF2-40B4-BE49-F238E27FC236}">
                <a16:creationId xmlns:a16="http://schemas.microsoft.com/office/drawing/2014/main" id="{BFCBB559-46CC-4DA0-A7C3-229D05CD1523}"/>
              </a:ext>
            </a:extLst>
          </p:cNvPr>
          <p:cNvSpPr>
            <a:spLocks noChangeArrowheads="1"/>
          </p:cNvSpPr>
          <p:nvPr/>
        </p:nvSpPr>
        <p:spPr bwMode="auto">
          <a:xfrm>
            <a:off x="1075362" y="2650416"/>
            <a:ext cx="9935569"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r>
              <a:rPr lang="en-US" altLang="en-US" sz="2400" b="1" dirty="0">
                <a:solidFill>
                  <a:srgbClr val="002060"/>
                </a:solidFill>
                <a:latin typeface="Calibri" panose="020F0502020204030204" pitchFamily="34" charset="0"/>
                <a:cs typeface="Calibri" panose="020F0502020204030204" pitchFamily="34" charset="0"/>
              </a:rPr>
              <a:t>Project Number:</a:t>
            </a:r>
          </a:p>
          <a:p>
            <a:pPr algn="ctr" rtl="1" eaLnBrk="1" hangingPunct="1"/>
            <a:r>
              <a:rPr lang="en-US" altLang="en-US" sz="2400" b="1" dirty="0">
                <a:solidFill>
                  <a:srgbClr val="002060"/>
                </a:solidFill>
                <a:latin typeface="Calibri" panose="020F0502020204030204" pitchFamily="34" charset="0"/>
                <a:cs typeface="Calibri" panose="020F0502020204030204" pitchFamily="34" charset="0"/>
              </a:rPr>
              <a:t>573660-EPP-1-2016-1-EG-EPPKA2-CBHE-JP (2016-2516/001-001)</a:t>
            </a:r>
          </a:p>
        </p:txBody>
      </p:sp>
      <p:sp>
        <p:nvSpPr>
          <p:cNvPr id="27" name="Rectangle 9">
            <a:extLst>
              <a:ext uri="{FF2B5EF4-FFF2-40B4-BE49-F238E27FC236}">
                <a16:creationId xmlns:a16="http://schemas.microsoft.com/office/drawing/2014/main" id="{6ABB741B-6602-4069-8EFA-42F0981CDF54}"/>
              </a:ext>
            </a:extLst>
          </p:cNvPr>
          <p:cNvSpPr>
            <a:spLocks noChangeArrowheads="1"/>
          </p:cNvSpPr>
          <p:nvPr/>
        </p:nvSpPr>
        <p:spPr bwMode="auto">
          <a:xfrm>
            <a:off x="250886" y="1443236"/>
            <a:ext cx="11614245" cy="1393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Project Name:</a:t>
            </a:r>
          </a:p>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School and University Partnership for Peer Communities of learners</a:t>
            </a:r>
          </a:p>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(SUP4PCL)</a:t>
            </a:r>
          </a:p>
          <a:p>
            <a:pPr algn="ctr" rtl="1" eaLnBrk="1" hangingPunct="1"/>
            <a:endParaRPr lang="en-US" altLang="en-US" sz="3000" dirty="0">
              <a:solidFill>
                <a:srgbClr val="0070C0"/>
              </a:solidFill>
              <a:latin typeface="Times New Roman" panose="02020603050405020304" pitchFamily="18" charset="0"/>
              <a:cs typeface="Times New Roman" panose="02020603050405020304" pitchFamily="18" charset="0"/>
            </a:endParaRPr>
          </a:p>
        </p:txBody>
      </p:sp>
      <p:sp>
        <p:nvSpPr>
          <p:cNvPr id="28" name="Subtitle 2">
            <a:extLst>
              <a:ext uri="{FF2B5EF4-FFF2-40B4-BE49-F238E27FC236}">
                <a16:creationId xmlns:a16="http://schemas.microsoft.com/office/drawing/2014/main" id="{F0136BFC-8CF7-4C22-8C80-E52D6D4A8259}"/>
              </a:ext>
            </a:extLst>
          </p:cNvPr>
          <p:cNvSpPr txBox="1">
            <a:spLocks noChangeArrowheads="1"/>
          </p:cNvSpPr>
          <p:nvPr/>
        </p:nvSpPr>
        <p:spPr>
          <a:xfrm>
            <a:off x="1921550" y="3867009"/>
            <a:ext cx="8286563" cy="378894"/>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rtl="0">
              <a:lnSpc>
                <a:spcPts val="2000"/>
              </a:lnSpc>
              <a:buNone/>
            </a:pPr>
            <a:r>
              <a:rPr lang="en-US" b="1" dirty="0" smtClean="0">
                <a:ln w="10160">
                  <a:solidFill>
                    <a:schemeClr val="accent5"/>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dirty="0">
                <a:ln w="10160">
                  <a:solidFill>
                    <a:schemeClr val="accent5"/>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 Reporting on case studies and school visits” </a:t>
            </a:r>
          </a:p>
          <a:p>
            <a:pPr marL="0" indent="0" algn="ctr" rtl="0">
              <a:buNone/>
            </a:pPr>
            <a:endParaRPr lang="en-US" sz="200" b="1" dirty="0">
              <a:ln w="10160">
                <a:solidFill>
                  <a:schemeClr val="accent5"/>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2982713" y="4585883"/>
            <a:ext cx="6096000" cy="1159292"/>
          </a:xfrm>
          <a:prstGeom prst="rect">
            <a:avLst/>
          </a:prstGeom>
        </p:spPr>
        <p:txBody>
          <a:bodyPr>
            <a:spAutoFit/>
          </a:bodyPr>
          <a:lstStyle/>
          <a:p>
            <a:pPr algn="ctr">
              <a:lnSpc>
                <a:spcPts val="2000"/>
              </a:lnSpc>
            </a:pPr>
            <a:r>
              <a:rPr lang="en-US" b="1" dirty="0">
                <a:solidFill>
                  <a:srgbClr val="002060"/>
                </a:solidFill>
                <a:latin typeface="Calibri" panose="020F0502020204030204" pitchFamily="34" charset="0"/>
                <a:cs typeface="Calibri" panose="020F0502020204030204" pitchFamily="34" charset="0"/>
              </a:rPr>
              <a:t>Fifth Local Management Meeting</a:t>
            </a:r>
          </a:p>
          <a:p>
            <a:pPr algn="ctr">
              <a:lnSpc>
                <a:spcPts val="2000"/>
              </a:lnSpc>
            </a:pPr>
            <a:r>
              <a:rPr lang="en-US" b="1" dirty="0">
                <a:solidFill>
                  <a:srgbClr val="002060"/>
                </a:solidFill>
                <a:latin typeface="Calibri" panose="020F0502020204030204" pitchFamily="34" charset="0"/>
                <a:cs typeface="Calibri" panose="020F0502020204030204" pitchFamily="34" charset="0"/>
              </a:rPr>
              <a:t>Tuesday June 26th , 2018</a:t>
            </a:r>
          </a:p>
          <a:p>
            <a:pPr algn="ctr"/>
            <a:r>
              <a:rPr lang="en-US" b="1" dirty="0">
                <a:solidFill>
                  <a:srgbClr val="002060"/>
                </a:solidFill>
                <a:latin typeface="Calibri" panose="020F0502020204030204" pitchFamily="34" charset="0"/>
                <a:cs typeface="Calibri" panose="020F0502020204030204" pitchFamily="34" charset="0"/>
              </a:rPr>
              <a:t>Organized by The American University in Cairo (AUC), Egypt</a:t>
            </a:r>
          </a:p>
          <a:p>
            <a:pPr algn="ctr"/>
            <a:r>
              <a:rPr lang="en-US" b="1" dirty="0">
                <a:solidFill>
                  <a:srgbClr val="002060"/>
                </a:solidFill>
                <a:latin typeface="Calibri" panose="020F0502020204030204" pitchFamily="34" charset="0"/>
                <a:cs typeface="Calibri" panose="020F0502020204030204" pitchFamily="34" charset="0"/>
              </a:rPr>
              <a:t>Location: </a:t>
            </a:r>
            <a:r>
              <a:rPr lang="en-US" b="1" dirty="0" err="1">
                <a:solidFill>
                  <a:srgbClr val="002060"/>
                </a:solidFill>
                <a:latin typeface="Calibri" panose="020F0502020204030204" pitchFamily="34" charset="0"/>
                <a:cs typeface="Calibri" panose="020F0502020204030204" pitchFamily="34" charset="0"/>
              </a:rPr>
              <a:t>Tolip</a:t>
            </a:r>
            <a:r>
              <a:rPr lang="en-US" b="1" dirty="0">
                <a:solidFill>
                  <a:srgbClr val="002060"/>
                </a:solidFill>
                <a:latin typeface="Calibri" panose="020F0502020204030204" pitchFamily="34" charset="0"/>
                <a:cs typeface="Calibri" panose="020F0502020204030204" pitchFamily="34" charset="0"/>
              </a:rPr>
              <a:t> Hotel –Alexandria </a:t>
            </a:r>
          </a:p>
        </p:txBody>
      </p:sp>
    </p:spTree>
    <p:extLst>
      <p:ext uri="{BB962C8B-B14F-4D97-AF65-F5344CB8AC3E}">
        <p14:creationId xmlns:p14="http://schemas.microsoft.com/office/powerpoint/2010/main" val="299674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67" y="256065"/>
            <a:ext cx="10020280" cy="6335804"/>
          </a:xfrm>
          <a:prstGeom prst="rect">
            <a:avLst/>
          </a:prstGeom>
        </p:spPr>
      </p:pic>
    </p:spTree>
    <p:extLst>
      <p:ext uri="{BB962C8B-B14F-4D97-AF65-F5344CB8AC3E}">
        <p14:creationId xmlns:p14="http://schemas.microsoft.com/office/powerpoint/2010/main" val="1817617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827" y="305385"/>
            <a:ext cx="4528805" cy="634020"/>
          </a:xfrm>
          <a:prstGeom prst="rect">
            <a:avLst/>
          </a:prstGeom>
        </p:spPr>
        <p:txBody>
          <a:bodyPr wrap="none">
            <a:spAutoFit/>
          </a:bodyPr>
          <a:lstStyle/>
          <a:p>
            <a:pPr marR="0" algn="ctr" defTabSz="914400">
              <a:lnSpc>
                <a:spcPct val="80000"/>
              </a:lnSpc>
              <a:spcBef>
                <a:spcPct val="0"/>
              </a:spcBef>
              <a:spcAft>
                <a:spcPts val="0"/>
              </a:spcAft>
            </a:pPr>
            <a:r>
              <a:rPr lang="en-US" sz="4400" b="1" spc="-50"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Evolution </a:t>
            </a:r>
            <a:r>
              <a:rPr lang="en-US" sz="4400" b="1" spc="-50" dirty="0" smtClean="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of </a:t>
            </a:r>
            <a:r>
              <a:rPr lang="en-US" sz="4400" b="1" spc="-50" dirty="0" smtClean="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PCLs</a:t>
            </a:r>
            <a:endParaRPr lang="en-US" sz="44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778372" y="1401887"/>
            <a:ext cx="8802357" cy="3301673"/>
          </a:xfrm>
          <a:prstGeom prst="rect">
            <a:avLst/>
          </a:prstGeom>
        </p:spPr>
        <p:txBody>
          <a:bodyPr wrap="square">
            <a:spAutoFit/>
          </a:bodyPr>
          <a:lstStyle/>
          <a:p>
            <a:pPr marL="342900" indent="-342900">
              <a:lnSpc>
                <a:spcPct val="200000"/>
              </a:lnSpc>
              <a:buFont typeface="Courier New" panose="02070309020205020404" pitchFamily="49" charset="0"/>
              <a:buChar char="o"/>
            </a:pPr>
            <a:r>
              <a:rPr lang="en-US" altLang="en-US" sz="2800" b="1" dirty="0">
                <a:latin typeface="Cambria" panose="02040503050406030204" pitchFamily="18" charset="0"/>
                <a:ea typeface="MS Mincho" panose="02020609040205080304" pitchFamily="49" charset="-128"/>
                <a:cs typeface="Times New Roman" panose="02020603050405020304" pitchFamily="18" charset="0"/>
              </a:rPr>
              <a:t>FOE Team Regular Meetings</a:t>
            </a:r>
          </a:p>
          <a:p>
            <a:pPr marL="342900" indent="-342900">
              <a:lnSpc>
                <a:spcPct val="200000"/>
              </a:lnSpc>
              <a:buFont typeface="Courier New" panose="02070309020205020404" pitchFamily="49" charset="0"/>
              <a:buChar char="o"/>
            </a:pPr>
            <a:r>
              <a:rPr lang="en-IE" sz="2800" b="1" dirty="0">
                <a:latin typeface="Cambria" panose="02040503050406030204" pitchFamily="18" charset="0"/>
                <a:ea typeface="MS Mincho" panose="02020609040205080304" pitchFamily="49" charset="-128"/>
                <a:cs typeface="Times New Roman" panose="02020603050405020304" pitchFamily="18" charset="0"/>
              </a:rPr>
              <a:t>ASU/UL </a:t>
            </a:r>
            <a:r>
              <a:rPr lang="en-US" sz="2800" b="1" dirty="0">
                <a:latin typeface="Cambria" panose="02040503050406030204" pitchFamily="18" charset="0"/>
                <a:ea typeface="MS Mincho" panose="02020609040205080304" pitchFamily="49" charset="-128"/>
                <a:cs typeface="Times New Roman" panose="02020603050405020304" pitchFamily="18" charset="0"/>
              </a:rPr>
              <a:t> skype </a:t>
            </a:r>
            <a:r>
              <a:rPr lang="en-US" altLang="en-US" sz="2800" b="1" dirty="0">
                <a:latin typeface="Cambria" panose="02040503050406030204" pitchFamily="18" charset="0"/>
                <a:ea typeface="MS Mincho" panose="02020609040205080304" pitchFamily="49" charset="-128"/>
                <a:cs typeface="Times New Roman" panose="02020603050405020304" pitchFamily="18" charset="0"/>
              </a:rPr>
              <a:t>Meetings</a:t>
            </a:r>
          </a:p>
          <a:p>
            <a:pPr marL="342900" indent="-342900">
              <a:lnSpc>
                <a:spcPct val="200000"/>
              </a:lnSpc>
              <a:buFont typeface="Courier New" panose="02070309020205020404" pitchFamily="49" charset="0"/>
              <a:buChar char="o"/>
            </a:pPr>
            <a:r>
              <a:rPr lang="en-IE" sz="2800" b="1" dirty="0">
                <a:latin typeface="Cambria" panose="02040503050406030204" pitchFamily="18" charset="0"/>
                <a:ea typeface="MS Mincho" panose="02020609040205080304" pitchFamily="49" charset="-128"/>
                <a:cs typeface="Times New Roman" panose="02020603050405020304" pitchFamily="18" charset="0"/>
              </a:rPr>
              <a:t>ASU/UL Face to face training</a:t>
            </a:r>
            <a:endParaRPr lang="en-US" altLang="en-US" sz="2800" b="1" dirty="0">
              <a:latin typeface="Cambria" panose="02040503050406030204" pitchFamily="18" charset="0"/>
              <a:ea typeface="MS Mincho" panose="02020609040205080304" pitchFamily="49" charset="-128"/>
              <a:cs typeface="Times New Roman" panose="02020603050405020304" pitchFamily="18" charset="0"/>
            </a:endParaRPr>
          </a:p>
          <a:p>
            <a:pPr>
              <a:lnSpc>
                <a:spcPct val="200000"/>
              </a:lnSpc>
            </a:pPr>
            <a:endParaRPr lang="ar-EG" sz="2000" dirty="0"/>
          </a:p>
        </p:txBody>
      </p:sp>
    </p:spTree>
    <p:extLst>
      <p:ext uri="{BB962C8B-B14F-4D97-AF65-F5344CB8AC3E}">
        <p14:creationId xmlns:p14="http://schemas.microsoft.com/office/powerpoint/2010/main" val="2347059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ltLang="en-US" sz="4800" b="1" cap="none" dirty="0" smtClean="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FOE Team </a:t>
            </a:r>
            <a:r>
              <a:rPr lang="en-US" altLang="en-US"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Regular Meetings</a:t>
            </a:r>
            <a:endParaRPr lang="ar-EG"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728" y="2864050"/>
            <a:ext cx="4276302" cy="2622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22" y="242247"/>
            <a:ext cx="4276302" cy="2405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297" y="133649"/>
            <a:ext cx="4230807" cy="2405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895" y="2809616"/>
            <a:ext cx="4230807" cy="2622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4557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n-IE"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ASU/UL </a:t>
            </a:r>
            <a:r>
              <a:rPr lang="en-US"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 </a:t>
            </a:r>
            <a:r>
              <a:rPr lang="en-US" sz="4800" b="1" cap="none" dirty="0" smtClean="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skype </a:t>
            </a:r>
            <a:r>
              <a:rPr lang="en-US" altLang="en-US" sz="4800" b="1" cap="none" dirty="0" smtClean="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Meetings</a:t>
            </a:r>
            <a:endParaRPr lang="ar-EG"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648" y="100106"/>
            <a:ext cx="4731224" cy="2670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37" y="100106"/>
            <a:ext cx="4954139" cy="2670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648" y="2982035"/>
            <a:ext cx="4731224" cy="2508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637" y="2982035"/>
            <a:ext cx="4954139" cy="2508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3070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IE" sz="4800" b="1" cap="none" dirty="0" smtClean="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rPr>
              <a:t>ASU/UL Face to face training</a:t>
            </a:r>
            <a:endParaRPr lang="ar-EG"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126" y="795940"/>
            <a:ext cx="12160155" cy="4719241"/>
          </a:xfrm>
          <a:prstGeom prst="rect">
            <a:avLst/>
          </a:prstGeom>
        </p:spPr>
        <p:txBody>
          <a:bodyPr wrap="square">
            <a:spAutoFit/>
          </a:bodyPr>
          <a:lstStyle/>
          <a:p>
            <a:pPr marL="342900" indent="-342900">
              <a:lnSpc>
                <a:spcPct val="150000"/>
              </a:lnSpc>
              <a:spcAft>
                <a:spcPts val="800"/>
              </a:spcAft>
              <a:buFont typeface="+mj-lt"/>
              <a:buAutoNum type="arabicPeriod"/>
            </a:pPr>
            <a:r>
              <a:rPr lang="en-IE" dirty="0">
                <a:latin typeface="Calibri" panose="020F0502020204030204" pitchFamily="34" charset="0"/>
                <a:ea typeface="Calibri" panose="020F0502020204030204" pitchFamily="34" charset="0"/>
                <a:cs typeface="Arial" panose="020B0604020202020204" pitchFamily="34" charset="0"/>
              </a:rPr>
              <a:t> </a:t>
            </a:r>
            <a:r>
              <a:rPr lang="en-IE" sz="2800" dirty="0">
                <a:latin typeface="Calibri" panose="020F0502020204030204" pitchFamily="34" charset="0"/>
                <a:ea typeface="Calibri" panose="020F0502020204030204" pitchFamily="34" charset="0"/>
                <a:cs typeface="Arial" panose="020B0604020202020204" pitchFamily="34" charset="0"/>
              </a:rPr>
              <a:t>What</a:t>
            </a:r>
            <a:r>
              <a:rPr lang="en-IE" sz="2800" dirty="0" smtClean="0">
                <a:latin typeface="Calibri" panose="020F0502020204030204" pitchFamily="34" charset="0"/>
                <a:ea typeface="Calibri" panose="020F0502020204030204" pitchFamily="34" charset="0"/>
                <a:cs typeface="Arial" panose="020B0604020202020204" pitchFamily="34" charset="0"/>
              </a:rPr>
              <a:t> strengths do you feel you currently bring to your role as mentor?</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0"/>
              </a:spcAft>
              <a:buFont typeface="+mj-lt"/>
              <a:buAutoNum type="arabicPeriod"/>
            </a:pPr>
            <a:r>
              <a:rPr lang="en-IE" sz="2800" dirty="0" smtClean="0">
                <a:latin typeface="Calibri" panose="020F0502020204030204" pitchFamily="34" charset="0"/>
                <a:ea typeface="Calibri" panose="020F0502020204030204" pitchFamily="34" charset="0"/>
                <a:cs typeface="Arial" panose="020B0604020202020204" pitchFamily="34" charset="0"/>
              </a:rPr>
              <a:t>What </a:t>
            </a:r>
            <a:r>
              <a:rPr lang="en-IE" sz="2800" dirty="0">
                <a:latin typeface="Calibri" panose="020F0502020204030204" pitchFamily="34" charset="0"/>
                <a:ea typeface="Calibri" panose="020F0502020204030204" pitchFamily="34" charset="0"/>
                <a:cs typeface="Arial" panose="020B0604020202020204" pitchFamily="34" charset="0"/>
              </a:rPr>
              <a:t>mentoring qualities/skills do you feel you currently possess? </a:t>
            </a:r>
            <a:endParaRPr lang="en-US"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0"/>
              </a:spcAft>
              <a:buFont typeface="+mj-lt"/>
              <a:buAutoNum type="arabicPeriod"/>
            </a:pPr>
            <a:r>
              <a:rPr lang="en-IE" sz="2800" dirty="0">
                <a:latin typeface="Calibri" panose="020F0502020204030204" pitchFamily="34" charset="0"/>
                <a:ea typeface="Calibri" panose="020F0502020204030204" pitchFamily="34" charset="0"/>
                <a:cs typeface="Arial" panose="020B0604020202020204" pitchFamily="34" charset="0"/>
              </a:rPr>
              <a:t>How might you further develop those mentoring strengths?</a:t>
            </a:r>
            <a:endParaRPr lang="en-US"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0"/>
              </a:spcAft>
              <a:buFont typeface="+mj-lt"/>
              <a:buAutoNum type="arabicPeriod"/>
            </a:pPr>
            <a:r>
              <a:rPr lang="en-IE" sz="2800" dirty="0">
                <a:latin typeface="Calibri" panose="020F0502020204030204" pitchFamily="34" charset="0"/>
                <a:ea typeface="Calibri" panose="020F0502020204030204" pitchFamily="34" charset="0"/>
                <a:cs typeface="Arial" panose="020B0604020202020204" pitchFamily="34" charset="0"/>
              </a:rPr>
              <a:t>What assistance/support do you need in developing these skills? </a:t>
            </a:r>
            <a:endParaRPr lang="en-US"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0"/>
              </a:spcAft>
              <a:buFont typeface="+mj-lt"/>
              <a:buAutoNum type="arabicPeriod"/>
            </a:pPr>
            <a:r>
              <a:rPr lang="en-IE" sz="2800" dirty="0">
                <a:latin typeface="Calibri" panose="020F0502020204030204" pitchFamily="34" charset="0"/>
                <a:ea typeface="Calibri" panose="020F0502020204030204" pitchFamily="34" charset="0"/>
                <a:cs typeface="Arial" panose="020B0604020202020204" pitchFamily="34" charset="0"/>
              </a:rPr>
              <a:t>How can we (UL) be most helpful to you during the upcoming visit?</a:t>
            </a:r>
            <a:endParaRPr lang="en-US"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0"/>
              </a:spcAft>
              <a:buFont typeface="+mj-lt"/>
              <a:buAutoNum type="arabicPeriod"/>
            </a:pPr>
            <a:r>
              <a:rPr lang="en-IE" sz="2800" dirty="0">
                <a:latin typeface="Calibri" panose="020F0502020204030204" pitchFamily="34" charset="0"/>
                <a:ea typeface="Calibri" panose="020F0502020204030204" pitchFamily="34" charset="0"/>
                <a:cs typeface="Arial" panose="020B0604020202020204" pitchFamily="34" charset="0"/>
              </a:rPr>
              <a:t>How do you currently view your role as mentor (what do you think it involves)?</a:t>
            </a:r>
            <a:endParaRPr lang="en-US"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Aft>
                <a:spcPts val="800"/>
              </a:spcAft>
              <a:buFont typeface="+mj-lt"/>
              <a:buAutoNum type="arabicPeriod"/>
            </a:pPr>
            <a:r>
              <a:rPr lang="en-IE" sz="2800" dirty="0">
                <a:latin typeface="Calibri" panose="020F0502020204030204" pitchFamily="34" charset="0"/>
                <a:ea typeface="Calibri" panose="020F0502020204030204" pitchFamily="34" charset="0"/>
                <a:cs typeface="Arial" panose="020B0604020202020204" pitchFamily="34" charset="0"/>
              </a:rPr>
              <a:t>What issues/difficulties are you currently experiencing with your school</a:t>
            </a:r>
            <a:r>
              <a:rPr lang="en-IE" sz="2800"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50126" y="148519"/>
            <a:ext cx="4997587" cy="47000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lnSpc>
                <a:spcPct val="107000"/>
              </a:lnSpc>
              <a:spcAft>
                <a:spcPts val="800"/>
              </a:spcAft>
            </a:pPr>
            <a:r>
              <a:rPr lang="en-IE" sz="2400" dirty="0">
                <a:latin typeface="Calibri" panose="020F0502020204030204" pitchFamily="34" charset="0"/>
                <a:ea typeface="Calibri" panose="020F0502020204030204" pitchFamily="34" charset="0"/>
                <a:cs typeface="Arial" panose="020B0604020202020204" pitchFamily="34" charset="0"/>
              </a:rPr>
              <a:t>Questionnaire of Mentors needs by UL</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122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7" y="244051"/>
            <a:ext cx="2958117" cy="47000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lnSpc>
                <a:spcPct val="107000"/>
              </a:lnSpc>
              <a:spcAft>
                <a:spcPts val="800"/>
              </a:spcAft>
            </a:pPr>
            <a:r>
              <a:rPr lang="en-IE" sz="2400" dirty="0" smtClean="0">
                <a:latin typeface="Calibri" panose="020F0502020204030204" pitchFamily="34" charset="0"/>
                <a:ea typeface="Calibri" panose="020F0502020204030204" pitchFamily="34" charset="0"/>
                <a:cs typeface="Arial" panose="020B0604020202020204" pitchFamily="34" charset="0"/>
              </a:rPr>
              <a:t>Responses: Example-1</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0747" y="976005"/>
            <a:ext cx="11877396" cy="517269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strengths do you feel you currently bring to your role as mentor?</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E" sz="2000" b="1" dirty="0">
                <a:latin typeface="Calibri" panose="020F0502020204030204" pitchFamily="34" charset="0"/>
                <a:ea typeface="Calibri" panose="020F0502020204030204" pitchFamily="34" charset="0"/>
                <a:cs typeface="Arial" panose="020B0604020202020204" pitchFamily="34" charset="0"/>
              </a:rPr>
              <a:t>The strengths that I bring to my role as mentors are</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design integrated team work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put a plan to this team TO achieve different objectives?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know the abilities of each member in my team to give them a suitable task?</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solve any problem that may face me during my work?</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make good and respectful relationship between my team?</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use my verbal and non verbal communication  skills to illustrate any idea to others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facilitate any trouble that may face my team?</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play different roles beside as leader to achieve my plan?</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be more confident to take any decision in my team?</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How can I make a motivated working environment to encourage my team?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47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281" y="361856"/>
            <a:ext cx="11877396" cy="5523563"/>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mentoring qualities/skills do you feel you currently possess? </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55600">
              <a:lnSpc>
                <a:spcPct val="107000"/>
              </a:lnSpc>
              <a:spcAft>
                <a:spcPts val="800"/>
              </a:spcAft>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Skill of decision making , skill of planning, skill of communication, Skill of problem solving ,  skill of building motivated environment , skill of building teams, skill of time management  </a:t>
            </a:r>
            <a:endParaRPr lang="en-US" dirty="0"/>
          </a:p>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How might you further develop those mentoring strengths?</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55600">
              <a:lnSpc>
                <a:spcPct val="107000"/>
              </a:lnSpc>
              <a:spcAft>
                <a:spcPts val="800"/>
              </a:spcAft>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By practising these skills in other life situations , by participating in different training about leadership and mentoring </a:t>
            </a: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assistance/support do you need in developing these skills? </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55600">
              <a:lnSpc>
                <a:spcPct val="107000"/>
              </a:lnSpc>
              <a:spcAft>
                <a:spcPts val="800"/>
              </a:spcAft>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I need more activities to improve these skills for me , I need more work shops about all leaders` skills, I need to see a real situations for good  </a:t>
            </a: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leaders.</a:t>
            </a:r>
          </a:p>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How can we (UL) be most helpful to you during the upcoming visit?</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55600">
              <a:lnSpc>
                <a:spcPct val="107000"/>
              </a:lnSpc>
              <a:spcAft>
                <a:spcPts val="800"/>
              </a:spcAft>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By helping me how can I make a good  PCL in my school, how can I write a case study during school visits , how can I make different </a:t>
            </a:r>
            <a:r>
              <a:rPr lang="en-IE" sz="2000" b="1" dirty="0" err="1">
                <a:latin typeface="Calibri" panose="020F0502020204030204" pitchFamily="34" charset="0"/>
                <a:ea typeface="Times New Roman" panose="02020603050405020304" pitchFamily="18" charset="0"/>
                <a:cs typeface="Times New Roman" panose="02020603050405020304" pitchFamily="18" charset="0"/>
              </a:rPr>
              <a:t>pd</a:t>
            </a:r>
            <a:r>
              <a:rPr lang="en-IE" sz="2000" b="1" dirty="0">
                <a:latin typeface="Calibri" panose="020F0502020204030204" pitchFamily="34" charset="0"/>
                <a:ea typeface="Times New Roman" panose="02020603050405020304" pitchFamily="18" charset="0"/>
                <a:cs typeface="Times New Roman" panose="02020603050405020304" pitchFamily="18" charset="0"/>
              </a:rPr>
              <a:t> activities to teachers to change their attitude, how can I deal with traditional and routine school principals?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55600">
              <a:lnSpc>
                <a:spcPct val="107000"/>
              </a:lnSpc>
              <a:spcAft>
                <a:spcPts val="800"/>
              </a:spcAft>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337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281" y="361856"/>
            <a:ext cx="11877396" cy="2998513"/>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issues/difficulties are you currently experiencing with your school?</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55600">
              <a:lnSpc>
                <a:spcPct val="107000"/>
              </a:lnSpc>
              <a:spcAft>
                <a:spcPts val="800"/>
              </a:spcAft>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The difficulties that I am currently experiencing with my school are</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698500" indent="-342900">
              <a:lnSpc>
                <a:spcPct val="107000"/>
              </a:lnSpc>
              <a:spcAft>
                <a:spcPts val="800"/>
              </a:spcAft>
              <a:buFont typeface="Wingdings" panose="05000000000000000000" pitchFamily="2" charset="2"/>
              <a:buChar char="q"/>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Teachers` negative attitudes towards any professional development activities </a:t>
            </a:r>
            <a:endParaRPr lang="en-US" sz="2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698500" indent="-342900">
              <a:lnSpc>
                <a:spcPct val="107000"/>
              </a:lnSpc>
              <a:spcAft>
                <a:spcPts val="800"/>
              </a:spcAft>
              <a:buFont typeface="Wingdings" panose="05000000000000000000" pitchFamily="2" charset="2"/>
              <a:buChar char="q"/>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Traditional and routine leadership </a:t>
            </a:r>
            <a:endParaRPr lang="en-US" sz="2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698500" indent="-342900">
              <a:lnSpc>
                <a:spcPct val="107000"/>
              </a:lnSpc>
              <a:spcAft>
                <a:spcPts val="800"/>
              </a:spcAft>
              <a:buFont typeface="Wingdings" panose="05000000000000000000" pitchFamily="2" charset="2"/>
              <a:buChar char="q"/>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Misconception for my team about the meaning of PCL </a:t>
            </a:r>
            <a:endParaRPr lang="en-US" sz="2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698500" indent="-342900">
              <a:lnSpc>
                <a:spcPct val="107000"/>
              </a:lnSpc>
              <a:spcAft>
                <a:spcPts val="800"/>
              </a:spcAft>
              <a:buFont typeface="Wingdings" panose="05000000000000000000" pitchFamily="2" charset="2"/>
              <a:buChar char="q"/>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Anxiety from sharing any activities , problems , and information between my PCL team  </a:t>
            </a:r>
            <a:endParaRPr lang="en-US" sz="2000" b="1" dirty="0" smtClean="0">
              <a:latin typeface="Calibri" panose="020F0502020204030204" pitchFamily="34" charset="0"/>
              <a:ea typeface="Times New Roman" panose="02020603050405020304" pitchFamily="18" charset="0"/>
              <a:cs typeface="Times New Roman" panose="02020603050405020304" pitchFamily="18" charset="0"/>
            </a:endParaRPr>
          </a:p>
          <a:p>
            <a:pPr marL="355600">
              <a:lnSpc>
                <a:spcPct val="107000"/>
              </a:lnSpc>
              <a:spcAft>
                <a:spcPts val="800"/>
              </a:spcAft>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43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7" y="244051"/>
            <a:ext cx="2958117" cy="47000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lnSpc>
                <a:spcPct val="107000"/>
              </a:lnSpc>
              <a:spcAft>
                <a:spcPts val="800"/>
              </a:spcAft>
            </a:pPr>
            <a:r>
              <a:rPr lang="en-IE" sz="2400" dirty="0" smtClean="0">
                <a:latin typeface="Calibri" panose="020F0502020204030204" pitchFamily="34" charset="0"/>
                <a:ea typeface="Calibri" panose="020F0502020204030204" pitchFamily="34" charset="0"/>
                <a:cs typeface="Arial" panose="020B0604020202020204" pitchFamily="34" charset="0"/>
              </a:rPr>
              <a:t>Responses: Example-2</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0747" y="907766"/>
            <a:ext cx="11877396" cy="5604611"/>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strengths do you feel you currently bring to your role as mentor?</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Mutual trust between members of the school team and members of the Faculty of Education.</a:t>
            </a:r>
          </a:p>
          <a:p>
            <a:pPr marL="342900" indent="-342900">
              <a:lnSpc>
                <a:spcPct val="107000"/>
              </a:lnSpc>
              <a:spcAft>
                <a:spcPts val="800"/>
              </a:spcAft>
              <a:buFont typeface="Calibri" panose="020F0502020204030204" pitchFamily="34" charset="0"/>
              <a:buChar char="-"/>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Counseling and constant advice</a:t>
            </a:r>
          </a:p>
          <a:p>
            <a:pPr marL="342900" indent="-342900">
              <a:lnSpc>
                <a:spcPct val="107000"/>
              </a:lnSpc>
              <a:spcAft>
                <a:spcPts val="800"/>
              </a:spcAft>
              <a:buFont typeface="Calibri" panose="020F0502020204030204" pitchFamily="34" charset="0"/>
              <a:buChar char="-"/>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Establishing social relations</a:t>
            </a:r>
          </a:p>
          <a:p>
            <a:pPr marL="34290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mentoring qualities/skills do you feel you currently possess? </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Establishing social relations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Good listening</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Counselling</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Social communication skills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IE" sz="20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How </a:t>
            </a: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might you further develop those mentoring strengths?</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tabLst>
                <a:tab pos="457200" algn="l"/>
              </a:tabLst>
            </a:pPr>
            <a:r>
              <a:rPr lang="en-IE" dirty="0"/>
              <a:t> </a:t>
            </a:r>
            <a:r>
              <a:rPr lang="en-IE" sz="2000" b="1" dirty="0">
                <a:latin typeface="Calibri" panose="020F0502020204030204" pitchFamily="34" charset="0"/>
                <a:ea typeface="Times New Roman" panose="02020603050405020304" pitchFamily="18" charset="0"/>
                <a:cs typeface="Times New Roman" panose="02020603050405020304" pitchFamily="18" charset="0"/>
              </a:rPr>
              <a:t>homeliness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Continuity</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Follow-up</a:t>
            </a: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&amp; establishing </a:t>
            </a:r>
            <a:r>
              <a:rPr lang="en-IE" sz="2000" b="1" dirty="0">
                <a:latin typeface="Calibri" panose="020F0502020204030204" pitchFamily="34" charset="0"/>
                <a:ea typeface="Times New Roman" panose="02020603050405020304" pitchFamily="18" charset="0"/>
                <a:cs typeface="Times New Roman" panose="02020603050405020304" pitchFamily="18" charset="0"/>
              </a:rPr>
              <a:t>new social relations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27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986" y="252672"/>
            <a:ext cx="11877396" cy="643560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What assistance/support do you need in developing these skills? </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Further training and follow-up</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Knowledge of strengths and weaknesses during the guidance process</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r>
              <a:rPr lang="en-IE" dirty="0"/>
              <a:t> </a:t>
            </a:r>
            <a:endParaRPr lang="en-US" dirty="0" smtClean="0"/>
          </a:p>
          <a:p>
            <a:pPr marL="342900" indent="-342900">
              <a:lnSpc>
                <a:spcPct val="107000"/>
              </a:lnSpc>
              <a:spcAft>
                <a:spcPts val="800"/>
              </a:spcAft>
              <a:buFont typeface="Symbol" panose="05050102010706020507" pitchFamily="18" charset="2"/>
              <a:buChar char=""/>
            </a:pPr>
            <a:r>
              <a:rPr lang="en-IE" sz="20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How can we (UL) be most helpful to you during the upcoming visit?</a:t>
            </a:r>
            <a:endParaRPr lang="en-US" sz="2000" b="1"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Identify </a:t>
            </a:r>
            <a:r>
              <a:rPr lang="en-IE" sz="2000" b="1" dirty="0">
                <a:latin typeface="Calibri" panose="020F0502020204030204" pitchFamily="34" charset="0"/>
                <a:ea typeface="Times New Roman" panose="02020603050405020304" pitchFamily="18" charset="0"/>
                <a:cs typeface="Times New Roman" panose="02020603050405020304" pitchFamily="18" charset="0"/>
              </a:rPr>
              <a:t>models of </a:t>
            </a:r>
            <a:r>
              <a:rPr lang="en-US" sz="2000" b="1" dirty="0">
                <a:latin typeface="Calibri" panose="020F0502020204030204" pitchFamily="34" charset="0"/>
                <a:ea typeface="Times New Roman" panose="02020603050405020304" pitchFamily="18" charset="0"/>
                <a:cs typeface="Times New Roman" panose="02020603050405020304" pitchFamily="18" charset="0"/>
              </a:rPr>
              <a:t>Coaching  </a:t>
            </a:r>
            <a:r>
              <a:rPr lang="en-IE" sz="2000" b="1" dirty="0">
                <a:latin typeface="Calibri" panose="020F0502020204030204" pitchFamily="34" charset="0"/>
                <a:ea typeface="Times New Roman" panose="02020603050405020304" pitchFamily="18" charset="0"/>
                <a:cs typeface="Times New Roman" panose="02020603050405020304" pitchFamily="18" charset="0"/>
              </a:rPr>
              <a:t> and Mentoring  and the difference between them</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r>
              <a:rPr lang="en-IE" dirty="0"/>
              <a:t> </a:t>
            </a:r>
            <a:endParaRPr lang="en-US" dirty="0" smtClean="0"/>
          </a:p>
          <a:p>
            <a:pPr marL="342900" lvl="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How do you currently view your role as mentor (what do you think it involves)?</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Enhance </a:t>
            </a:r>
            <a:r>
              <a:rPr lang="en-IE" sz="2000" b="1" dirty="0">
                <a:latin typeface="Calibri" panose="020F0502020204030204" pitchFamily="34" charset="0"/>
                <a:ea typeface="Times New Roman" panose="02020603050405020304" pitchFamily="18" charset="0"/>
                <a:cs typeface="Times New Roman" panose="02020603050405020304" pitchFamily="18" charset="0"/>
              </a:rPr>
              <a:t>social relations between project members both inside and outside the school</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Identify the strengths and weaknesses within the school</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Exploiting the potential and human potential</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Record all things Happened  and document them</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r>
              <a:rPr lang="en-IE" dirty="0"/>
              <a:t> </a:t>
            </a:r>
            <a:endParaRPr lang="en-US" dirty="0" smtClean="0"/>
          </a:p>
          <a:p>
            <a:pPr marL="342900" indent="-342900">
              <a:lnSpc>
                <a:spcPct val="107000"/>
              </a:lnSpc>
              <a:spcAft>
                <a:spcPts val="800"/>
              </a:spcAft>
              <a:buFont typeface="Symbol" panose="05050102010706020507" pitchFamily="18" charset="2"/>
              <a:buChar char=""/>
            </a:pPr>
            <a:r>
              <a:rPr lang="en-IE" sz="2000" b="1" dirty="0">
                <a:solidFill>
                  <a:srgbClr val="FF0000"/>
                </a:solidFill>
                <a:latin typeface="Calibri" panose="020F0502020204030204" pitchFamily="34" charset="0"/>
                <a:ea typeface="Calibri" panose="020F0502020204030204" pitchFamily="34" charset="0"/>
                <a:cs typeface="Arial" panose="020B0604020202020204" pitchFamily="34" charset="0"/>
              </a:rPr>
              <a:t>  What issues/difficulties are you currently experiencing with your school?</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tabLst>
                <a:tab pos="457200" algn="l"/>
              </a:tabLst>
            </a:pPr>
            <a:r>
              <a:rPr lang="en-IE" sz="2000" b="1" dirty="0" smtClean="0">
                <a:latin typeface="Calibri" panose="020F0502020204030204" pitchFamily="34" charset="0"/>
                <a:ea typeface="Times New Roman" panose="02020603050405020304" pitchFamily="18" charset="0"/>
                <a:cs typeface="Times New Roman" panose="02020603050405020304" pitchFamily="18" charset="0"/>
              </a:rPr>
              <a:t>The </a:t>
            </a:r>
            <a:r>
              <a:rPr lang="en-IE" sz="2000" b="1" dirty="0">
                <a:latin typeface="Calibri" panose="020F0502020204030204" pitchFamily="34" charset="0"/>
                <a:ea typeface="Times New Roman" panose="02020603050405020304" pitchFamily="18" charset="0"/>
                <a:cs typeface="Times New Roman" panose="02020603050405020304" pitchFamily="18" charset="0"/>
              </a:rPr>
              <a:t>vision is unclear in the future</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tabLst>
                <a:tab pos="457200" algn="l"/>
              </a:tabLst>
            </a:pPr>
            <a:r>
              <a:rPr lang="en-IE" sz="2000" b="1" dirty="0">
                <a:latin typeface="Calibri" panose="020F0502020204030204" pitchFamily="34" charset="0"/>
                <a:ea typeface="Times New Roman" panose="02020603050405020304" pitchFamily="18" charset="0"/>
                <a:cs typeface="Times New Roman" panose="02020603050405020304" pitchFamily="18" charset="0"/>
              </a:rPr>
              <a:t>We need to develop a clear plan for their implementation</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715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985" y="1283955"/>
            <a:ext cx="7901699" cy="4314425"/>
          </a:xfrm>
          <a:prstGeom prst="rect">
            <a:avLst/>
          </a:prstGeom>
        </p:spPr>
      </p:pic>
    </p:spTree>
    <p:extLst>
      <p:ext uri="{BB962C8B-B14F-4D97-AF65-F5344CB8AC3E}">
        <p14:creationId xmlns:p14="http://schemas.microsoft.com/office/powerpoint/2010/main" val="142319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80" y="815094"/>
            <a:ext cx="5909481" cy="4432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182" y="963492"/>
            <a:ext cx="5875392" cy="4406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427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875" y="305996"/>
            <a:ext cx="5191374" cy="3893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6" y="339489"/>
            <a:ext cx="5273509" cy="3955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981" y="2756847"/>
            <a:ext cx="5024574" cy="3768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9424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63305395"/>
              </p:ext>
            </p:extLst>
          </p:nvPr>
        </p:nvGraphicFramePr>
        <p:xfrm>
          <a:off x="8238581" y="3070747"/>
          <a:ext cx="4585766" cy="327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9184" y="2618186"/>
            <a:ext cx="8875594" cy="3914918"/>
          </a:xfrm>
          <a:prstGeom prst="rect">
            <a:avLst/>
          </a:prstGeom>
        </p:spPr>
        <p:txBody>
          <a:bodyPr wrap="square">
            <a:spAutoFit/>
          </a:bodyPr>
          <a:lstStyle/>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a:t>
            </a:r>
            <a:r>
              <a:rPr lang="en-IE" dirty="0" smtClean="0">
                <a:solidFill>
                  <a:srgbClr val="000000"/>
                </a:solidFill>
                <a:latin typeface="Tahoma" panose="020B0604030504040204" pitchFamily="34" charset="0"/>
                <a:ea typeface="Times New Roman" panose="02020603050405020304" pitchFamily="18" charset="0"/>
                <a:cs typeface="Arial" panose="020B0604020202020204" pitchFamily="34" charset="0"/>
              </a:rPr>
              <a:t>As </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we discussed, we see three communities working together as part of our collaborative work.</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The entire </a:t>
            </a:r>
            <a:r>
              <a:rPr lang="en-IE" b="1" dirty="0">
                <a:solidFill>
                  <a:srgbClr val="000000"/>
                </a:solidFill>
                <a:latin typeface="Tahoma" panose="020B0604030504040204" pitchFamily="34" charset="0"/>
                <a:ea typeface="Times New Roman" panose="02020603050405020304" pitchFamily="18" charset="0"/>
                <a:cs typeface="Arial" panose="020B0604020202020204" pitchFamily="34" charset="0"/>
              </a:rPr>
              <a:t>ASU/UL team</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working together to become a community focused on facilitating  your needs in the ASU setting and with the schools in which you are striving to develop communities.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en-IE" b="1" dirty="0">
                <a:solidFill>
                  <a:srgbClr val="000000"/>
                </a:solidFill>
                <a:latin typeface="Tahoma" panose="020B0604030504040204" pitchFamily="34" charset="0"/>
                <a:ea typeface="Times New Roman" panose="02020603050405020304" pitchFamily="18" charset="0"/>
                <a:cs typeface="Arial" panose="020B0604020202020204" pitchFamily="34" charset="0"/>
              </a:rPr>
              <a:t>ASU mentor teams</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who are in fact a mini community; made up of the five mentors and their teams who working to develop school/ASU communities ASU mentors teams and school communities to empower teachers and improving the learning of pupils in schools.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en-IE" b="1" dirty="0">
                <a:solidFill>
                  <a:srgbClr val="000000"/>
                </a:solidFill>
                <a:latin typeface="Tahoma" panose="020B0604030504040204" pitchFamily="34" charset="0"/>
                <a:ea typeface="Times New Roman" panose="02020603050405020304" pitchFamily="18" charset="0"/>
                <a:cs typeface="Arial" panose="020B0604020202020204" pitchFamily="34" charset="0"/>
              </a:rPr>
              <a:t>ASU mentor teams and their assigned schools</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working to become a community to empower teachers and improve the learning of pupils in the schools.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56953" y="266040"/>
            <a:ext cx="11894020" cy="2003625"/>
          </a:xfrm>
          <a:prstGeom prst="rect">
            <a:avLst/>
          </a:prstGeom>
        </p:spPr>
        <p:txBody>
          <a:bodyPr wrap="square">
            <a:spAutoFit/>
          </a:bodyPr>
          <a:lstStyle/>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Hello ASU community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IE" dirty="0" smtClean="0">
                <a:solidFill>
                  <a:srgbClr val="000000"/>
                </a:solidFill>
                <a:latin typeface="Tahoma" panose="020B0604030504040204" pitchFamily="34" charset="0"/>
                <a:ea typeface="Times New Roman" panose="02020603050405020304" pitchFamily="18" charset="0"/>
                <a:cs typeface="Arial" panose="020B0604020202020204" pitchFamily="34" charset="0"/>
              </a:rPr>
              <a:t>It </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has now been a week since our exciting two days with the entire ASU/UL team strengthening our relationships and moving toward a cooperative community. We so enjoyed our interactions with all of you and were impressed by your commitment to developing both our ASU/UL community and the communities in your assigned schools. Your willingness to explore and share your insights and understandings was exciting and was perhaps the most important reason we were able to make progress in coming together as a community.</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897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4" y="388112"/>
            <a:ext cx="11928143" cy="4552015"/>
          </a:xfrm>
          <a:prstGeom prst="rect">
            <a:avLst/>
          </a:prstGeom>
        </p:spPr>
        <p:txBody>
          <a:bodyPr wrap="square">
            <a:spAutoFit/>
          </a:bodyPr>
          <a:lstStyle/>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As requested by you and promised by us, we are pulling together the following:</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Identifying a faculty member with expertise in special populations to design a webinar and question / answer session to assist you in your ASU coursework and links with the school communities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Selecting examples of case studies that might inform development of our own case studies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Selecting published articles to meet your identified needs for developing communities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Collecting PowerPoint presentations, handouts, and information collected during our recent visit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As soon as the Dropbox is set up we will place all documents there for you to access.</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As a result of your request for ideas on how to move forward with your schools, you all brainstormed a number of terrific ideas on communicating with schools to let them know you were prepared, interested, and willing to move forward with your collective work. You also indicated it would be helpful to share your first steps with the entire ASU/UL community as a means of holding yourselves accountable. So, after a week, please post on </a:t>
            </a:r>
            <a:r>
              <a:rPr lang="en-IE" dirty="0" err="1">
                <a:solidFill>
                  <a:srgbClr val="000000"/>
                </a:solidFill>
                <a:latin typeface="Tahoma" panose="020B0604030504040204" pitchFamily="34" charset="0"/>
                <a:ea typeface="Times New Roman" panose="02020603050405020304" pitchFamily="18" charset="0"/>
                <a:cs typeface="Arial" panose="020B0604020202020204" pitchFamily="34" charset="0"/>
              </a:rPr>
              <a:t>What’sApp</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what your ASU mentor team has done to link with your schools. Hopefully, we will be added to the </a:t>
            </a:r>
            <a:r>
              <a:rPr lang="en-IE" dirty="0" err="1">
                <a:solidFill>
                  <a:srgbClr val="000000"/>
                </a:solidFill>
                <a:latin typeface="Tahoma" panose="020B0604030504040204" pitchFamily="34" charset="0"/>
                <a:ea typeface="Times New Roman" panose="02020603050405020304" pitchFamily="18" charset="0"/>
                <a:cs typeface="Arial" panose="020B0604020202020204" pitchFamily="34" charset="0"/>
              </a:rPr>
              <a:t>What’sApp</a:t>
            </a:r>
            <a:r>
              <a:rPr lang="en-IE" dirty="0">
                <a:solidFill>
                  <a:srgbClr val="000000"/>
                </a:solidFill>
                <a:latin typeface="Tahoma" panose="020B0604030504040204" pitchFamily="34" charset="0"/>
                <a:ea typeface="Times New Roman" panose="02020603050405020304" pitchFamily="18" charset="0"/>
                <a:cs typeface="Arial" panose="020B0604020202020204" pitchFamily="34" charset="0"/>
              </a:rPr>
              <a:t> group to read them this week.</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238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55842" y="1343483"/>
            <a:ext cx="8884695" cy="3875968"/>
            <a:chOff x="2137788" y="1765481"/>
            <a:chExt cx="4670676" cy="284719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873" y="1765481"/>
              <a:ext cx="2037591" cy="2847195"/>
            </a:xfrm>
            <a:prstGeom prst="rect">
              <a:avLst/>
            </a:prstGeom>
            <a:ln w="38100"/>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2137788" y="2883863"/>
              <a:ext cx="2827143" cy="61043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1" anchor="ctr">
              <a:spAutoFit/>
            </a:bodyPr>
            <a:lstStyle/>
            <a:p>
              <a:pPr lvl="0" algn="ctr"/>
              <a:r>
                <a:rPr lang="en-US" sz="4800" dirty="0" smtClean="0">
                  <a:ln w="0"/>
                  <a:effectLst>
                    <a:outerShdw blurRad="38100" dist="19050" dir="2700000" algn="tl" rotWithShape="0">
                      <a:schemeClr val="dk1">
                        <a:alpha val="40000"/>
                      </a:schemeClr>
                    </a:outerShdw>
                  </a:effectLst>
                </a:rPr>
                <a:t>Schools</a:t>
              </a:r>
              <a:endParaRPr lang="en-US" sz="4800"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89887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330" y="1511448"/>
            <a:ext cx="11718877" cy="3939540"/>
          </a:xfrm>
          <a:prstGeom prst="rect">
            <a:avLst/>
          </a:prstGeom>
        </p:spPr>
        <p:txBody>
          <a:bodyPr wrap="square">
            <a:spAutoFit/>
          </a:bodyPr>
          <a:lstStyle/>
          <a:p>
            <a:pPr marL="342900" indent="-342900">
              <a:lnSpc>
                <a:spcPts val="5000"/>
              </a:lnSpc>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School </a:t>
            </a:r>
            <a:r>
              <a:rPr lang="en-US" sz="2400" b="1" dirty="0">
                <a:latin typeface="Cambria" panose="02040503050406030204" pitchFamily="18" charset="0"/>
                <a:ea typeface="MS Mincho" panose="02020609040205080304" pitchFamily="49" charset="-128"/>
                <a:cs typeface="Times New Roman" panose="02020603050405020304" pitchFamily="18" charset="0"/>
              </a:rPr>
              <a:t>Context (baseline + profile+ needs assessment + ethnographic     </a:t>
            </a:r>
            <a:br>
              <a:rPr lang="en-US" sz="2400" b="1" dirty="0">
                <a:latin typeface="Cambria" panose="02040503050406030204" pitchFamily="18" charset="0"/>
                <a:ea typeface="MS Mincho" panose="02020609040205080304" pitchFamily="49" charset="-128"/>
                <a:cs typeface="Times New Roman" panose="02020603050405020304" pitchFamily="18" charset="0"/>
              </a:rPr>
            </a:br>
            <a:r>
              <a:rPr lang="en-US" sz="2400" b="1" dirty="0">
                <a:latin typeface="Cambria" panose="02040503050406030204" pitchFamily="18" charset="0"/>
                <a:ea typeface="MS Mincho" panose="02020609040205080304" pitchFamily="49" charset="-128"/>
                <a:cs typeface="Times New Roman" panose="02020603050405020304" pitchFamily="18" charset="0"/>
              </a:rPr>
              <a:t>      study + history of schools + </a:t>
            </a:r>
            <a:r>
              <a:rPr lang="en-US" sz="2400" b="1" dirty="0" smtClean="0">
                <a:latin typeface="Cambria" panose="02040503050406030204" pitchFamily="18" charset="0"/>
                <a:ea typeface="MS Mincho" panose="02020609040205080304" pitchFamily="49" charset="-128"/>
                <a:cs typeface="Times New Roman" panose="02020603050405020304" pitchFamily="18" charset="0"/>
              </a:rPr>
              <a:t>demographics)</a:t>
            </a:r>
          </a:p>
          <a:p>
            <a:pPr marL="342900" indent="-342900">
              <a:lnSpc>
                <a:spcPts val="5000"/>
              </a:lnSpc>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Evolution </a:t>
            </a:r>
            <a:r>
              <a:rPr lang="en-US" sz="2400" b="1" dirty="0">
                <a:latin typeface="Cambria" panose="02040503050406030204" pitchFamily="18" charset="0"/>
                <a:ea typeface="MS Mincho" panose="02020609040205080304" pitchFamily="49" charset="-128"/>
                <a:cs typeface="Times New Roman" panose="02020603050405020304" pitchFamily="18" charset="0"/>
              </a:rPr>
              <a:t>of Quality Assurance </a:t>
            </a:r>
            <a:r>
              <a:rPr lang="en-US" sz="2400" b="1" dirty="0" smtClean="0">
                <a:latin typeface="Cambria" panose="02040503050406030204" pitchFamily="18" charset="0"/>
                <a:ea typeface="MS Mincho" panose="02020609040205080304" pitchFamily="49" charset="-128"/>
                <a:cs typeface="Times New Roman" panose="02020603050405020304" pitchFamily="18" charset="0"/>
              </a:rPr>
              <a:t>Unit</a:t>
            </a:r>
          </a:p>
          <a:p>
            <a:pPr marL="342900" indent="-342900">
              <a:lnSpc>
                <a:spcPts val="5000"/>
              </a:lnSpc>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Evolution </a:t>
            </a:r>
            <a:r>
              <a:rPr lang="en-US" sz="2400" b="1" dirty="0">
                <a:latin typeface="Cambria" panose="02040503050406030204" pitchFamily="18" charset="0"/>
                <a:ea typeface="MS Mincho" panose="02020609040205080304" pitchFamily="49" charset="-128"/>
                <a:cs typeface="Times New Roman" panose="02020603050405020304" pitchFamily="18" charset="0"/>
              </a:rPr>
              <a:t>of PCL </a:t>
            </a:r>
            <a:endParaRPr lang="en-US" sz="2400" b="1" dirty="0" smtClean="0">
              <a:latin typeface="Cambria" panose="02040503050406030204" pitchFamily="18" charset="0"/>
              <a:ea typeface="MS Mincho" panose="02020609040205080304" pitchFamily="49" charset="-128"/>
              <a:cs typeface="Times New Roman" panose="02020603050405020304" pitchFamily="18" charset="0"/>
            </a:endParaRPr>
          </a:p>
          <a:p>
            <a:pPr marL="342900" indent="-342900">
              <a:lnSpc>
                <a:spcPts val="5000"/>
              </a:lnSpc>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Evolution </a:t>
            </a:r>
            <a:r>
              <a:rPr lang="en-US" sz="2400" b="1" dirty="0">
                <a:latin typeface="Cambria" panose="02040503050406030204" pitchFamily="18" charset="0"/>
                <a:ea typeface="MS Mincho" panose="02020609040205080304" pitchFamily="49" charset="-128"/>
                <a:cs typeface="Times New Roman" panose="02020603050405020304" pitchFamily="18" charset="0"/>
              </a:rPr>
              <a:t>of </a:t>
            </a:r>
            <a:r>
              <a:rPr lang="en-US" sz="2400" b="1" dirty="0" smtClean="0">
                <a:latin typeface="Cambria" panose="02040503050406030204" pitchFamily="18" charset="0"/>
                <a:ea typeface="MS Mincho" panose="02020609040205080304" pitchFamily="49" charset="-128"/>
                <a:cs typeface="Times New Roman" panose="02020603050405020304" pitchFamily="18" charset="0"/>
              </a:rPr>
              <a:t>Mentorship</a:t>
            </a:r>
          </a:p>
          <a:p>
            <a:pPr marL="342900" indent="-342900">
              <a:lnSpc>
                <a:spcPts val="5000"/>
              </a:lnSpc>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Evolution </a:t>
            </a:r>
            <a:r>
              <a:rPr lang="en-US" sz="2400" b="1" dirty="0">
                <a:latin typeface="Cambria" panose="02040503050406030204" pitchFamily="18" charset="0"/>
                <a:ea typeface="MS Mincho" panose="02020609040205080304" pitchFamily="49" charset="-128"/>
                <a:cs typeface="Times New Roman" panose="02020603050405020304" pitchFamily="18" charset="0"/>
              </a:rPr>
              <a:t>of school-based research for professional development </a:t>
            </a:r>
          </a:p>
        </p:txBody>
      </p:sp>
      <p:sp>
        <p:nvSpPr>
          <p:cNvPr id="4" name="TextBox 3"/>
          <p:cNvSpPr txBox="1"/>
          <p:nvPr/>
        </p:nvSpPr>
        <p:spPr>
          <a:xfrm>
            <a:off x="3357260" y="0"/>
            <a:ext cx="5497018" cy="923330"/>
          </a:xfrm>
          <a:prstGeom prst="rect">
            <a:avLst/>
          </a:prstGeom>
          <a:noFill/>
        </p:spPr>
        <p:txBody>
          <a:bodyPr wrap="none" rtlCol="1">
            <a:spAutoFit/>
          </a:bodyPr>
          <a:lstStyle/>
          <a:p>
            <a:r>
              <a:rPr lang="en-US" sz="5400" b="1" dirty="0" smtClean="0">
                <a:ln w="9525">
                  <a:solidFill>
                    <a:schemeClr val="bg1"/>
                  </a:solidFill>
                  <a:prstDash val="solid"/>
                </a:ln>
                <a:effectLst>
                  <a:outerShdw blurRad="12700" dist="38100" dir="2700000" algn="tl" rotWithShape="0">
                    <a:schemeClr val="bg1">
                      <a:lumMod val="50000"/>
                    </a:schemeClr>
                  </a:outerShdw>
                </a:effectLst>
              </a:rPr>
              <a:t>Case study outline</a:t>
            </a:r>
            <a:endParaRPr lang="ar-EG"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0045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15663"/>
          </a:xfrm>
          <a:prstGeom prst="rect">
            <a:avLst/>
          </a:prstGeom>
        </p:spPr>
        <p:txBody>
          <a:bodyPr wrap="square">
            <a:spAutoFit/>
          </a:bodyPr>
          <a:lstStyle/>
          <a:p>
            <a:pPr algn="ctr"/>
            <a:r>
              <a:rPr lang="en-US" sz="36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School Context </a:t>
            </a:r>
            <a:endParaRPr lang="en-US" sz="3600" b="1" spc="-50" dirty="0" smtClean="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endParaRPr>
          </a:p>
          <a:p>
            <a:pPr algn="ctr"/>
            <a:r>
              <a:rPr lang="en-US" sz="2400" b="1" spc="-50" dirty="0" smtClean="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a:t>
            </a:r>
            <a:r>
              <a:rPr lang="en-US" sz="24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baseline + profile+ needs assessment + </a:t>
            </a:r>
            <a:r>
              <a:rPr lang="en-US" sz="2400" b="1" spc="-50" dirty="0" smtClean="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ethnographic </a:t>
            </a:r>
            <a:r>
              <a:rPr lang="en-US" sz="24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study + history of schools + demographics)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11" y="1148166"/>
            <a:ext cx="8649755" cy="5454032"/>
          </a:xfrm>
          <a:prstGeom prst="rect">
            <a:avLst/>
          </a:prstGeom>
        </p:spPr>
      </p:pic>
    </p:spTree>
    <p:extLst>
      <p:ext uri="{BB962C8B-B14F-4D97-AF65-F5344CB8AC3E}">
        <p14:creationId xmlns:p14="http://schemas.microsoft.com/office/powerpoint/2010/main" val="163769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072" y="215812"/>
            <a:ext cx="9915879" cy="6333447"/>
          </a:xfrm>
          <a:prstGeom prst="rect">
            <a:avLst/>
          </a:prstGeom>
        </p:spPr>
      </p:pic>
    </p:spTree>
    <p:extLst>
      <p:ext uri="{BB962C8B-B14F-4D97-AF65-F5344CB8AC3E}">
        <p14:creationId xmlns:p14="http://schemas.microsoft.com/office/powerpoint/2010/main" val="2019966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1526" y="196203"/>
            <a:ext cx="3628109" cy="681405"/>
          </a:xfrm>
          <a:prstGeom prst="rect">
            <a:avLst/>
          </a:prstGeom>
        </p:spPr>
        <p:txBody>
          <a:bodyPr wrap="none">
            <a:spAutoFit/>
          </a:bodyPr>
          <a:lstStyle/>
          <a:p>
            <a:pPr algn="ctr">
              <a:lnSpc>
                <a:spcPts val="5000"/>
              </a:lnSpc>
            </a:pPr>
            <a:r>
              <a:rPr lang="en-US" sz="36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Evolution of PCL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317" y="1285402"/>
            <a:ext cx="3776052" cy="22656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6A6C942A-4CD4-4738-80CA-1AC30B66D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1515" y="1512034"/>
            <a:ext cx="3471395" cy="2167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90313647-E082-451B-824D-68D4286BD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17" y="4123312"/>
            <a:ext cx="3770879" cy="2299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WhatsApp Image 2017-12-08 at 5.22.09 PM.jpeg">
            <a:extLst>
              <a:ext uri="{FF2B5EF4-FFF2-40B4-BE49-F238E27FC236}">
                <a16:creationId xmlns:a16="http://schemas.microsoft.com/office/drawing/2014/main" id="{BC3EF7B5-721B-47BC-9690-E8A03F230B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1515" y="4072932"/>
            <a:ext cx="3485155" cy="2443282"/>
          </a:xfrm>
          <a:prstGeom prst="roundRect">
            <a:avLst/>
          </a:prstGeom>
        </p:spPr>
      </p:pic>
      <p:pic>
        <p:nvPicPr>
          <p:cNvPr id="8" name="Picture 4" descr="E:\مشروع اراسموس\24581055_2016063358631128_416282767_n.jpg">
            <a:extLst>
              <a:ext uri="{FF2B5EF4-FFF2-40B4-BE49-F238E27FC236}">
                <a16:creationId xmlns:a16="http://schemas.microsoft.com/office/drawing/2014/main" id="{C3682CF5-7175-41DA-B70E-5AAFF2F47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110" y="1285402"/>
            <a:ext cx="3893094" cy="262093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4581017_2016063345297796_271645282_n">
            <a:extLst>
              <a:ext uri="{FF2B5EF4-FFF2-40B4-BE49-F238E27FC236}">
                <a16:creationId xmlns:a16="http://schemas.microsoft.com/office/drawing/2014/main" id="{26389DDD-A80E-4C04-A63E-1784A0B8C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6110" y="4072932"/>
            <a:ext cx="3769717" cy="2454114"/>
          </a:xfrm>
          <a:prstGeom prst="round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0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2012"/>
            <a:ext cx="12192000" cy="646331"/>
          </a:xfrm>
          <a:prstGeom prst="rect">
            <a:avLst/>
          </a:prstGeom>
        </p:spPr>
        <p:txBody>
          <a:bodyPr wrap="square">
            <a:spAutoFit/>
          </a:bodyPr>
          <a:lstStyle/>
          <a:p>
            <a:pPr algn="ctr"/>
            <a:r>
              <a:rPr lang="en-US" sz="36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School </a:t>
            </a:r>
            <a:r>
              <a:rPr lang="en-US" sz="3600" b="1" spc="-50" dirty="0" smtClean="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Action Plan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11" y="1160179"/>
            <a:ext cx="8649755" cy="5430005"/>
          </a:xfrm>
          <a:prstGeom prst="rect">
            <a:avLst/>
          </a:prstGeom>
        </p:spPr>
      </p:pic>
    </p:spTree>
    <p:extLst>
      <p:ext uri="{BB962C8B-B14F-4D97-AF65-F5344CB8AC3E}">
        <p14:creationId xmlns:p14="http://schemas.microsoft.com/office/powerpoint/2010/main" val="32626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4186157"/>
              </p:ext>
            </p:extLst>
          </p:nvPr>
        </p:nvGraphicFramePr>
        <p:xfrm>
          <a:off x="394272" y="559558"/>
          <a:ext cx="11274568" cy="573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97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072" y="230265"/>
            <a:ext cx="9915879" cy="6304540"/>
          </a:xfrm>
          <a:prstGeom prst="rect">
            <a:avLst/>
          </a:prstGeom>
        </p:spPr>
      </p:pic>
    </p:spTree>
    <p:extLst>
      <p:ext uri="{BB962C8B-B14F-4D97-AF65-F5344CB8AC3E}">
        <p14:creationId xmlns:p14="http://schemas.microsoft.com/office/powerpoint/2010/main" val="295364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072" y="244754"/>
            <a:ext cx="9915879" cy="6275562"/>
          </a:xfrm>
          <a:prstGeom prst="rect">
            <a:avLst/>
          </a:prstGeom>
        </p:spPr>
      </p:pic>
    </p:spTree>
    <p:extLst>
      <p:ext uri="{BB962C8B-B14F-4D97-AF65-F5344CB8AC3E}">
        <p14:creationId xmlns:p14="http://schemas.microsoft.com/office/powerpoint/2010/main" val="178224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0142" y="1842302"/>
            <a:ext cx="2950641" cy="2607630"/>
          </a:xfrm>
          <a:prstGeom prst="rect">
            <a:avLst/>
          </a:prstGeom>
          <a:ln w="28575"/>
        </p:spPr>
        <p:style>
          <a:lnRef idx="2">
            <a:schemeClr val="accent2"/>
          </a:lnRef>
          <a:fillRef idx="1">
            <a:schemeClr val="lt1"/>
          </a:fillRef>
          <a:effectRef idx="0">
            <a:schemeClr val="accent2"/>
          </a:effectRef>
          <a:fontRef idx="minor">
            <a:schemeClr val="dk1"/>
          </a:fontRef>
        </p:style>
      </p:pic>
      <p:sp>
        <p:nvSpPr>
          <p:cNvPr id="4" name="Title 3"/>
          <p:cNvSpPr>
            <a:spLocks noGrp="1"/>
          </p:cNvSpPr>
          <p:nvPr>
            <p:ph type="ctrTitle" idx="4294967295"/>
          </p:nvPr>
        </p:nvSpPr>
        <p:spPr>
          <a:xfrm>
            <a:off x="1444885" y="2231870"/>
            <a:ext cx="5584565" cy="1446356"/>
          </a:xfrm>
          <a:ln w="28575"/>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dirty="0"/>
              <a:t>training package of technology</a:t>
            </a:r>
            <a:endParaRPr lang="ar-EG" sz="4800" b="1" cap="none" dirty="0">
              <a:ln w="12700" cmpd="sng">
                <a:solidFill>
                  <a:schemeClr val="accent4"/>
                </a:solidFill>
                <a:prstDash val="solid"/>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74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32" y="450376"/>
            <a:ext cx="5104096" cy="3828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041" y="2511187"/>
            <a:ext cx="5104096" cy="38280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865" y="450376"/>
            <a:ext cx="5104096" cy="3828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2069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1814651"/>
              </p:ext>
            </p:extLst>
          </p:nvPr>
        </p:nvGraphicFramePr>
        <p:xfrm>
          <a:off x="286957" y="920105"/>
          <a:ext cx="11709425" cy="4825746"/>
        </p:xfrm>
        <a:graphic>
          <a:graphicData uri="http://schemas.openxmlformats.org/drawingml/2006/table">
            <a:tbl>
              <a:tblPr>
                <a:tableStyleId>{B301B821-A1FF-4177-AEE7-76D212191A09}</a:tableStyleId>
              </a:tblPr>
              <a:tblGrid>
                <a:gridCol w="11709425">
                  <a:extLst>
                    <a:ext uri="{9D8B030D-6E8A-4147-A177-3AD203B41FA5}">
                      <a16:colId xmlns:a16="http://schemas.microsoft.com/office/drawing/2014/main" val="3169154047"/>
                    </a:ext>
                  </a:extLst>
                </a:gridCol>
              </a:tblGrid>
              <a:tr h="3028052">
                <a:tc>
                  <a:txBody>
                    <a:bodyPr/>
                    <a:lstStyle/>
                    <a:p>
                      <a:pPr marL="514350" marR="0" lvl="0" indent="-514350" algn="l" defTabSz="457200" rtl="0" eaLnBrk="1" fontAlgn="auto" latinLnBrk="0" hangingPunct="1">
                        <a:lnSpc>
                          <a:spcPct val="150000"/>
                        </a:lnSpc>
                        <a:spcBef>
                          <a:spcPts val="0"/>
                        </a:spcBef>
                        <a:spcAft>
                          <a:spcPts val="600"/>
                        </a:spcAft>
                        <a:buClrTx/>
                        <a:buSzTx/>
                        <a:buFont typeface="+mj-lt"/>
                        <a:buAutoNum type="arabicPeriod"/>
                        <a:tabLst>
                          <a:tab pos="540385" algn="r"/>
                        </a:tabLst>
                        <a:defRPr/>
                      </a:pPr>
                      <a:r>
                        <a:rPr lang="en-US" altLang="ar-EG" sz="2800" b="1" kern="1200" dirty="0" smtClean="0">
                          <a:solidFill>
                            <a:srgbClr val="0070C0"/>
                          </a:solidFill>
                          <a:latin typeface="Calibri" panose="020F0502020204030204" pitchFamily="34" charset="0"/>
                          <a:ea typeface="Calibri" panose="020F0502020204030204" pitchFamily="34" charset="0"/>
                          <a:cs typeface="Arial" panose="020B0604020202020204" pitchFamily="34" charset="0"/>
                        </a:rPr>
                        <a:t>Google classroom </a:t>
                      </a:r>
                      <a:r>
                        <a:rPr lang="en-US" altLang="ar-EG" sz="2800" b="1" kern="1200" dirty="0" smtClean="0">
                          <a:solidFill>
                            <a:schemeClr val="tx1"/>
                          </a:solidFill>
                          <a:latin typeface="Calibri" panose="020F0502020204030204" pitchFamily="34" charset="0"/>
                          <a:ea typeface="Calibri" panose="020F0502020204030204" pitchFamily="34" charset="0"/>
                          <a:cs typeface="Arial" panose="020B0604020202020204" pitchFamily="34" charset="0"/>
                        </a:rPr>
                        <a:t>(An electronic platform for communication, uploading the produced projects, forming the PCL) </a:t>
                      </a:r>
                    </a:p>
                    <a:p>
                      <a:pPr marL="514350" lvl="0" indent="-514350" algn="l" defTabSz="457200" rtl="0" eaLnBrk="1" latinLnBrk="0" hangingPunct="1">
                        <a:lnSpc>
                          <a:spcPct val="150000"/>
                        </a:lnSpc>
                        <a:spcAft>
                          <a:spcPts val="600"/>
                        </a:spcAft>
                        <a:buFont typeface="+mj-lt"/>
                        <a:buAutoNum type="arabicPeriod"/>
                        <a:tabLst>
                          <a:tab pos="540385" algn="r"/>
                        </a:tabLst>
                      </a:pPr>
                      <a:r>
                        <a:rPr lang="en-US" sz="2800" b="1" kern="1200" dirty="0" smtClean="0">
                          <a:solidFill>
                            <a:schemeClr val="tx1"/>
                          </a:solidFill>
                          <a:latin typeface="Calibri" panose="020F0502020204030204" pitchFamily="34" charset="0"/>
                          <a:ea typeface="Calibri" panose="020F0502020204030204" pitchFamily="34" charset="0"/>
                          <a:cs typeface="Arial" panose="020B0604020202020204" pitchFamily="34" charset="0"/>
                        </a:rPr>
                        <a:t>Crocodile </a:t>
                      </a: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(For </a:t>
                      </a:r>
                      <a:r>
                        <a:rPr lang="en-US" sz="28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building virtual labs in physics and chemistry</a:t>
                      </a: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a:t>
                      </a:r>
                    </a:p>
                    <a:p>
                      <a:pPr marL="514350" lvl="0" indent="-514350" algn="l" defTabSz="457200" rtl="0" eaLnBrk="1" latinLnBrk="0" hangingPunct="1">
                        <a:lnSpc>
                          <a:spcPct val="150000"/>
                        </a:lnSpc>
                        <a:spcAft>
                          <a:spcPts val="0"/>
                        </a:spcAft>
                        <a:buFont typeface="+mj-lt"/>
                        <a:buAutoNum type="arabicPeriod"/>
                        <a:tabLst>
                          <a:tab pos="540385" algn="r"/>
                        </a:tabLst>
                      </a:pP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Flipbook maker (For </a:t>
                      </a:r>
                      <a:r>
                        <a:rPr lang="en-US" sz="28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producing E-books</a:t>
                      </a: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a:t>
                      </a:r>
                    </a:p>
                    <a:p>
                      <a:pPr marL="514350" lvl="0" indent="-514350" algn="l" defTabSz="457200" rtl="0" eaLnBrk="1" latinLnBrk="0" hangingPunct="1">
                        <a:lnSpc>
                          <a:spcPct val="150000"/>
                        </a:lnSpc>
                        <a:spcAft>
                          <a:spcPts val="0"/>
                        </a:spcAft>
                        <a:buFont typeface="+mj-lt"/>
                        <a:buAutoNum type="arabicPeriod"/>
                        <a:tabLst>
                          <a:tab pos="540385" algn="r"/>
                        </a:tabLst>
                      </a:pP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Movie maker-6 (For producing </a:t>
                      </a:r>
                      <a:r>
                        <a:rPr lang="en-US" sz="28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educational movies</a:t>
                      </a: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a:t>
                      </a:r>
                    </a:p>
                    <a:p>
                      <a:pPr marL="514350" lvl="0" indent="-514350" algn="l" defTabSz="457200" rtl="0" eaLnBrk="1" latinLnBrk="0" hangingPunct="1">
                        <a:lnSpc>
                          <a:spcPct val="150000"/>
                        </a:lnSpc>
                        <a:spcAft>
                          <a:spcPts val="0"/>
                        </a:spcAft>
                        <a:buFont typeface="+mj-lt"/>
                        <a:buAutoNum type="arabicPeriod"/>
                        <a:tabLst>
                          <a:tab pos="540385" algn="r"/>
                        </a:tabLst>
                      </a:pPr>
                      <a:r>
                        <a:rPr lang="en-US" sz="28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Some office 365 applications </a:t>
                      </a:r>
                      <a:r>
                        <a:rPr lang="en-US" sz="28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(Forms-One drive – advance power point 2016</a:t>
                      </a:r>
                      <a:r>
                        <a:rPr lang="en-US" sz="2800" b="1" kern="1200" dirty="0" smtClean="0">
                          <a:solidFill>
                            <a:schemeClr val="tx1"/>
                          </a:solidFill>
                          <a:latin typeface="Calibri" panose="020F0502020204030204" pitchFamily="34" charset="0"/>
                          <a:ea typeface="Calibri" panose="020F0502020204030204" pitchFamily="34" charset="0"/>
                          <a:cs typeface="Arial" panose="020B0604020202020204" pitchFamily="34" charset="0"/>
                        </a:rPr>
                        <a:t>)</a:t>
                      </a:r>
                    </a:p>
                    <a:p>
                      <a:pPr marL="0" lvl="0" indent="0" algn="l" rtl="0">
                        <a:lnSpc>
                          <a:spcPct val="115000"/>
                        </a:lnSpc>
                        <a:spcAft>
                          <a:spcPts val="0"/>
                        </a:spcAft>
                        <a:buFont typeface="Symbol" panose="05050102010706020507" pitchFamily="18" charset="2"/>
                        <a:buNone/>
                        <a:tabLst>
                          <a:tab pos="540385" algn="r"/>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3136220"/>
                  </a:ext>
                </a:extLst>
              </a:tr>
            </a:tbl>
          </a:graphicData>
        </a:graphic>
      </p:graphicFrame>
    </p:spTree>
    <p:extLst>
      <p:ext uri="{BB962C8B-B14F-4D97-AF65-F5344CB8AC3E}">
        <p14:creationId xmlns:p14="http://schemas.microsoft.com/office/powerpoint/2010/main" val="258162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AB792A-B8E0-4224-8CA4-9D7FF42EB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3" y="492953"/>
            <a:ext cx="11042073" cy="5893989"/>
          </a:xfrm>
          <a:prstGeom prst="rect">
            <a:avLst/>
          </a:prstGeom>
        </p:spPr>
      </p:pic>
    </p:spTree>
    <p:extLst>
      <p:ext uri="{BB962C8B-B14F-4D97-AF65-F5344CB8AC3E}">
        <p14:creationId xmlns:p14="http://schemas.microsoft.com/office/powerpoint/2010/main" val="404814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55842" y="1343483"/>
            <a:ext cx="8884695" cy="3875968"/>
            <a:chOff x="2137788" y="1765481"/>
            <a:chExt cx="4670676" cy="284719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873" y="1765481"/>
              <a:ext cx="2037591" cy="2847195"/>
            </a:xfrm>
            <a:prstGeom prst="rect">
              <a:avLst/>
            </a:prstGeom>
            <a:ln w="38100"/>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2137788" y="2612561"/>
              <a:ext cx="2827143" cy="115303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1" anchor="ctr">
              <a:spAutoFit/>
            </a:bodyPr>
            <a:lstStyle/>
            <a:p>
              <a:pPr lvl="0" algn="ctr"/>
              <a:r>
                <a:rPr lang="en-US" sz="4800" dirty="0">
                  <a:ln w="0"/>
                  <a:effectLst>
                    <a:outerShdw blurRad="38100" dist="19050" dir="2700000" algn="tl" rotWithShape="0">
                      <a:schemeClr val="dk1">
                        <a:alpha val="40000"/>
                      </a:schemeClr>
                    </a:outerShdw>
                  </a:effectLst>
                </a:rPr>
                <a:t>Faculty of Education </a:t>
              </a:r>
            </a:p>
          </p:txBody>
        </p:sp>
      </p:grpSp>
    </p:spTree>
    <p:extLst>
      <p:ext uri="{BB962C8B-B14F-4D97-AF65-F5344CB8AC3E}">
        <p14:creationId xmlns:p14="http://schemas.microsoft.com/office/powerpoint/2010/main" val="264629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448" y="1224846"/>
            <a:ext cx="10354102" cy="5221942"/>
          </a:xfrm>
          <a:prstGeom prst="rect">
            <a:avLst/>
          </a:prstGeom>
        </p:spPr>
        <p:txBody>
          <a:bodyPr wrap="square">
            <a:spAutoFit/>
          </a:bodyPr>
          <a:lstStyle/>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History </a:t>
            </a:r>
            <a:r>
              <a:rPr lang="en-US" sz="2400" b="1" dirty="0">
                <a:latin typeface="Cambria" panose="02040503050406030204" pitchFamily="18" charset="0"/>
                <a:ea typeface="MS Mincho" panose="02020609040205080304" pitchFamily="49" charset="-128"/>
                <a:cs typeface="Times New Roman" panose="02020603050405020304" pitchFamily="18" charset="0"/>
              </a:rPr>
              <a:t>&amp; context </a:t>
            </a:r>
            <a:r>
              <a:rPr lang="en-US" sz="2400" b="1" dirty="0" smtClean="0">
                <a:latin typeface="Cambria" panose="02040503050406030204" pitchFamily="18" charset="0"/>
                <a:ea typeface="MS Mincho" panose="02020609040205080304" pitchFamily="49" charset="-128"/>
                <a:cs typeface="Times New Roman" panose="02020603050405020304" pitchFamily="18" charset="0"/>
              </a:rPr>
              <a:t>(faculty profile) </a:t>
            </a:r>
            <a:endParaRPr lang="en-US" sz="2400" b="1"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PCLs </a:t>
            </a:r>
            <a:r>
              <a:rPr lang="en-US" sz="2400" b="1" dirty="0">
                <a:latin typeface="Cambria" panose="02040503050406030204" pitchFamily="18" charset="0"/>
                <a:ea typeface="MS Mincho" panose="02020609040205080304" pitchFamily="49" charset="-128"/>
                <a:cs typeface="Times New Roman" panose="02020603050405020304" pitchFamily="18" charset="0"/>
              </a:rPr>
              <a:t>(e.g. how many, </a:t>
            </a:r>
            <a:r>
              <a:rPr lang="en-US" sz="2400" b="1" dirty="0" err="1">
                <a:latin typeface="Cambria" panose="02040503050406030204" pitchFamily="18" charset="0"/>
                <a:ea typeface="MS Mincho" panose="02020609040205080304" pitchFamily="49" charset="-128"/>
                <a:cs typeface="Times New Roman" panose="02020603050405020304" pitchFamily="18" charset="0"/>
              </a:rPr>
              <a:t>etc</a:t>
            </a:r>
            <a:r>
              <a:rPr lang="en-US" sz="2400" b="1" dirty="0">
                <a:latin typeface="Cambria" panose="02040503050406030204" pitchFamily="18" charset="0"/>
                <a:ea typeface="MS Mincho" panose="02020609040205080304" pitchFamily="49" charset="-128"/>
                <a:cs typeface="Times New Roman" panose="02020603050405020304" pitchFamily="18" charset="0"/>
              </a:rPr>
              <a:t>…)</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New </a:t>
            </a:r>
            <a:r>
              <a:rPr lang="en-US" sz="2400" b="1" dirty="0">
                <a:latin typeface="Cambria" panose="02040503050406030204" pitchFamily="18" charset="0"/>
                <a:ea typeface="MS Mincho" panose="02020609040205080304" pitchFamily="49" charset="-128"/>
                <a:cs typeface="Times New Roman" panose="02020603050405020304" pitchFamily="18" charset="0"/>
              </a:rPr>
              <a:t>teaching styles </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New </a:t>
            </a:r>
            <a:r>
              <a:rPr lang="en-US" sz="2400" b="1" dirty="0">
                <a:latin typeface="Cambria" panose="02040503050406030204" pitchFamily="18" charset="0"/>
                <a:ea typeface="MS Mincho" panose="02020609040205080304" pitchFamily="49" charset="-128"/>
                <a:cs typeface="Times New Roman" panose="02020603050405020304" pitchFamily="18" charset="0"/>
              </a:rPr>
              <a:t>programs or courses </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New </a:t>
            </a:r>
            <a:r>
              <a:rPr lang="en-US" sz="2400" b="1" dirty="0">
                <a:latin typeface="Cambria" panose="02040503050406030204" pitchFamily="18" charset="0"/>
                <a:ea typeface="MS Mincho" panose="02020609040205080304" pitchFamily="49" charset="-128"/>
                <a:cs typeface="Times New Roman" panose="02020603050405020304" pitchFamily="18" charset="0"/>
              </a:rPr>
              <a:t>policies </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Engagement </a:t>
            </a:r>
            <a:r>
              <a:rPr lang="en-US" sz="2400" b="1" dirty="0">
                <a:latin typeface="Cambria" panose="02040503050406030204" pitchFamily="18" charset="0"/>
                <a:ea typeface="MS Mincho" panose="02020609040205080304" pitchFamily="49" charset="-128"/>
                <a:cs typeface="Times New Roman" panose="02020603050405020304" pitchFamily="18" charset="0"/>
              </a:rPr>
              <a:t>of students</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Human </a:t>
            </a:r>
            <a:r>
              <a:rPr lang="en-US" sz="2400" b="1" dirty="0">
                <a:latin typeface="Cambria" panose="02040503050406030204" pitchFamily="18" charset="0"/>
                <a:ea typeface="MS Mincho" panose="02020609040205080304" pitchFamily="49" charset="-128"/>
                <a:cs typeface="Times New Roman" panose="02020603050405020304" pitchFamily="18" charset="0"/>
              </a:rPr>
              <a:t>relationships (Between faculty  , and faculty with students)</a:t>
            </a:r>
          </a:p>
          <a:p>
            <a:pPr marL="342900" marR="0" lvl="0" indent="-342900">
              <a:lnSpc>
                <a:spcPts val="5000"/>
              </a:lnSpc>
              <a:spcBef>
                <a:spcPts val="0"/>
              </a:spcBef>
              <a:spcAft>
                <a:spcPts val="0"/>
              </a:spcAft>
              <a:buFont typeface="Courier New" panose="02070309020205020404" pitchFamily="49" charset="0"/>
              <a:buChar char="o"/>
            </a:pPr>
            <a:r>
              <a:rPr lang="en-US" sz="2400" b="1" dirty="0" smtClean="0">
                <a:latin typeface="Cambria" panose="02040503050406030204" pitchFamily="18" charset="0"/>
                <a:ea typeface="MS Mincho" panose="02020609040205080304" pitchFamily="49" charset="-128"/>
                <a:cs typeface="Times New Roman" panose="02020603050405020304" pitchFamily="18" charset="0"/>
              </a:rPr>
              <a:t>Impact </a:t>
            </a:r>
            <a:r>
              <a:rPr lang="en-US" sz="2400" b="1" dirty="0">
                <a:latin typeface="Cambria" panose="02040503050406030204" pitchFamily="18" charset="0"/>
                <a:ea typeface="MS Mincho" panose="02020609040205080304" pitchFamily="49" charset="-128"/>
                <a:cs typeface="Times New Roman" panose="02020603050405020304" pitchFamily="18" charset="0"/>
              </a:rPr>
              <a:t>on faculties </a:t>
            </a:r>
          </a:p>
        </p:txBody>
      </p:sp>
      <p:sp>
        <p:nvSpPr>
          <p:cNvPr id="4" name="TextBox 3"/>
          <p:cNvSpPr txBox="1"/>
          <p:nvPr/>
        </p:nvSpPr>
        <p:spPr>
          <a:xfrm>
            <a:off x="3357260" y="0"/>
            <a:ext cx="5497018" cy="923330"/>
          </a:xfrm>
          <a:prstGeom prst="rect">
            <a:avLst/>
          </a:prstGeom>
          <a:noFill/>
        </p:spPr>
        <p:txBody>
          <a:bodyPr wrap="none" rtlCol="1">
            <a:spAutoFit/>
          </a:bodyPr>
          <a:lstStyle/>
          <a:p>
            <a:r>
              <a:rPr lang="en-US" sz="5400" b="1" dirty="0" smtClean="0">
                <a:ln w="9525">
                  <a:solidFill>
                    <a:schemeClr val="bg1"/>
                  </a:solidFill>
                  <a:prstDash val="solid"/>
                </a:ln>
                <a:effectLst>
                  <a:outerShdw blurRad="12700" dist="38100" dir="2700000" algn="tl" rotWithShape="0">
                    <a:schemeClr val="bg1">
                      <a:lumMod val="50000"/>
                    </a:schemeClr>
                  </a:outerShdw>
                </a:effectLst>
              </a:rPr>
              <a:t>Case study outline</a:t>
            </a:r>
            <a:endParaRPr lang="ar-EG"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9605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1832" y="271393"/>
            <a:ext cx="6782049" cy="634020"/>
          </a:xfrm>
          <a:prstGeom prst="rect">
            <a:avLst/>
          </a:prstGeom>
        </p:spPr>
        <p:txBody>
          <a:bodyPr wrap="none">
            <a:spAutoFit/>
          </a:bodyPr>
          <a:lstStyle/>
          <a:p>
            <a:pPr lvl="0" algn="ctr" defTabSz="914400" rtl="1">
              <a:lnSpc>
                <a:spcPct val="80000"/>
              </a:lnSpc>
              <a:spcBef>
                <a:spcPct val="0"/>
              </a:spcBef>
            </a:pPr>
            <a:r>
              <a:rPr lang="en-US" sz="4400" b="1" spc="-50" dirty="0">
                <a:ln w="12700" cmpd="sng">
                  <a:solidFill>
                    <a:schemeClr val="accent4"/>
                  </a:solidFill>
                  <a:prstDash val="solid"/>
                </a:ln>
                <a:solidFill>
                  <a:srgbClr val="002060"/>
                </a:solidFill>
                <a:latin typeface="Times New Roman" panose="02020603050405020304" pitchFamily="18" charset="0"/>
                <a:ea typeface="+mj-ea"/>
                <a:cs typeface="Times New Roman" panose="02020603050405020304" pitchFamily="18" charset="0"/>
              </a:rPr>
              <a:t>Faculty of Education profile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758" y="1144849"/>
            <a:ext cx="8611461" cy="5460667"/>
          </a:xfrm>
          <a:prstGeom prst="rect">
            <a:avLst/>
          </a:prstGeom>
        </p:spPr>
      </p:pic>
    </p:spTree>
    <p:extLst>
      <p:ext uri="{BB962C8B-B14F-4D97-AF65-F5344CB8AC3E}">
        <p14:creationId xmlns:p14="http://schemas.microsoft.com/office/powerpoint/2010/main" val="165293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46" y="215812"/>
            <a:ext cx="10014532" cy="6333447"/>
          </a:xfrm>
          <a:prstGeom prst="rect">
            <a:avLst/>
          </a:prstGeom>
        </p:spPr>
      </p:pic>
    </p:spTree>
    <p:extLst>
      <p:ext uri="{BB962C8B-B14F-4D97-AF65-F5344CB8AC3E}">
        <p14:creationId xmlns:p14="http://schemas.microsoft.com/office/powerpoint/2010/main" val="214624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53" y="297697"/>
            <a:ext cx="10002925" cy="6383527"/>
          </a:xfrm>
          <a:prstGeom prst="rect">
            <a:avLst/>
          </a:prstGeom>
        </p:spPr>
      </p:pic>
    </p:spTree>
    <p:extLst>
      <p:ext uri="{BB962C8B-B14F-4D97-AF65-F5344CB8AC3E}">
        <p14:creationId xmlns:p14="http://schemas.microsoft.com/office/powerpoint/2010/main" val="3921812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96" y="256754"/>
            <a:ext cx="9878976" cy="6307819"/>
          </a:xfrm>
          <a:prstGeom prst="rect">
            <a:avLst/>
          </a:prstGeom>
        </p:spPr>
      </p:pic>
    </p:spTree>
    <p:extLst>
      <p:ext uri="{BB962C8B-B14F-4D97-AF65-F5344CB8AC3E}">
        <p14:creationId xmlns:p14="http://schemas.microsoft.com/office/powerpoint/2010/main" val="149724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946</Words>
  <Application>Microsoft Office PowerPoint</Application>
  <PresentationFormat>Widescreen</PresentationFormat>
  <Paragraphs>137</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Calibri</vt:lpstr>
      <vt:lpstr>Cambria</vt:lpstr>
      <vt:lpstr>Courier New</vt:lpstr>
      <vt:lpstr>MS Mincho</vt:lpstr>
      <vt:lpstr>Symbol</vt:lpstr>
      <vt:lpstr>Tahoma</vt:lpstr>
      <vt:lpstr>Times New Roman</vt:lpstr>
      <vt:lpstr>Tw Cen MT</vt:lpstr>
      <vt:lpstr>Tw Cen MT Condensed</vt:lpstr>
      <vt:lpstr>Wingdings</vt:lpstr>
      <vt:lpstr>Wingdings 2</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FOE Team Regular Meetings</vt:lpstr>
      <vt:lpstr>ASU/UL  skype Meetings</vt:lpstr>
      <vt:lpstr>ASU/UL Face to face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package of technology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2016-01-11T20:43:09Z</dcterms:created>
  <dcterms:modified xsi:type="dcterms:W3CDTF">2018-06-24T19:42:45Z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