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78" r:id="rId6"/>
    <p:sldId id="279" r:id="rId7"/>
    <p:sldId id="277" r:id="rId8"/>
    <p:sldId id="261" r:id="rId9"/>
    <p:sldId id="259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80" r:id="rId20"/>
    <p:sldId id="274" r:id="rId21"/>
    <p:sldId id="272" r:id="rId22"/>
    <p:sldId id="265" r:id="rId23"/>
    <p:sldId id="275" r:id="rId24"/>
    <p:sldId id="285" r:id="rId25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B020-3038-4A55-939B-E309AB356B54}" type="datetimeFigureOut">
              <a:rPr lang="ar-EG" smtClean="0"/>
              <a:t>01/06/1438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D8CE-B563-4D8E-8EC8-11245C3580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2989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B020-3038-4A55-939B-E309AB356B54}" type="datetimeFigureOut">
              <a:rPr lang="ar-EG" smtClean="0"/>
              <a:t>01/06/1438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D8CE-B563-4D8E-8EC8-11245C3580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680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B020-3038-4A55-939B-E309AB356B54}" type="datetimeFigureOut">
              <a:rPr lang="ar-EG" smtClean="0"/>
              <a:t>01/06/1438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D8CE-B563-4D8E-8EC8-11245C3580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290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B020-3038-4A55-939B-E309AB356B54}" type="datetimeFigureOut">
              <a:rPr lang="ar-EG" smtClean="0"/>
              <a:t>01/06/1438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D8CE-B563-4D8E-8EC8-11245C3580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584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B020-3038-4A55-939B-E309AB356B54}" type="datetimeFigureOut">
              <a:rPr lang="ar-EG" smtClean="0"/>
              <a:t>01/06/1438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D8CE-B563-4D8E-8EC8-11245C3580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8635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B020-3038-4A55-939B-E309AB356B54}" type="datetimeFigureOut">
              <a:rPr lang="ar-EG" smtClean="0"/>
              <a:t>01/06/1438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D8CE-B563-4D8E-8EC8-11245C3580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100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B020-3038-4A55-939B-E309AB356B54}" type="datetimeFigureOut">
              <a:rPr lang="ar-EG" smtClean="0"/>
              <a:t>01/06/1438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D8CE-B563-4D8E-8EC8-11245C3580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657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B020-3038-4A55-939B-E309AB356B54}" type="datetimeFigureOut">
              <a:rPr lang="ar-EG" smtClean="0"/>
              <a:t>01/06/1438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D8CE-B563-4D8E-8EC8-11245C3580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3038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B020-3038-4A55-939B-E309AB356B54}" type="datetimeFigureOut">
              <a:rPr lang="ar-EG" smtClean="0"/>
              <a:t>01/06/1438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D8CE-B563-4D8E-8EC8-11245C3580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42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B020-3038-4A55-939B-E309AB356B54}" type="datetimeFigureOut">
              <a:rPr lang="ar-EG" smtClean="0"/>
              <a:t>01/06/1438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D8CE-B563-4D8E-8EC8-11245C3580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8016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B020-3038-4A55-939B-E309AB356B54}" type="datetimeFigureOut">
              <a:rPr lang="ar-EG" smtClean="0"/>
              <a:t>01/06/1438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D8CE-B563-4D8E-8EC8-11245C3580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6153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4B020-3038-4A55-939B-E309AB356B54}" type="datetimeFigureOut">
              <a:rPr lang="ar-EG" smtClean="0"/>
              <a:t>01/06/1438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6D8CE-B563-4D8E-8EC8-11245C3580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9435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8991" y="2645966"/>
            <a:ext cx="9267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</a:rPr>
              <a:t>Project </a:t>
            </a: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</a:rPr>
              <a:t>umber:</a:t>
            </a:r>
          </a:p>
          <a:p>
            <a:pPr algn="ctr"/>
            <a:r>
              <a:rPr lang="en-US" sz="2400" b="0" i="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</a:rPr>
              <a:t>573660-EPP-1-2016-1-EG-EPPKA2-CBHE-JP (2016-2516/001-001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</a:rPr>
              <a:t>)</a:t>
            </a:r>
          </a:p>
          <a:p>
            <a:pPr algn="ctr"/>
            <a:endParaRPr lang="en-US" sz="2400" b="0" i="0" dirty="0" smtClean="0">
              <a:solidFill>
                <a:srgbClr val="000000"/>
              </a:solidFill>
              <a:effectLst/>
              <a:latin typeface="Adobe Caslon Pro" panose="0205050205050A0204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26801"/>
            <a:ext cx="11331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</a:rPr>
              <a:t>Project Name:</a:t>
            </a:r>
          </a:p>
          <a:p>
            <a:pPr algn="ctr"/>
            <a:r>
              <a:rPr lang="en-US" sz="2400" b="0" i="0" dirty="0" smtClean="0">
                <a:solidFill>
                  <a:srgbClr val="000000"/>
                </a:solidFill>
                <a:effectLst/>
                <a:latin typeface="Adobe Caslon Pro" panose="0205050205050A020403" pitchFamily="18" charset="0"/>
              </a:rPr>
              <a:t>School and University Partnership for Peer Communities of learners</a:t>
            </a:r>
          </a:p>
          <a:p>
            <a:pPr algn="ctr"/>
            <a:r>
              <a:rPr lang="en-US" sz="2400" dirty="0" smtClean="0">
                <a:latin typeface="Adobe Caslon Pro" panose="0205050205050A020403" pitchFamily="18" charset="0"/>
              </a:rPr>
              <a:t>(SUP4PCL</a:t>
            </a:r>
            <a:r>
              <a:rPr lang="en-US" sz="2400" dirty="0" smtClean="0">
                <a:latin typeface="Adobe Caslon Pro" panose="0205050205050A020403" pitchFamily="18" charset="0"/>
              </a:rPr>
              <a:t>)</a:t>
            </a:r>
            <a:endParaRPr lang="en-US" sz="2400" dirty="0" smtClean="0">
              <a:latin typeface="Adobe Caslon Pro" panose="0205050205050A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28932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atin typeface="Adobe Caslon Pro" panose="0205050205050A020403" pitchFamily="18" charset="0"/>
                <a:cs typeface="+mj-cs"/>
              </a:rPr>
              <a:t>Kick off Meeting </a:t>
            </a:r>
          </a:p>
          <a:p>
            <a:r>
              <a:rPr lang="en-US" sz="3200" b="1" i="1" dirty="0" smtClean="0">
                <a:latin typeface="Adobe Caslon Pro" panose="0205050205050A020403" pitchFamily="18" charset="0"/>
                <a:cs typeface="+mj-cs"/>
              </a:rPr>
              <a:t>February 27</a:t>
            </a:r>
            <a:r>
              <a:rPr lang="en-US" sz="3200" b="1" i="1" baseline="30000" dirty="0" smtClean="0">
                <a:latin typeface="Adobe Caslon Pro" panose="0205050205050A020403" pitchFamily="18" charset="0"/>
                <a:cs typeface="+mj-cs"/>
              </a:rPr>
              <a:t>th</a:t>
            </a:r>
            <a:r>
              <a:rPr lang="en-US" sz="3200" b="1" i="1" dirty="0" smtClean="0">
                <a:latin typeface="Adobe Caslon Pro" panose="0205050205050A020403" pitchFamily="18" charset="0"/>
                <a:cs typeface="+mj-cs"/>
              </a:rPr>
              <a:t> –28</a:t>
            </a:r>
            <a:r>
              <a:rPr lang="en-US" sz="3200" b="1" i="1" baseline="30000" dirty="0" smtClean="0">
                <a:latin typeface="Adobe Caslon Pro" panose="0205050205050A020403" pitchFamily="18" charset="0"/>
                <a:cs typeface="+mj-cs"/>
              </a:rPr>
              <a:t>th</a:t>
            </a:r>
            <a:r>
              <a:rPr lang="en-US" sz="3200" b="1" i="1" dirty="0" smtClean="0">
                <a:latin typeface="Adobe Caslon Pro" panose="0205050205050A020403" pitchFamily="18" charset="0"/>
                <a:cs typeface="+mj-cs"/>
              </a:rPr>
              <a:t>, </a:t>
            </a:r>
            <a:r>
              <a:rPr lang="en-US" sz="3200" b="1" i="1" dirty="0" smtClean="0">
                <a:latin typeface="Adobe Caslon Pro" panose="0205050205050A020403" pitchFamily="18" charset="0"/>
                <a:cs typeface="+mj-cs"/>
              </a:rPr>
              <a:t>2017</a:t>
            </a:r>
            <a:endParaRPr lang="en-US" sz="3200" dirty="0" smtClean="0">
              <a:latin typeface="Adobe Caslon Pro" panose="0205050205050A020403" pitchFamily="18" charset="0"/>
              <a:cs typeface="+mj-cs"/>
            </a:endParaRPr>
          </a:p>
          <a:p>
            <a:r>
              <a:rPr lang="en-US" sz="3200" b="1" dirty="0" smtClean="0">
                <a:latin typeface="Adobe Caslon Pro" panose="0205050205050A020403" pitchFamily="18" charset="0"/>
                <a:cs typeface="+mj-cs"/>
              </a:rPr>
              <a:t>The American University in Cairo (AUC), Egypt</a:t>
            </a:r>
            <a:endParaRPr lang="en-US" sz="3200" dirty="0">
              <a:latin typeface="Adobe Caslon Pro" panose="0205050205050A020403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30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0962" y="1482824"/>
            <a:ext cx="793303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Project Plan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1- </a:t>
            </a:r>
            <a:r>
              <a:rPr lang="en-US" sz="2400" b="1" dirty="0">
                <a:solidFill>
                  <a:srgbClr val="FF000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Start Date</a:t>
            </a:r>
            <a:endParaRPr lang="ar-EG" sz="2400" b="1" dirty="0">
              <a:solidFill>
                <a:srgbClr val="FF0000"/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l"/>
            <a:endParaRPr lang="ar-EG" sz="2400" b="1" dirty="0">
              <a:solidFill>
                <a:srgbClr val="323E4F"/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August 2013</a:t>
            </a:r>
            <a:endParaRPr lang="ar-EG" sz="2400" b="1" dirty="0">
              <a:solidFill>
                <a:srgbClr val="002060"/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l"/>
            <a:endParaRPr lang="ar-EG" sz="2400" b="1" dirty="0">
              <a:solidFill>
                <a:srgbClr val="323E4F"/>
              </a:solidFill>
              <a:latin typeface="Adobe Caslon Pro" panose="0205050205050A020403" pitchFamily="18" charset="0"/>
              <a:cs typeface="Simplified Arabic" panose="02020603050405020304" pitchFamily="18" charset="-78"/>
            </a:endParaRPr>
          </a:p>
          <a:p>
            <a:pPr algn="l"/>
            <a:r>
              <a:rPr lang="en-US" sz="2400" b="1" dirty="0">
                <a:solidFill>
                  <a:srgbClr val="FF000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2-Target </a:t>
            </a:r>
            <a:r>
              <a:rPr lang="en-US" sz="2400" b="1" dirty="0" smtClean="0">
                <a:solidFill>
                  <a:srgbClr val="FF000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Group</a:t>
            </a:r>
            <a:r>
              <a:rPr lang="ar-EG" sz="2400" b="1" dirty="0">
                <a:latin typeface="Adobe Caslon Pro" panose="0205050205050A020403" pitchFamily="18" charset="0"/>
              </a:rPr>
              <a:t> </a:t>
            </a:r>
            <a:endParaRPr lang="en-US" sz="2400" dirty="0">
              <a:latin typeface="Adobe Caslon Pro" panose="0205050205050A020403" pitchFamily="18" charset="0"/>
            </a:endParaRPr>
          </a:p>
          <a:p>
            <a:pPr lvl="0" algn="l"/>
            <a:r>
              <a:rPr lang="en-US" sz="2400" b="1" dirty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Non- Education graduates serving in The Ministry of Education in the positions of ( first teacher, first teacher A, expert teacher and head of teachers) </a:t>
            </a:r>
          </a:p>
          <a:p>
            <a:pPr lvl="0" algn="l"/>
            <a:r>
              <a:rPr lang="en-US" sz="2400" b="1" dirty="0">
                <a:solidFill>
                  <a:srgbClr val="00206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The program </a:t>
            </a:r>
            <a:r>
              <a:rPr lang="en-US" sz="2400" b="1" dirty="0" smtClean="0">
                <a:solidFill>
                  <a:srgbClr val="00206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was </a:t>
            </a:r>
            <a:r>
              <a:rPr lang="en-US" sz="2400" b="1" dirty="0">
                <a:solidFill>
                  <a:srgbClr val="00206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delivered in the 27 governorates of Egypt. </a:t>
            </a:r>
            <a:r>
              <a:rPr lang="ar-EG" sz="2400" b="1" dirty="0">
                <a:solidFill>
                  <a:srgbClr val="00206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endParaRPr lang="ar-EG" sz="2400" b="1" dirty="0">
              <a:solidFill>
                <a:srgbClr val="323E4F"/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0228" y="1097292"/>
            <a:ext cx="5555010" cy="2350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8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8169" y="1277609"/>
            <a:ext cx="100460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  <a:latin typeface="Adobe Caslon Pro" panose="0205050205050A020403" pitchFamily="18" charset="0"/>
              </a:rPr>
              <a:t>Program </a:t>
            </a:r>
            <a:r>
              <a:rPr lang="en-US" sz="2400" b="1" u="sng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Objectives: </a:t>
            </a:r>
            <a:endParaRPr lang="ar-EG" sz="2400" b="1" u="sng" dirty="0">
              <a:solidFill>
                <a:srgbClr val="FF0000"/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The program aims at providing the non-Education graduates who are working in The Ministry of Education with the education certification.</a:t>
            </a:r>
          </a:p>
          <a:p>
            <a:pPr algn="l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Adobe Caslon Pro" panose="0205050205050A020403" pitchFamily="18" charset="0"/>
              </a:rPr>
              <a:t>The Minor Objectives include: 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endParaRPr lang="ar-EG" sz="2400" b="1" u="sng" dirty="0">
              <a:solidFill>
                <a:schemeClr val="accent5">
                  <a:lumMod val="50000"/>
                </a:schemeClr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163" y="3412536"/>
            <a:ext cx="861290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lvl="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Improving the competence of teachers working in The Ministry of Education in order for them to improve their teaching skills</a:t>
            </a:r>
          </a:p>
          <a:p>
            <a:pPr marL="457200" lvl="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Improving teacher- student interaction skills and teacher- school administration interaction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.</a:t>
            </a:r>
            <a:endParaRPr lang="ar-EG" sz="2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20" y="2362027"/>
            <a:ext cx="3564759" cy="14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59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73" y="1014641"/>
            <a:ext cx="11163503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0">
              <a:lnSpc>
                <a:spcPct val="150000"/>
              </a:lnSpc>
              <a:buAutoNum type="arabicPeriod" startAt="3"/>
            </a:pPr>
            <a:r>
              <a:rPr lang="en-US" sz="2400" b="1" dirty="0" smtClean="0">
                <a:solidFill>
                  <a:srgbClr val="00206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Providing training for knowledge and application of strategic management in Education; </a:t>
            </a:r>
          </a:p>
          <a:p>
            <a:pPr marL="457200" indent="-457200" algn="justLow" rtl="0">
              <a:lnSpc>
                <a:spcPct val="150000"/>
              </a:lnSpc>
              <a:buAutoNum type="arabicPeriod" startAt="3"/>
            </a:pPr>
            <a:r>
              <a:rPr lang="en-US" sz="2400" b="1" dirty="0" smtClean="0">
                <a:solidFill>
                  <a:srgbClr val="00206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Making the trainees fully aware of the discipline of Methodology and  Curriculum as well as integrating technology into the learning process;</a:t>
            </a:r>
          </a:p>
          <a:p>
            <a:pPr marL="457200" indent="-457200" algn="justLow" rtl="0">
              <a:lnSpc>
                <a:spcPct val="150000"/>
              </a:lnSpc>
              <a:buAutoNum type="arabicPeriod" startAt="3"/>
            </a:pPr>
            <a:r>
              <a:rPr lang="en-US" sz="2400" b="1" dirty="0" smtClean="0">
                <a:solidFill>
                  <a:srgbClr val="00206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Improving the strategy used to assess the students improvement and course content;</a:t>
            </a:r>
          </a:p>
          <a:p>
            <a:pPr marL="457200" indent="-457200" algn="justLow" rtl="0">
              <a:lnSpc>
                <a:spcPct val="150000"/>
              </a:lnSpc>
              <a:buAutoNum type="arabicPeriod" startAt="3"/>
            </a:pPr>
            <a:r>
              <a:rPr lang="en-US" sz="2400" b="1" dirty="0" smtClean="0">
                <a:solidFill>
                  <a:srgbClr val="00206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Integrating technology and local environment into the teaching process;</a:t>
            </a:r>
          </a:p>
          <a:p>
            <a:pPr marL="457200" indent="-457200" algn="justLow" rtl="0">
              <a:lnSpc>
                <a:spcPct val="150000"/>
              </a:lnSpc>
              <a:buAutoNum type="arabicPeriod" startAt="3"/>
            </a:pPr>
            <a:r>
              <a:rPr lang="en-US" sz="2400" b="1" dirty="0" smtClean="0">
                <a:solidFill>
                  <a:srgbClr val="00206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Illustrating the mission of the teacher as a main player in reforming the education process in Egypt</a:t>
            </a:r>
          </a:p>
          <a:p>
            <a:pPr algn="justLow" rtl="0">
              <a:lnSpc>
                <a:spcPct val="150000"/>
              </a:lnSpc>
            </a:pPr>
            <a:r>
              <a:rPr lang="ar-EG" sz="1600" b="1" i="1" kern="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 </a:t>
            </a:r>
            <a:endParaRPr lang="ar-EG" sz="1600" b="1" i="1" kern="0" dirty="0">
              <a:latin typeface="Calibri Light" panose="020F03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516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47" y="2069963"/>
            <a:ext cx="8655628" cy="21390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ts val="3000"/>
              </a:spcBef>
            </a:pPr>
            <a:r>
              <a:rPr lang="en-US" sz="3600" b="1" u="sng" kern="0" dirty="0" smtClean="0">
                <a:solidFill>
                  <a:srgbClr val="FF000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Study Plan</a:t>
            </a:r>
            <a:endParaRPr lang="en-US" sz="3600" b="1" i="1" kern="0" dirty="0">
              <a:latin typeface="Adobe Caslon Pro" panose="0205050205050A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Bef>
                <a:spcPts val="3000"/>
              </a:spcBef>
            </a:pPr>
            <a:r>
              <a:rPr lang="en-US" sz="2400" b="1" i="1" kern="0" dirty="0" smtClean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This program runs for three months (40 classroom hours. It can be delivered either in the classroom or online.)</a:t>
            </a:r>
            <a:endParaRPr lang="ar-EG" sz="2400" b="1" i="1" kern="0" dirty="0" smtClean="0">
              <a:solidFill>
                <a:schemeClr val="accent5">
                  <a:lumMod val="50000"/>
                </a:schemeClr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pic>
        <p:nvPicPr>
          <p:cNvPr id="8" name="Content Placeholder 3" descr="C:\Users\toshiba\Desktop\صور برشور المركز\10888633_323799214486228_5632617921699631501_n.jpg"/>
          <p:cNvPicPr>
            <a:picLocks noGr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78176"/>
            <a:ext cx="4972931" cy="2176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:\د_صفاء\صور برنامج التأهيل في المحافظات\كلية بنات\1506067_193473374185480_154075752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207" y="4039733"/>
            <a:ext cx="5558539" cy="1815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821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8" y="984761"/>
            <a:ext cx="8709510" cy="27546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0">
              <a:spcBef>
                <a:spcPts val="3000"/>
              </a:spcBef>
            </a:pPr>
            <a:r>
              <a:rPr lang="en-US" sz="2400" b="1" i="1" kern="0" dirty="0" smtClean="0">
                <a:solidFill>
                  <a:srgbClr val="00206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The Program covers 8 subjects</a:t>
            </a:r>
            <a:endParaRPr lang="ar-EG" sz="2400" b="1" i="1" kern="0" dirty="0">
              <a:solidFill>
                <a:srgbClr val="002060"/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457200" indent="-457200" algn="justLow" rtl="0">
              <a:spcBef>
                <a:spcPts val="3000"/>
              </a:spcBef>
              <a:buAutoNum type="arabicPeriod"/>
            </a:pPr>
            <a:r>
              <a:rPr lang="en-US" sz="2000" b="1" kern="0" dirty="0" smtClean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Methodology</a:t>
            </a:r>
            <a:endParaRPr lang="ar-EG" sz="2000" b="1" kern="0" dirty="0" smtClean="0">
              <a:solidFill>
                <a:schemeClr val="accent5">
                  <a:lumMod val="50000"/>
                </a:schemeClr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457200" indent="-457200" algn="justLow" rtl="0">
              <a:spcBef>
                <a:spcPts val="3000"/>
              </a:spcBef>
              <a:buAutoNum type="arabicPeriod"/>
            </a:pPr>
            <a:r>
              <a:rPr lang="en-US" sz="2000" b="1" kern="0" dirty="0" smtClean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Education Management and Leadership</a:t>
            </a:r>
            <a:endParaRPr lang="ar-EG" sz="2000" b="1" kern="0" dirty="0" smtClean="0">
              <a:solidFill>
                <a:schemeClr val="accent5">
                  <a:lumMod val="50000"/>
                </a:schemeClr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457200" indent="-457200" algn="justLow" rtl="0">
              <a:spcBef>
                <a:spcPts val="3000"/>
              </a:spcBef>
              <a:buAutoNum type="arabicPeriod"/>
            </a:pPr>
            <a:r>
              <a:rPr lang="en-US" sz="2000" b="1" kern="0" dirty="0" smtClean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Effective Learning Psychology</a:t>
            </a:r>
            <a:endParaRPr lang="ar-EG" sz="2000" b="1" kern="0" dirty="0">
              <a:solidFill>
                <a:schemeClr val="accent5">
                  <a:lumMod val="50000"/>
                </a:schemeClr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l" rtl="0"/>
            <a:endParaRPr lang="ar-EG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754" y="1030480"/>
            <a:ext cx="5381598" cy="2199960"/>
          </a:xfrm>
          <a:prstGeom prst="rect">
            <a:avLst/>
          </a:prstGeom>
        </p:spPr>
      </p:pic>
      <p:pic>
        <p:nvPicPr>
          <p:cNvPr id="9" name="Picture 8" descr="D:\د_صفاء\صور برنامج التأهيل في المحافظات\التأهيل التربوي بالقاهرة\10393727_319858881546928_79671698630152265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754" y="3404051"/>
            <a:ext cx="5349236" cy="1926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62745" y="3572648"/>
            <a:ext cx="6096000" cy="25391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Low" rtl="0">
              <a:spcBef>
                <a:spcPts val="3000"/>
              </a:spcBef>
              <a:buFontTx/>
              <a:buAutoNum type="arabicPeriod" startAt="4"/>
            </a:pPr>
            <a:r>
              <a:rPr lang="en-US" sz="2000" b="1" kern="0" dirty="0">
                <a:solidFill>
                  <a:srgbClr val="4472C4">
                    <a:lumMod val="50000"/>
                  </a:srgb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Strategic Planning</a:t>
            </a:r>
            <a:endParaRPr lang="ar-EG" sz="2000" b="1" kern="0" dirty="0">
              <a:solidFill>
                <a:srgbClr val="4472C4">
                  <a:lumMod val="50000"/>
                </a:srgbClr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342900" lvl="0" indent="-342900" algn="justLow" rtl="0">
              <a:spcBef>
                <a:spcPts val="3000"/>
              </a:spcBef>
              <a:buFontTx/>
              <a:buAutoNum type="arabicPeriod" startAt="4"/>
            </a:pPr>
            <a:r>
              <a:rPr lang="en-US" sz="2000" b="1" kern="0" dirty="0">
                <a:solidFill>
                  <a:srgbClr val="4472C4">
                    <a:lumMod val="50000"/>
                  </a:srgb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Multiple Intelligences </a:t>
            </a:r>
            <a:endParaRPr lang="ar-EG" sz="2000" b="1" kern="0" dirty="0">
              <a:solidFill>
                <a:srgbClr val="4472C4">
                  <a:lumMod val="50000"/>
                </a:srgbClr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342900" lvl="0" indent="-342900" algn="justLow" rtl="0">
              <a:spcBef>
                <a:spcPts val="3000"/>
              </a:spcBef>
              <a:buFontTx/>
              <a:buAutoNum type="arabicPeriod" startAt="4"/>
            </a:pPr>
            <a:r>
              <a:rPr lang="en-US" sz="2000" b="1" kern="0" dirty="0">
                <a:solidFill>
                  <a:srgbClr val="4472C4">
                    <a:lumMod val="50000"/>
                  </a:srgb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Education </a:t>
            </a:r>
            <a:r>
              <a:rPr lang="en-US" sz="2000" b="1" kern="0" dirty="0" smtClean="0">
                <a:solidFill>
                  <a:srgbClr val="4472C4">
                    <a:lumMod val="50000"/>
                  </a:srgb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Technology</a:t>
            </a:r>
          </a:p>
          <a:p>
            <a:pPr marL="342900" lvl="0" indent="-342900" algn="justLow" rtl="0">
              <a:spcBef>
                <a:spcPts val="3000"/>
              </a:spcBef>
              <a:buFontTx/>
              <a:buAutoNum type="arabicPeriod" startAt="4"/>
            </a:pPr>
            <a:endParaRPr lang="ar-EG" sz="2400" b="1" kern="0" dirty="0">
              <a:solidFill>
                <a:srgbClr val="4472C4">
                  <a:lumMod val="50000"/>
                </a:srgbClr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1144" y="4252862"/>
            <a:ext cx="4126451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0">
              <a:spcBef>
                <a:spcPts val="3000"/>
              </a:spcBef>
            </a:pPr>
            <a:r>
              <a:rPr lang="en-US" sz="2000" b="1" kern="0" dirty="0" smtClean="0">
                <a:solidFill>
                  <a:srgbClr val="4472C4">
                    <a:lumMod val="50000"/>
                  </a:srgb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7.  Learners </a:t>
            </a:r>
            <a:r>
              <a:rPr lang="en-US" sz="2000" b="1" kern="0" dirty="0">
                <a:solidFill>
                  <a:srgbClr val="4472C4">
                    <a:lumMod val="50000"/>
                  </a:srgb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Mental Hygiene </a:t>
            </a:r>
            <a:endParaRPr lang="ar-EG" sz="2000" b="1" kern="0" dirty="0">
              <a:solidFill>
                <a:srgbClr val="4472C4">
                  <a:lumMod val="50000"/>
                </a:srgbClr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lvl="0" algn="justLow" rtl="0">
              <a:spcBef>
                <a:spcPts val="3000"/>
              </a:spcBef>
            </a:pPr>
            <a:r>
              <a:rPr lang="en-US" b="1" kern="0" dirty="0" smtClean="0">
                <a:solidFill>
                  <a:srgbClr val="4472C4">
                    <a:lumMod val="50000"/>
                  </a:srgb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8.  Caring </a:t>
            </a:r>
            <a:r>
              <a:rPr lang="en-US" b="1" kern="0" dirty="0">
                <a:solidFill>
                  <a:srgbClr val="4472C4">
                    <a:lumMod val="50000"/>
                  </a:srgb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with people with Special Needs </a:t>
            </a:r>
            <a:endParaRPr lang="ar-EG" b="1" kern="0" dirty="0">
              <a:solidFill>
                <a:srgbClr val="4472C4">
                  <a:lumMod val="50000"/>
                </a:srgbClr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07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93" y="1580633"/>
            <a:ext cx="887432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Supervising the Program</a:t>
            </a:r>
            <a:r>
              <a:rPr lang="en-US" sz="2400" b="1" dirty="0" smtClean="0">
                <a:solidFill>
                  <a:srgbClr val="FF000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The program coordinator and a committee of Professors from Faculty of Education, Ain Shams University supervise the program. A report was submitted to the program administration to identify points of weakness and strength.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The project succeeded to provide training for 175,000 in-service teachers in 27 Governorates.</a:t>
            </a:r>
            <a:endParaRPr lang="ar-EG" sz="2400" b="1" dirty="0" smtClean="0">
              <a:solidFill>
                <a:srgbClr val="FF0000"/>
              </a:solidFill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pic>
        <p:nvPicPr>
          <p:cNvPr id="8" name="Picture 7" descr="D:\د_صفاء\صور برنامج التأهيل في المحافظات\كلية بنات\1525109_193473300852154_145543028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9730" y="3410464"/>
            <a:ext cx="3618453" cy="1754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582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1231" y="1528506"/>
            <a:ext cx="6907427" cy="4132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MOE &amp; ASU Collaboration</a:t>
            </a: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Teacher Preparation Programs</a:t>
            </a:r>
            <a:endParaRPr lang="en-US" sz="2800" b="1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for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(In-Service Teachers)</a:t>
            </a:r>
            <a:endParaRPr lang="ar-EG" sz="2800" b="1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by</a:t>
            </a:r>
            <a:endParaRPr lang="en-US" sz="2400" dirty="0">
              <a:latin typeface="Adobe Caslon Pro" panose="0205050205050A0204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Center </a:t>
            </a:r>
            <a:r>
              <a:rPr lang="en-US" sz="2400" b="1" dirty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for </a:t>
            </a:r>
            <a:r>
              <a:rPr lang="en-US" sz="2400" b="1" dirty="0" smtClean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Developing University Education C.D.U.E</a:t>
            </a:r>
            <a:endParaRPr lang="en-US" sz="2400" dirty="0">
              <a:latin typeface="Adobe Caslon Pro" panose="0205050205050A0204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 Faculty of Education, Ain Shams </a:t>
            </a:r>
            <a:r>
              <a:rPr lang="en-US" sz="2400" b="1" dirty="0" smtClean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University</a:t>
            </a:r>
            <a:r>
              <a:rPr lang="en-US" sz="2400" b="1" dirty="0" smtClean="0">
                <a:solidFill>
                  <a:srgbClr val="002060"/>
                </a:solidFill>
                <a:latin typeface="Adobe Caslon Pro" panose="0205050205050A020403" pitchFamily="18" charset="0"/>
                <a:cs typeface="Sultan -  Aden1" pitchFamily="2" charset="-78"/>
              </a:rPr>
              <a:t>)</a:t>
            </a:r>
            <a:endParaRPr lang="en-US" sz="2400" b="1" dirty="0">
              <a:solidFill>
                <a:srgbClr val="002060"/>
              </a:solidFill>
              <a:latin typeface="Adobe Caslon Pro" panose="0205050205050A020403" pitchFamily="18" charset="0"/>
              <a:cs typeface="Sultan -  Aden1" pitchFamily="2" charset="-78"/>
            </a:endParaRPr>
          </a:p>
        </p:txBody>
      </p:sp>
      <p:pic>
        <p:nvPicPr>
          <p:cNvPr id="9" name="Picture Placeholder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r="94"/>
          <a:stretch>
            <a:fillRect/>
          </a:stretch>
        </p:blipFill>
        <p:spPr>
          <a:xfrm>
            <a:off x="284205" y="1583853"/>
            <a:ext cx="434957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666197"/>
              </p:ext>
            </p:extLst>
          </p:nvPr>
        </p:nvGraphicFramePr>
        <p:xfrm>
          <a:off x="3877964" y="1055744"/>
          <a:ext cx="432474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2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363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Place of Training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Number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of Trainees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63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30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647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Manaret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ElMostakbl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School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120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63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ElFarouq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School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30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63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63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120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63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30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63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Resala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School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51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63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35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2647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Notion International Schools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30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63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37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363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Madenty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School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111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363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Future School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44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363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72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95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1587" y="1021973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75191" y="5827201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13313"/>
              </p:ext>
            </p:extLst>
          </p:nvPr>
        </p:nvGraphicFramePr>
        <p:xfrm>
          <a:off x="3462686" y="1675755"/>
          <a:ext cx="531013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5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130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Place of Training</a:t>
                      </a:r>
                      <a:endParaRPr lang="en-US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Number of Trainees</a:t>
                      </a:r>
                      <a:endParaRPr lang="en-US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27</a:t>
                      </a:r>
                      <a:endParaRPr lang="en-US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95040" y="2479068"/>
            <a:ext cx="6891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algn="l" rtl="0"/>
            <a:r>
              <a:rPr lang="en-US" sz="2400" dirty="0" smtClean="0">
                <a:latin typeface="Adobe Caslon Pro" panose="0205050205050A020403" pitchFamily="18" charset="0"/>
              </a:rPr>
              <a:t>International Teacher Preparation Program</a:t>
            </a:r>
            <a:endParaRPr lang="ar-EG" sz="2400" dirty="0">
              <a:latin typeface="Adobe Caslon Pro" panose="0205050205050A020403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52989"/>
              </p:ext>
            </p:extLst>
          </p:nvPr>
        </p:nvGraphicFramePr>
        <p:xfrm>
          <a:off x="3462688" y="2954180"/>
          <a:ext cx="535047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5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Place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of Training</a:t>
                      </a:r>
                      <a:r>
                        <a:rPr lang="ar-SA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Number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of Trainees</a:t>
                      </a:r>
                      <a:endParaRPr lang="en-US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12</a:t>
                      </a:r>
                      <a:endParaRPr lang="en-US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22349" y="3791574"/>
            <a:ext cx="5350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dobe Caslon Pro" panose="0205050205050A020403" pitchFamily="18" charset="0"/>
              </a:rPr>
              <a:t>TOT Program</a:t>
            </a:r>
            <a:endParaRPr lang="en-US" sz="2400" dirty="0">
              <a:latin typeface="Adobe Caslon Pro" panose="0205050205050A020403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45150"/>
              </p:ext>
            </p:extLst>
          </p:nvPr>
        </p:nvGraphicFramePr>
        <p:xfrm>
          <a:off x="3422349" y="4253239"/>
          <a:ext cx="53908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5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Place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of Training</a:t>
                      </a:r>
                      <a:endParaRPr lang="en-US" sz="18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Number of Trainers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8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25</a:t>
                      </a:r>
                      <a:endParaRPr lang="en-US" sz="18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8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24</a:t>
                      </a:r>
                      <a:endParaRPr lang="en-US" sz="18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8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16</a:t>
                      </a:r>
                      <a:endParaRPr lang="en-US" sz="18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19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52" y="999113"/>
            <a:ext cx="4424082" cy="48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3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2835" y="1429389"/>
            <a:ext cx="10875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dobe Caslon Pro" panose="0205050205050A020403" pitchFamily="18" charset="0"/>
              </a:rPr>
              <a:t>Ain Shams University, Faculty </a:t>
            </a:r>
            <a:r>
              <a:rPr lang="en-US" sz="4000" dirty="0">
                <a:latin typeface="Adobe Caslon Pro" panose="0205050205050A020403" pitchFamily="18" charset="0"/>
              </a:rPr>
              <a:t>of Education in a </a:t>
            </a:r>
            <a:r>
              <a:rPr lang="en-US" sz="4000" dirty="0" smtClean="0">
                <a:latin typeface="Adobe Caslon Pro" panose="0205050205050A020403" pitchFamily="18" charset="0"/>
              </a:rPr>
              <a:t>Nutshell</a:t>
            </a:r>
            <a:endParaRPr lang="en-US" sz="4000" dirty="0">
              <a:latin typeface="Adobe Caslon Pro" panose="0205050205050A020403" pitchFamily="18" charset="0"/>
            </a:endParaRPr>
          </a:p>
        </p:txBody>
      </p:sp>
      <p:pic>
        <p:nvPicPr>
          <p:cNvPr id="2050" name="Picture 2" descr="C:\Users\Rasha Kamal\Downloads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9" y="2779720"/>
            <a:ext cx="5339273" cy="26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Rosha 7abibty\downlo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6" y="3306619"/>
            <a:ext cx="3905074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3559" y="1075761"/>
            <a:ext cx="5052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dobe Caslon Pro" panose="0205050205050A020403" pitchFamily="18" charset="0"/>
              </a:rPr>
              <a:t>Using Modern Technology in Teaching</a:t>
            </a:r>
            <a:endParaRPr lang="en-US" sz="2400" dirty="0">
              <a:latin typeface="Adobe Caslon Pro" panose="0205050205050A020403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50766"/>
              </p:ext>
            </p:extLst>
          </p:nvPr>
        </p:nvGraphicFramePr>
        <p:xfrm>
          <a:off x="3926541" y="1537426"/>
          <a:ext cx="473733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8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Place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of Training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Number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of Trainees</a:t>
                      </a:r>
                      <a:endParaRPr lang="en-US" sz="16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6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‘ BEDAIA School’</a:t>
                      </a:r>
                      <a:endParaRPr lang="en-US" sz="16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25</a:t>
                      </a:r>
                      <a:endParaRPr lang="en-US" sz="16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6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19</a:t>
                      </a:r>
                      <a:endParaRPr lang="en-US" sz="16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26541" y="2968143"/>
            <a:ext cx="4737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dobe Caslon Pro" panose="0205050205050A020403" pitchFamily="18" charset="0"/>
              </a:rPr>
              <a:t>Training Diploma in Informatics</a:t>
            </a:r>
            <a:endParaRPr lang="en-US" sz="2400" dirty="0">
              <a:latin typeface="Adobe Caslon Pro" panose="0205050205050A020403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16405"/>
              </p:ext>
            </p:extLst>
          </p:nvPr>
        </p:nvGraphicFramePr>
        <p:xfrm>
          <a:off x="3926540" y="3435488"/>
          <a:ext cx="4737334" cy="789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8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817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Place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of Training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EG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6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EG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09466" y="4354974"/>
            <a:ext cx="631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dobe Caslon Pro" panose="0205050205050A020403" pitchFamily="18" charset="0"/>
              </a:rPr>
              <a:t>Capacity Building of the head of Administrations</a:t>
            </a:r>
            <a:endParaRPr lang="en-US" sz="2400" dirty="0">
              <a:latin typeface="Adobe Caslon Pro" panose="0205050205050A020403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71338"/>
              </p:ext>
            </p:extLst>
          </p:nvPr>
        </p:nvGraphicFramePr>
        <p:xfrm>
          <a:off x="3926540" y="4899117"/>
          <a:ext cx="4737334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8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Place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of Training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Number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 of Trainees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FOE</a:t>
                      </a:r>
                      <a:endParaRPr lang="en-US" sz="16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240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9113" y="1121113"/>
            <a:ext cx="1044145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300" dirty="0" smtClean="0"/>
              <a:t> </a:t>
            </a:r>
            <a:r>
              <a:rPr lang="en-US" sz="2300" dirty="0" smtClean="0">
                <a:latin typeface="Adobe Caslon Pro" panose="0205050205050A020403" pitchFamily="18" charset="0"/>
              </a:rPr>
              <a:t>Ain Shams University will work with 15 PD Neighboring Schools with which there is a persistent cooperation through different training courses and Practicum. ASU has got approval from the following schools of different administrations in Cairo Governorate:</a:t>
            </a:r>
          </a:p>
          <a:p>
            <a:pPr marL="342900" indent="-342900" algn="l" rtl="0">
              <a:buFont typeface="Arial" pitchFamily="34" charset="0"/>
              <a:buChar char="•"/>
            </a:pPr>
            <a:endParaRPr lang="en-US" sz="2400" dirty="0">
              <a:latin typeface="Adobe Caslon Pro" panose="0205050205050A020403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endParaRPr lang="en-US" sz="2400" dirty="0" smtClean="0">
              <a:latin typeface="Adobe Caslon Pro" panose="0205050205050A020403" pitchFamily="18" charset="0"/>
            </a:endParaRPr>
          </a:p>
          <a:p>
            <a:pPr algn="l" rtl="0"/>
            <a:endParaRPr lang="en-US" sz="2400" dirty="0" smtClean="0">
              <a:latin typeface="Adobe Caslon Pro" panose="0205050205050A020403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endParaRPr lang="en-US" sz="2400" dirty="0" smtClean="0">
              <a:latin typeface="Adobe Caslon Pro" panose="0205050205050A020403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endParaRPr lang="en-US" sz="2400" dirty="0">
              <a:latin typeface="Adobe Caslon Pro" panose="0205050205050A020403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endParaRPr lang="en-US" sz="2400" dirty="0" smtClean="0">
              <a:latin typeface="Adobe Caslon Pro" panose="0205050205050A020403" pitchFamily="18" charset="0"/>
            </a:endParaRPr>
          </a:p>
          <a:p>
            <a:pPr algn="l" rtl="0"/>
            <a:endParaRPr 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06360"/>
              </p:ext>
            </p:extLst>
          </p:nvPr>
        </p:nvGraphicFramePr>
        <p:xfrm>
          <a:off x="94129" y="2486098"/>
          <a:ext cx="12097871" cy="3261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88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4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5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589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455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Administration</a:t>
                      </a:r>
                      <a:endParaRPr lang="ar-EG" sz="1600" dirty="0" smtClean="0">
                        <a:latin typeface="Adobe Caslon Pro" panose="0205050205050A020403" pitchFamily="18" charset="0"/>
                      </a:endParaRPr>
                    </a:p>
                    <a:p>
                      <a:pPr algn="ctr" rtl="1"/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Name of</a:t>
                      </a:r>
                      <a:r>
                        <a:rPr lang="en-US" sz="1600" baseline="0" dirty="0" smtClean="0">
                          <a:latin typeface="Adobe Caslon Pro" panose="0205050205050A020403" pitchFamily="18" charset="0"/>
                        </a:rPr>
                        <a:t> School</a:t>
                      </a:r>
                      <a:endParaRPr lang="ar-EG" sz="1600" dirty="0" smtClean="0">
                        <a:latin typeface="Adobe Caslon Pro" panose="0205050205050A020403" pitchFamily="18" charset="0"/>
                      </a:endParaRPr>
                    </a:p>
                    <a:p>
                      <a:pPr algn="ctr" rtl="1"/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Administration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Name of</a:t>
                      </a:r>
                      <a:r>
                        <a:rPr lang="en-US" sz="1600" baseline="0" dirty="0" smtClean="0">
                          <a:latin typeface="Adobe Caslon Pro" panose="0205050205050A020403" pitchFamily="18" charset="0"/>
                        </a:rPr>
                        <a:t> School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31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Elnozha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Yousef</a:t>
                      </a: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Elsebaeey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Elzeton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Elgeel</a:t>
                      </a:r>
                      <a:r>
                        <a:rPr lang="en-US" sz="1600" baseline="0" dirty="0" smtClean="0"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dobe Caslon Pro" panose="0205050205050A020403" pitchFamily="18" charset="0"/>
                        </a:rPr>
                        <a:t>Elgdeed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31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Elwayly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Elshaheed</a:t>
                      </a: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Tayar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Elzeton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Elglel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31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Elwayly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Elmostakbl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Elzeton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Senan</a:t>
                      </a: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Elhadetha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31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Elwayly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Elshaheed</a:t>
                      </a: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 Ali </a:t>
                      </a: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Emad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Misr</a:t>
                      </a: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Elgdeda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Eltabry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31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Nasr City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Kolyet</a:t>
                      </a: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Elsalam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Misr</a:t>
                      </a: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Elgdeda</a:t>
                      </a:r>
                      <a:endParaRPr lang="ar-EG" sz="1600" dirty="0" smtClean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Elkwakeb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31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Elzetoun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Elazez</a:t>
                      </a: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Bellah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Misr</a:t>
                      </a: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Elgdeda</a:t>
                      </a:r>
                      <a:endParaRPr lang="ar-EG" sz="1600" dirty="0" smtClean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Elkholfaa</a:t>
                      </a: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Elrashedeen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31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Elnozha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Elgamaa</a:t>
                      </a: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Eleslamia</a:t>
                      </a:r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 for Girls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Elnozha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Elauroba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8318">
                <a:tc>
                  <a:txBody>
                    <a:bodyPr/>
                    <a:lstStyle/>
                    <a:p>
                      <a:pPr algn="ctr" rtl="1"/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Elnozha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latin typeface="Adobe Caslon Pro" panose="0205050205050A020403" pitchFamily="18" charset="0"/>
                        </a:rPr>
                        <a:t>Salah </a:t>
                      </a:r>
                      <a:r>
                        <a:rPr lang="en-US" sz="1600" dirty="0" err="1" smtClean="0">
                          <a:latin typeface="Adobe Caslon Pro" panose="0205050205050A020403" pitchFamily="18" charset="0"/>
                        </a:rPr>
                        <a:t>Eldeen</a:t>
                      </a:r>
                      <a:endParaRPr lang="ar-EG" sz="16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014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702" y="463923"/>
            <a:ext cx="1044145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400" b="1" dirty="0" smtClean="0">
              <a:latin typeface="Adobe Caslon Pro" panose="0205050205050A020403" pitchFamily="18" charset="0"/>
            </a:endParaRPr>
          </a:p>
          <a:p>
            <a:pPr algn="l" rtl="0"/>
            <a:endParaRPr lang="en-US" sz="2400" b="1" dirty="0">
              <a:latin typeface="Adobe Caslon Pro" panose="0205050205050A020403" pitchFamily="18" charset="0"/>
            </a:endParaRPr>
          </a:p>
          <a:p>
            <a:pPr algn="l" rtl="0"/>
            <a:r>
              <a:rPr lang="en-US" sz="2400" b="1" dirty="0" smtClean="0">
                <a:latin typeface="Adobe Caslon Pro" panose="0205050205050A020403" pitchFamily="18" charset="0"/>
              </a:rPr>
              <a:t>Criteria of Choosing these Schools:</a:t>
            </a:r>
          </a:p>
          <a:p>
            <a:pPr algn="l" rtl="0"/>
            <a:endParaRPr lang="en-US" sz="2400" dirty="0" smtClean="0">
              <a:latin typeface="Adobe Caslon Pro" panose="0205050205050A020403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>
                <a:latin typeface="Adobe Caslon Pro" panose="0205050205050A020403" pitchFamily="18" charset="0"/>
              </a:rPr>
              <a:t>1- Neighboring Schools</a:t>
            </a:r>
          </a:p>
          <a:p>
            <a:pPr algn="l" rtl="0"/>
            <a:endParaRPr lang="en-US" sz="2400" dirty="0" smtClean="0">
              <a:latin typeface="Adobe Caslon Pro" panose="0205050205050A020403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>
                <a:latin typeface="Adobe Caslon Pro" panose="0205050205050A020403" pitchFamily="18" charset="0"/>
              </a:rPr>
              <a:t>2- The supporting Administration</a:t>
            </a:r>
          </a:p>
          <a:p>
            <a:pPr algn="l" rtl="0"/>
            <a:endParaRPr lang="en-US" sz="2400" dirty="0" smtClean="0">
              <a:latin typeface="Adobe Caslon Pro" panose="0205050205050A020403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>
                <a:latin typeface="Adobe Caslon Pro" panose="0205050205050A020403" pitchFamily="18" charset="0"/>
              </a:rPr>
              <a:t>3- The Effective Community Participation</a:t>
            </a:r>
          </a:p>
          <a:p>
            <a:pPr algn="l" rtl="0"/>
            <a:endParaRPr lang="en-US" sz="2400" dirty="0" smtClean="0">
              <a:latin typeface="Adobe Caslon Pro" panose="0205050205050A020403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>
                <a:latin typeface="Adobe Caslon Pro" panose="0205050205050A020403" pitchFamily="18" charset="0"/>
              </a:rPr>
              <a:t>4- Good Infrastructure</a:t>
            </a:r>
          </a:p>
          <a:p>
            <a:pPr algn="l" rtl="0"/>
            <a:endParaRPr lang="en-US" sz="2400" dirty="0" smtClean="0">
              <a:latin typeface="Adobe Caslon Pro" panose="0205050205050A020403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>
                <a:latin typeface="Adobe Caslon Pro" panose="0205050205050A020403" pitchFamily="18" charset="0"/>
              </a:rPr>
              <a:t>5- FOE pre- service teachers training( Practicum)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>
                <a:latin typeface="Adobe Caslon Pro" panose="0205050205050A020403" pitchFamily="18" charset="0"/>
              </a:rPr>
              <a:t>6- Quality Assurance Unit </a:t>
            </a:r>
          </a:p>
          <a:p>
            <a:pPr marL="342900" indent="-342900" algn="l" rtl="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/>
            <a:endParaRPr lang="en-US" dirty="0" smtClean="0"/>
          </a:p>
          <a:p>
            <a:pPr marL="342900" indent="-342900" algn="l" rtl="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 rtl="0">
              <a:buFont typeface="Arial" pitchFamily="34" charset="0"/>
              <a:buChar char="•"/>
            </a:pPr>
            <a:endParaRPr lang="en-US" dirty="0"/>
          </a:p>
          <a:p>
            <a:pPr marL="342900" indent="-342900"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3075" name="Picture 3" descr="D:\SUP4PCL\17012655_1413805735348824_162701441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10" y="3734482"/>
            <a:ext cx="4621428" cy="19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SUP4PCL\16997453_1413805722015492_410147249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82" y="1164509"/>
            <a:ext cx="3214576" cy="24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113" y="1443841"/>
            <a:ext cx="104414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marL="342900" indent="-342900" algn="l" rtl="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 rtl="0">
              <a:buFont typeface="Arial" pitchFamily="34" charset="0"/>
              <a:buChar char="•"/>
            </a:pPr>
            <a:endParaRPr lang="en-US" dirty="0"/>
          </a:p>
          <a:p>
            <a:pPr marL="342900" indent="-342900"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4098" name="Picture 2" descr="D:\Working-Together-Quotes-–-Effective-Team-–-Teamwork-Coming-together-is-a-beginning.-Keeping-together-is-a-progress.-Working-together-is-a-syccess.-Henry-For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-7568" r="-2465" b="7568"/>
          <a:stretch/>
        </p:blipFill>
        <p:spPr bwMode="auto">
          <a:xfrm>
            <a:off x="2533499" y="835042"/>
            <a:ext cx="7713160" cy="48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Thank You</a:t>
            </a:r>
            <a:endParaRPr lang="en-US" sz="8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6000" dirty="0" smtClean="0">
                <a:latin typeface="+mj-lt"/>
                <a:ea typeface="+mj-ea"/>
                <a:cs typeface="+mj-cs"/>
              </a:rPr>
              <a:t>ANSU </a:t>
            </a:r>
            <a:r>
              <a:rPr lang="en-US" sz="6000" dirty="0">
                <a:latin typeface="+mj-lt"/>
                <a:ea typeface="+mj-ea"/>
                <a:cs typeface="+mj-cs"/>
              </a:rPr>
              <a:t>Team</a:t>
            </a:r>
            <a:endParaRPr lang="en-US" sz="6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48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22466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113" y="1080772"/>
            <a:ext cx="104414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300" b="1" dirty="0" smtClean="0">
                <a:latin typeface="Adobe Caslon Pro" panose="0205050205050A020403" pitchFamily="18" charset="0"/>
              </a:rPr>
              <a:t> </a:t>
            </a:r>
            <a:r>
              <a:rPr lang="en-US" sz="2300" b="1" dirty="0">
                <a:latin typeface="Adobe Caslon Pro" panose="0205050205050A020403" pitchFamily="18" charset="0"/>
              </a:rPr>
              <a:t>In 1880</a:t>
            </a:r>
            <a:r>
              <a:rPr lang="en-US" sz="2300" dirty="0">
                <a:latin typeface="Adobe Caslon Pro" panose="0205050205050A020403" pitchFamily="18" charset="0"/>
              </a:rPr>
              <a:t>, The Teacher' s School was established for the purpose of preparing school teachers to be qualified to teach different school </a:t>
            </a:r>
            <a:r>
              <a:rPr lang="en-US" sz="2300" dirty="0" smtClean="0">
                <a:latin typeface="Adobe Caslon Pro" panose="0205050205050A020403" pitchFamily="18" charset="0"/>
              </a:rPr>
              <a:t>subjects.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300" b="1" dirty="0">
                <a:latin typeface="Adobe Caslon Pro" panose="0205050205050A020403" pitchFamily="18" charset="0"/>
              </a:rPr>
              <a:t>In 1929, </a:t>
            </a:r>
            <a:r>
              <a:rPr lang="en-US" sz="2300" dirty="0">
                <a:latin typeface="Adobe Caslon Pro" panose="0205050205050A020403" pitchFamily="18" charset="0"/>
              </a:rPr>
              <a:t>the name of the school changed to " High Institute of Education" with a mission of providing the future teachers with qualifications required for university graduates</a:t>
            </a:r>
            <a:r>
              <a:rPr lang="en-US" sz="2300" dirty="0" smtClean="0">
                <a:latin typeface="Adobe Caslon Pro" panose="0205050205050A020403" pitchFamily="18" charset="0"/>
              </a:rPr>
              <a:t>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300" b="1" dirty="0">
                <a:latin typeface="Adobe Caslon Pro" panose="0205050205050A020403" pitchFamily="18" charset="0"/>
              </a:rPr>
              <a:t>In 1945, </a:t>
            </a:r>
            <a:r>
              <a:rPr lang="en-US" sz="2300" dirty="0">
                <a:latin typeface="Adobe Caslon Pro" panose="0205050205050A020403" pitchFamily="18" charset="0"/>
              </a:rPr>
              <a:t>The School of Teachers was reestablished again  for the purpose of preparing secondary school </a:t>
            </a:r>
            <a:r>
              <a:rPr lang="en-US" sz="2300" dirty="0" smtClean="0">
                <a:latin typeface="Adobe Caslon Pro" panose="0205050205050A020403" pitchFamily="18" charset="0"/>
              </a:rPr>
              <a:t>teachers.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300" b="1" dirty="0">
                <a:latin typeface="Adobe Caslon Pro" panose="0205050205050A020403" pitchFamily="18" charset="0"/>
              </a:rPr>
              <a:t>In 1950, </a:t>
            </a:r>
            <a:r>
              <a:rPr lang="en-US" sz="2300" dirty="0">
                <a:latin typeface="Adobe Caslon Pro" panose="0205050205050A020403" pitchFamily="18" charset="0"/>
              </a:rPr>
              <a:t>The High Institute of Education was annexed to Ibrahim </a:t>
            </a:r>
            <a:r>
              <a:rPr lang="en-US" sz="2300" dirty="0" err="1">
                <a:latin typeface="Adobe Caslon Pro" panose="0205050205050A020403" pitchFamily="18" charset="0"/>
              </a:rPr>
              <a:t>Basha</a:t>
            </a:r>
            <a:r>
              <a:rPr lang="en-US" sz="2300" dirty="0">
                <a:latin typeface="Adobe Caslon Pro" panose="0205050205050A020403" pitchFamily="18" charset="0"/>
              </a:rPr>
              <a:t> University ( Now, Ain Shams University</a:t>
            </a:r>
            <a:r>
              <a:rPr lang="en-US" sz="2300" dirty="0" smtClean="0">
                <a:latin typeface="Adobe Caslon Pro" panose="0205050205050A020403" pitchFamily="18" charset="0"/>
              </a:rPr>
              <a:t>).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300" b="1" dirty="0">
                <a:latin typeface="Adobe Caslon Pro" panose="0205050205050A020403" pitchFamily="18" charset="0"/>
              </a:rPr>
              <a:t>In 1962, </a:t>
            </a:r>
            <a:r>
              <a:rPr lang="en-US" sz="2300" dirty="0">
                <a:latin typeface="Adobe Caslon Pro" panose="0205050205050A020403" pitchFamily="18" charset="0"/>
              </a:rPr>
              <a:t>The High School of Teachers was changed to the Faculty of Teachers in </a:t>
            </a:r>
            <a:r>
              <a:rPr lang="en-US" sz="2300" dirty="0" smtClean="0">
                <a:latin typeface="Adobe Caslon Pro" panose="0205050205050A020403" pitchFamily="18" charset="0"/>
              </a:rPr>
              <a:t>Cairo.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300" b="1" dirty="0">
                <a:latin typeface="Adobe Caslon Pro" panose="0205050205050A020403" pitchFamily="18" charset="0"/>
              </a:rPr>
              <a:t>In 1970</a:t>
            </a:r>
            <a:r>
              <a:rPr lang="en-US" sz="2300" dirty="0">
                <a:latin typeface="Adobe Caslon Pro" panose="0205050205050A020403" pitchFamily="18" charset="0"/>
              </a:rPr>
              <a:t>, The Faculty of Teachers in Cairo was annexed to the High Institute of Education under the Title of " Faculty of Education, Ain Shams </a:t>
            </a:r>
            <a:r>
              <a:rPr lang="en-US" sz="2300" dirty="0" smtClean="0">
                <a:latin typeface="Adobe Caslon Pro" panose="0205050205050A020403" pitchFamily="18" charset="0"/>
              </a:rPr>
              <a:t>University“.</a:t>
            </a:r>
            <a:endParaRPr lang="en-US" sz="2300" dirty="0">
              <a:latin typeface="Adobe Caslon Pro" panose="0205050205050A020403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/>
            <a:endParaRPr lang="en-US" dirty="0" smtClean="0"/>
          </a:p>
          <a:p>
            <a:pPr marL="342900" indent="-342900" algn="l" rtl="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 rtl="0">
              <a:buFont typeface="Arial" pitchFamily="34" charset="0"/>
              <a:buChar char="•"/>
            </a:pPr>
            <a:endParaRPr lang="en-US" dirty="0"/>
          </a:p>
          <a:p>
            <a:pPr marL="342900" indent="-342900"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24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835" y="1545977"/>
            <a:ext cx="12492317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800"/>
              </a:spcAft>
            </a:pPr>
            <a:r>
              <a:rPr lang="en-US" sz="2800" b="1" u="sng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Departments </a:t>
            </a:r>
            <a:endParaRPr lang="en-US" sz="2800" dirty="0">
              <a:solidFill>
                <a:srgbClr val="002060"/>
              </a:solidFill>
              <a:latin typeface="Adobe Caslon Pro" panose="0205050205050A020403" pitchFamily="18" charset="0"/>
            </a:endParaRPr>
          </a:p>
          <a:p>
            <a:pPr marL="270510" algn="l" rtl="0"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Adobe Caslon Pro" panose="0205050205050A020403" pitchFamily="18" charset="0"/>
              </a:rPr>
              <a:t>A-</a:t>
            </a:r>
            <a:r>
              <a:rPr lang="en-US" sz="2800" b="1" u="sng" dirty="0">
                <a:solidFill>
                  <a:srgbClr val="002060"/>
                </a:solidFill>
                <a:latin typeface="Adobe Caslon Pro" panose="0205050205050A020403" pitchFamily="18" charset="0"/>
              </a:rPr>
              <a:t>Educational Departments</a:t>
            </a:r>
            <a:r>
              <a:rPr lang="en-US" sz="2800" b="1" u="sng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Adobe Caslon Pro" panose="0205050205050A020403" pitchFamily="18" charset="0"/>
            </a:endParaRP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1-    Foundations of Education Department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2-    Comparative Education and Administration Department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3-    Mental Health Department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4-    Curricula and Methods of Teaching Department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5-    Educational psychology Department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6-    Special Education Department</a:t>
            </a:r>
          </a:p>
        </p:txBody>
      </p:sp>
    </p:spTree>
    <p:extLst>
      <p:ext uri="{BB962C8B-B14F-4D97-AF65-F5344CB8AC3E}">
        <p14:creationId xmlns:p14="http://schemas.microsoft.com/office/powerpoint/2010/main" val="385561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518" y="1674674"/>
            <a:ext cx="11255188" cy="335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" lvl="0" algn="l" rtl="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B- </a:t>
            </a:r>
            <a:r>
              <a:rPr lang="en-US" sz="2800" b="1" u="sng" dirty="0" smtClean="0">
                <a:solidFill>
                  <a:srgbClr val="002060"/>
                </a:solidFill>
                <a:latin typeface="Adobe Caslon Pro" panose="0205050205050A020403" pitchFamily="18" charset="0"/>
              </a:rPr>
              <a:t>Scientific Departments</a:t>
            </a:r>
          </a:p>
          <a:p>
            <a:pPr marL="41910" lvl="0" algn="l" rtl="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US" sz="2800" dirty="0" smtClean="0">
              <a:solidFill>
                <a:srgbClr val="002060"/>
              </a:solidFill>
              <a:latin typeface="Adobe Caslon Pro" panose="0205050205050A020403" pitchFamily="18" charset="0"/>
            </a:endParaRPr>
          </a:p>
          <a:p>
            <a:pPr marL="685800" lvl="0" algn="l" rtl="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dobe Caslon Pro" panose="0205050205050A020403" pitchFamily="18" charset="0"/>
              </a:rPr>
              <a:t>1-    Biological and Geological Sciences Department</a:t>
            </a:r>
          </a:p>
          <a:p>
            <a:pPr marL="685800" lvl="0" algn="l" rtl="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dobe Caslon Pro" panose="0205050205050A020403" pitchFamily="18" charset="0"/>
              </a:rPr>
              <a:t>2-    Physics Department</a:t>
            </a:r>
          </a:p>
          <a:p>
            <a:pPr marL="685800" lvl="0" algn="l" rtl="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dobe Caslon Pro" panose="0205050205050A020403" pitchFamily="18" charset="0"/>
              </a:rPr>
              <a:t>3-    Mathematics Department</a:t>
            </a:r>
          </a:p>
          <a:p>
            <a:pPr marL="685800" lvl="0" algn="l" rtl="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dobe Caslon Pro" panose="0205050205050A020403" pitchFamily="18" charset="0"/>
              </a:rPr>
              <a:t>4-    Chemistry Department</a:t>
            </a:r>
            <a:endParaRPr lang="en-US" sz="2400" dirty="0">
              <a:solidFill>
                <a:srgbClr val="000000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5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7165" y="1462160"/>
            <a:ext cx="9829800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l" rtl="0">
              <a:spcAft>
                <a:spcPts val="800"/>
              </a:spcAft>
            </a:pPr>
            <a:r>
              <a:rPr lang="en-US" sz="2800" b="1" dirty="0" smtClean="0">
                <a:solidFill>
                  <a:srgbClr val="5B9BD5">
                    <a:lumMod val="50000"/>
                  </a:srgbClr>
                </a:solidFill>
                <a:latin typeface="Adobe Caslon Pro" panose="0205050205050A020403" pitchFamily="18" charset="0"/>
              </a:rPr>
              <a:t>C-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Adobe Caslon Pro" panose="0205050205050A020403" pitchFamily="18" charset="0"/>
              </a:rPr>
              <a:t>Humanities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Adobe Caslon Pro" panose="0205050205050A020403" pitchFamily="18" charset="0"/>
              </a:rPr>
              <a:t> Departments:</a:t>
            </a:r>
            <a:endParaRPr lang="en-US" sz="2800" b="1" u="sng" dirty="0" smtClean="0">
              <a:solidFill>
                <a:schemeClr val="accent1">
                  <a:lumMod val="50000"/>
                </a:schemeClr>
              </a:solidFill>
              <a:latin typeface="Adobe Caslon Pro" panose="0205050205050A020403" pitchFamily="18" charset="0"/>
            </a:endParaRPr>
          </a:p>
          <a:p>
            <a:pPr marL="270510" algn="l" rtl="0">
              <a:spcAft>
                <a:spcPts val="800"/>
              </a:spcAft>
            </a:pPr>
            <a:endParaRPr lang="en-US" sz="2800" dirty="0">
              <a:solidFill>
                <a:srgbClr val="000000"/>
              </a:solidFill>
              <a:latin typeface="Adobe Caslon Pro" panose="0205050205050A020403" pitchFamily="18" charset="0"/>
            </a:endParaRP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1-    Arabic Language and Islamic Studies Department 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2-    Geography and Geographical information systems Department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3-    English Language Department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4-    French Language Department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5-    German Language Department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6-    Philosophy and sociology Department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7-    History Department</a:t>
            </a:r>
          </a:p>
        </p:txBody>
      </p:sp>
    </p:spTree>
    <p:extLst>
      <p:ext uri="{BB962C8B-B14F-4D97-AF65-F5344CB8AC3E}">
        <p14:creationId xmlns:p14="http://schemas.microsoft.com/office/powerpoint/2010/main" val="179645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4435" y="1389245"/>
            <a:ext cx="8619565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800"/>
              </a:spcAft>
            </a:pP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</a:rPr>
              <a:t>Units, Offices and </a:t>
            </a:r>
            <a:r>
              <a:rPr lang="en-US" sz="2800" b="1" u="sng" dirty="0" smtClean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</a:rPr>
              <a:t>Centers:</a:t>
            </a:r>
          </a:p>
          <a:p>
            <a:pPr algn="l" rtl="0">
              <a:spcAft>
                <a:spcPts val="800"/>
              </a:spcAft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Adobe Caslon Pro" panose="0205050205050A020403" pitchFamily="18" charset="0"/>
            </a:endParaRPr>
          </a:p>
          <a:p>
            <a:pPr marL="270510" algn="l" rtl="0">
              <a:spcAft>
                <a:spcPts val="800"/>
              </a:spcAf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</a:rPr>
              <a:t>D-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</a:rPr>
              <a:t>     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</a:rPr>
              <a:t>Units: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dobe Caslon Pro" panose="0205050205050A020403" pitchFamily="18" charset="0"/>
            </a:endParaRP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1-    Quality Assurance Unit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2-    Standardization and Assessment unit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3-    Scientific Publication Unit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4-    Distance Education Unit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5-    Long Life Learning Unit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6-    Information Technology Unit</a:t>
            </a:r>
          </a:p>
        </p:txBody>
      </p:sp>
    </p:spTree>
    <p:extLst>
      <p:ext uri="{BB962C8B-B14F-4D97-AF65-F5344CB8AC3E}">
        <p14:creationId xmlns:p14="http://schemas.microsoft.com/office/powerpoint/2010/main" val="287210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3450" y="1124301"/>
            <a:ext cx="135546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l" rtl="0">
              <a:spcAft>
                <a:spcPts val="800"/>
              </a:spcAf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</a:rPr>
              <a:t>E-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</a:rPr>
              <a:t>  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dobe Caslon Pro" panose="0205050205050A020403" pitchFamily="18" charset="0"/>
              </a:rPr>
              <a:t>Offices: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dobe Caslon Pro" panose="0205050205050A020403" pitchFamily="18" charset="0"/>
            </a:endParaRP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1-    International Relation and Cooperation Office</a:t>
            </a:r>
          </a:p>
          <a:p>
            <a:pPr marL="270510" algn="l" rtl="0"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Adobe Caslon Pro" panose="0205050205050A020403" pitchFamily="18" charset="0"/>
              </a:rPr>
              <a:t>F-</a:t>
            </a:r>
            <a:r>
              <a:rPr lang="en-US" sz="2800" dirty="0">
                <a:solidFill>
                  <a:srgbClr val="002060"/>
                </a:solidFill>
                <a:latin typeface="Adobe Caslon Pro" panose="0205050205050A020403" pitchFamily="18" charset="0"/>
              </a:rPr>
              <a:t>  </a:t>
            </a:r>
            <a:r>
              <a:rPr lang="en-US" sz="2800" b="1" u="sng" dirty="0">
                <a:solidFill>
                  <a:srgbClr val="002060"/>
                </a:solidFill>
                <a:latin typeface="Adobe Caslon Pro" panose="0205050205050A020403" pitchFamily="18" charset="0"/>
              </a:rPr>
              <a:t>Centers:</a:t>
            </a:r>
            <a:endParaRPr lang="en-US" sz="2800" dirty="0">
              <a:solidFill>
                <a:srgbClr val="002060"/>
              </a:solidFill>
              <a:latin typeface="Adobe Caslon Pro" panose="0205050205050A020403" pitchFamily="18" charset="0"/>
            </a:endParaRP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1-    Center for Psychological counselling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2-    Center for Developing University Education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3-    Center for Developing English Language Teaching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4-    Center of Excellence for Studies and Researches in German and Arabic as foreign </a:t>
            </a:r>
            <a:endParaRPr lang="en-US" sz="2400" dirty="0" smtClean="0">
              <a:solidFill>
                <a:srgbClr val="000000"/>
              </a:solidFill>
              <a:latin typeface="Adobe Caslon Pro" panose="0205050205050A020403" pitchFamily="18" charset="0"/>
            </a:endParaRPr>
          </a:p>
          <a:p>
            <a:pPr marL="914400" algn="l" rtl="0"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dobe Caslon Pro" panose="0205050205050A020403" pitchFamily="18" charset="0"/>
              </a:rPr>
              <a:t>languages</a:t>
            </a:r>
            <a:endParaRPr lang="en-US" sz="2400" dirty="0">
              <a:solidFill>
                <a:srgbClr val="000000"/>
              </a:solidFill>
              <a:latin typeface="Adobe Caslon Pro" panose="0205050205050A020403" pitchFamily="18" charset="0"/>
            </a:endParaRP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5-    Center for Educational Excellence</a:t>
            </a:r>
          </a:p>
          <a:p>
            <a:pPr marL="914400" algn="l" rtl="0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6-    Community </a:t>
            </a:r>
            <a:r>
              <a:rPr lang="en-US" sz="2400" dirty="0" smtClean="0">
                <a:solidFill>
                  <a:srgbClr val="000000"/>
                </a:solidFill>
                <a:latin typeface="Adobe Caslon Pro" panose="0205050205050A020403" pitchFamily="18" charset="0"/>
              </a:rPr>
              <a:t>Service </a:t>
            </a:r>
            <a:r>
              <a:rPr lang="en-US" sz="2400" dirty="0">
                <a:solidFill>
                  <a:srgbClr val="000000"/>
                </a:solidFill>
                <a:latin typeface="Adobe Caslon Pro" panose="0205050205050A020403" pitchFamily="18" charset="0"/>
              </a:rPr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415189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-18938" y="976254"/>
            <a:ext cx="12192000" cy="4571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CFCFF"/>
              </a:clrFrom>
              <a:clrTo>
                <a:srgbClr val="FC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053" y="94128"/>
            <a:ext cx="2476276" cy="73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98626"/>
          <a:stretch/>
        </p:blipFill>
        <p:spPr>
          <a:xfrm>
            <a:off x="0" y="5781326"/>
            <a:ext cx="12192000" cy="45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1519" y="5827201"/>
            <a:ext cx="88660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2811" y="1356920"/>
            <a:ext cx="6096000" cy="44696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MOE &amp; ASU Collaboration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Teacher </a:t>
            </a:r>
            <a:r>
              <a:rPr lang="en-US" sz="24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Certification Program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for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(Non-Education Faculty </a:t>
            </a:r>
            <a:r>
              <a:rPr lang="en-US" sz="2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Graduates)</a:t>
            </a:r>
            <a:endParaRPr lang="ar-EG" sz="2400" b="1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by</a:t>
            </a:r>
            <a:endParaRPr lang="en-US" sz="2400" dirty="0">
              <a:latin typeface="Adobe Caslon Pro" panose="0205050205050A0204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Center for Educational Excellence</a:t>
            </a:r>
            <a:endParaRPr lang="en-US" sz="2400" dirty="0">
              <a:latin typeface="Adobe Caslon Pro" panose="0205050205050A0204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 Faculty of Education, Ain Shams University</a:t>
            </a:r>
            <a:endParaRPr lang="en-US" sz="2400" dirty="0">
              <a:latin typeface="Adobe Caslon Pro" panose="0205050205050A0204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538135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In Collaboration with </a:t>
            </a:r>
            <a:r>
              <a:rPr lang="en-US" sz="2400" b="1" dirty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Ministry of Education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PAT</a:t>
            </a:r>
            <a:r>
              <a:rPr lang="ar-EG" sz="2400" b="1" dirty="0" smtClean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en-US" sz="2400" b="1" dirty="0" smtClean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The </a:t>
            </a:r>
            <a:r>
              <a:rPr lang="en-US" sz="2400" b="1" dirty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Professional Academy for </a:t>
            </a:r>
            <a:r>
              <a:rPr lang="en-US" sz="2400" b="1" dirty="0" smtClean="0">
                <a:solidFill>
                  <a:srgbClr val="323E4F"/>
                </a:solidFill>
                <a:latin typeface="Adobe Caslon Pro" panose="0205050205050A020403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Teachers</a:t>
            </a:r>
            <a:endParaRPr lang="en-US" sz="2400" dirty="0">
              <a:latin typeface="Adobe Caslon Pro" panose="0205050205050A0204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3" descr="C:\Users\toshiba\Pictures\صور- مركز التميز\صور افتتاح برنامج التأهيل التربوي\DSC_0112.JPG"/>
          <p:cNvPicPr>
            <a:picLocks noGr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" y="1886891"/>
            <a:ext cx="3781167" cy="2808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48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1840</Words>
  <Application>Microsoft Office PowerPoint</Application>
  <PresentationFormat>Widescreen</PresentationFormat>
  <Paragraphs>262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Adobe Caslon Pro</vt:lpstr>
      <vt:lpstr>Arial</vt:lpstr>
      <vt:lpstr>Calibri</vt:lpstr>
      <vt:lpstr>Calibri Light</vt:lpstr>
      <vt:lpstr>Simplified Arabic</vt:lpstr>
      <vt:lpstr>Sultan -  Aden1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basheer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IRCO</dc:creator>
  <cp:lastModifiedBy>centra</cp:lastModifiedBy>
  <cp:revision>66</cp:revision>
  <dcterms:created xsi:type="dcterms:W3CDTF">2017-02-23T10:30:11Z</dcterms:created>
  <dcterms:modified xsi:type="dcterms:W3CDTF">2017-02-27T12:38:18Z</dcterms:modified>
</cp:coreProperties>
</file>