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1" r:id="rId2"/>
    <p:sldId id="325" r:id="rId3"/>
    <p:sldId id="326" r:id="rId4"/>
    <p:sldId id="313" r:id="rId5"/>
    <p:sldId id="316" r:id="rId6"/>
    <p:sldId id="317" r:id="rId7"/>
    <p:sldId id="321" r:id="rId8"/>
    <p:sldId id="327" r:id="rId9"/>
    <p:sldId id="328" r:id="rId10"/>
    <p:sldId id="329" r:id="rId11"/>
    <p:sldId id="311" r:id="rId12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0E31F4-1055-4422-8B21-58EE98B8CE09}" type="datetimeFigureOut">
              <a:rPr lang="en-GB"/>
              <a:pPr>
                <a:defRPr/>
              </a:pPr>
              <a:t>19/02/2018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11D8540-E367-4EC7-AFEE-AB6B6C6A4526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4881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44E69F-CFB9-483A-9862-DD03B024FA25}" type="datetimeFigureOut">
              <a:rPr lang="en-GB"/>
              <a:pPr>
                <a:defRPr/>
              </a:pPr>
              <a:t>19/02/2018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571B1ED-1533-4A89-8B17-9A36FEEB2FCD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15382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5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</a:p>
        </p:txBody>
      </p:sp>
      <p:sp>
        <p:nvSpPr>
          <p:cNvPr id="275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  <a:cs typeface="Arial" panose="020B0604020202020204" pitchFamily="34" charset="0"/>
              </a:defRPr>
            </a:lvl1pPr>
          </a:lstStyle>
          <a:p>
            <a:fld id="{0098E8BC-DD2F-4467-8B0F-77DD495469F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22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BB9B62E6-4A92-493C-BAEE-499736667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0957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AE1191F0-1DBE-4B6E-957C-6F6B13C1EC1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3790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329F57A5-A538-4B20-9331-EF1C62904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5676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59D68000-70E2-446E-A3CE-8EB6FAC9A8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14130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22C90B7-4323-4143-A411-93623844D37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94586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6155206-BD53-499A-8361-053CEBB8161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9113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67D3696B-C661-4B89-9131-C46C7351EC6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918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30F8739-AC9A-4966-A57A-73BA2A6F78B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6273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570C94B-96FD-40A1-8470-79FF98D0197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5207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FC096DA-990D-4353-BF50-03DB19D7950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69243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DE0AF59-E307-4BA9-9E30-CC6908C2480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3693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74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4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274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fld id="{66451F0F-D244-4533-ADB7-04D28C6BEA3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ransition spd="med"/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539750" y="2428875"/>
            <a:ext cx="81470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School and University Partnership for Peer Communities of Learners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ar-EG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r>
              <a:rPr lang="en-GB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SUP4PCL</a:t>
            </a:r>
            <a:r>
              <a:rPr lang="ar-EG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</a:p>
          <a:p>
            <a:pPr algn="ctr"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</a:rPr>
              <a:t>Project Number : 573660-EPP-1-2016-1-EG-EPPKA2-CBHE-JP (2016-2516/001-001</a:t>
            </a:r>
            <a:r>
              <a:rPr lang="en-US" altLang="en-US" sz="1200" b="1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hangingPunct="1"/>
            <a:endParaRPr lang="en-US" altLang="en-US" sz="1200" b="1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ar-EG" altLang="en-US" sz="12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685800" y="4170274"/>
            <a:ext cx="7486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2400" b="1" i="1" baseline="30000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International Management </a:t>
            </a:r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Meeting </a:t>
            </a:r>
            <a:endParaRPr lang="en-US" altLang="en-US" sz="2400" b="1" i="1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19-20</a:t>
            </a:r>
            <a:r>
              <a:rPr lang="en-US" altLang="en-US" sz="2400" b="1" i="1" baseline="30000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February 2018</a:t>
            </a:r>
            <a:endParaRPr lang="en-US" altLang="en-US" sz="2400" b="1" i="1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Alexandria University (AU)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pic>
        <p:nvPicPr>
          <p:cNvPr id="14340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</a:t>
            </a:r>
            <a:r>
              <a:rPr lang="es-ES" dirty="0" err="1">
                <a:solidFill>
                  <a:schemeClr val="bg2">
                    <a:lumMod val="50000"/>
                    <a:lumOff val="50000"/>
                  </a:schemeClr>
                </a:solidFill>
              </a:rPr>
              <a:t>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34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725800F-12F9-4428-A869-A078FC0BB6F5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93725"/>
            <a:ext cx="2239963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95611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Next Steps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689" y="1917283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Supporting mentorship in schools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Supporting the formation of PCLs in schools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Supporting change &amp; transformation </a:t>
            </a: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process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The ethnographic studies</a:t>
            </a:r>
            <a:endParaRPr lang="en-US" sz="2800" dirty="0" smtClean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 </a:t>
            </a:r>
            <a:r>
              <a:rPr lang="es-ES" dirty="0" err="1">
                <a:solidFill>
                  <a:srgbClr val="1C1C1C">
                    <a:lumMod val="50000"/>
                    <a:lumOff val="50000"/>
                  </a:srgbClr>
                </a:solidFill>
              </a:rPr>
              <a:t>Team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>
                <a:defRPr/>
              </a:pPr>
              <a:t>10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7463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/>
        </p:nvSpPr>
        <p:spPr>
          <a:xfrm>
            <a:off x="684213" y="1916113"/>
            <a:ext cx="7775575" cy="41052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sz="1400" b="1" kern="0" dirty="0">
              <a:solidFill>
                <a:srgbClr val="002060"/>
              </a:solidFill>
              <a:ea typeface="Calibri"/>
            </a:endParaRP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4000" i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Thank You</a:t>
            </a: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4000" i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AU Team</a:t>
            </a:r>
          </a:p>
          <a:p>
            <a:pPr algn="l" rtl="0">
              <a:buClr>
                <a:srgbClr val="3333CC"/>
              </a:buClr>
              <a:buFont typeface="Arial" panose="020B0604020202020204" pitchFamily="34" charset="0"/>
              <a:buChar char="•"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7776C7A1-65E7-492A-BC69-324232C937FF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11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686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1177294"/>
            <a:ext cx="8424936" cy="84603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AU Team</a:t>
            </a:r>
            <a:b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Towards Building a PCL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Formation of AU team in February 2017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Composition of team: Core team &amp; helping team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Mentoring: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Schools sub teams (lead/ mentor &amp; mentee)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Team members guiding &amp; supporting each other in accomplishing tasks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Ongoing dialogue to reach agreed goals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 </a:t>
            </a:r>
            <a:r>
              <a:rPr lang="es-ES" dirty="0" err="1">
                <a:solidFill>
                  <a:srgbClr val="1C1C1C">
                    <a:lumMod val="50000"/>
                    <a:lumOff val="50000"/>
                  </a:srgbClr>
                </a:solidFill>
              </a:rPr>
              <a:t>Team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>
                <a:defRPr/>
              </a:pPr>
              <a:t>2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64185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1177294"/>
            <a:ext cx="8424936" cy="84603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AU Team</a:t>
            </a:r>
            <a:b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Towards Building a PCL: Challenges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Time &amp; space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Communication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Accepting change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 </a:t>
            </a:r>
            <a:r>
              <a:rPr lang="es-ES" dirty="0" err="1">
                <a:solidFill>
                  <a:srgbClr val="1C1C1C">
                    <a:lumMod val="50000"/>
                    <a:lumOff val="50000"/>
                  </a:srgbClr>
                </a:solidFill>
              </a:rPr>
              <a:t>Team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>
                <a:defRPr/>
              </a:pPr>
              <a:t>3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4021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02" y="926786"/>
            <a:ext cx="8424936" cy="84603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Schools Needs Assessment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AU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team first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INFORMAL Visits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to schools: 23-26 October,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2017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Official school clearances &amp; formal visits to schools during November- December, 2017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Developing a </a:t>
            </a: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comprehensive &amp; shared plan for schools’ </a:t>
            </a: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visits</a:t>
            </a:r>
            <a:endParaRPr lang="en-US" sz="2800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5597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</a:t>
            </a: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Needs Assessment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8"/>
            <a:ext cx="8424936" cy="4410373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Building a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comprehensive understanding of the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project’s goals &amp; activities </a:t>
            </a: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(meetings with school heads, Quality assurance teams &amp; subject head teachers)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Building trust (formal &amp; informal dialogue)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Planning meetings with different stakeholders (e.g. students &amp; parents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Planning classroom observations</a:t>
            </a:r>
          </a:p>
          <a:p>
            <a:pPr marL="0" indent="0" algn="l" rtl="0">
              <a:buNone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6680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</a:t>
            </a: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Needs Assessment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8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Schools</a:t>
            </a: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’ profiles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Phase one of identifying schools needs (Open questions- development of questionnaire)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Identifying possible areas to be the focus for the ethnographic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study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Phase two of identifying schools needs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Data analysis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Producing five comprehensive baseline reports 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2461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1141099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Follow- UP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700808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Sharing the findings of the baseline reports with the schools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Inviting participants from the schools to attend the ‘material development’ workshop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Criteria for selecting participants (involvement in the training &amp; quality assurance unit- expected roles – mentoring roles- involvement of decision makers)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A preparation meeting with the selected participants in each school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1351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95611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Material development (work </a:t>
            </a:r>
            <a:r>
              <a:rPr lang="en-US" sz="3200" b="1" smtClean="0">
                <a:solidFill>
                  <a:srgbClr val="C00000"/>
                </a:solidFill>
                <a:latin typeface="Calibri" panose="020F0502020204030204" pitchFamily="34" charset="0"/>
              </a:rPr>
              <a:t>in progress)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689" y="1917283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Handling resistance to change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Collecting teachers’ feedback on what constitutes ‘practical’ &amp; feasible classroom activity</a:t>
            </a:r>
          </a:p>
          <a:p>
            <a:pPr lvl="1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Resources</a:t>
            </a:r>
          </a:p>
          <a:p>
            <a:pPr lvl="1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Time</a:t>
            </a:r>
          </a:p>
          <a:p>
            <a:pPr lvl="1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Skills</a:t>
            </a:r>
          </a:p>
          <a:p>
            <a:pPr lvl="1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Curricula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Developing materials to meet teachers’ needs (sub-teams, resources, dialogue)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 </a:t>
            </a:r>
            <a:r>
              <a:rPr lang="es-ES" dirty="0" err="1">
                <a:solidFill>
                  <a:srgbClr val="1C1C1C">
                    <a:lumMod val="50000"/>
                    <a:lumOff val="50000"/>
                  </a:srgbClr>
                </a:solidFill>
              </a:rPr>
              <a:t>Team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>
                <a:defRPr/>
              </a:pPr>
              <a:t>8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8395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95611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Challenges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689" y="1917283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Accepting change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Responding to schools’ contexts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School- university partnership in action (involving teachers as co-authors, trying out &amp; refining activities, mentoring)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 </a:t>
            </a:r>
            <a:r>
              <a:rPr lang="es-ES" dirty="0" err="1">
                <a:solidFill>
                  <a:srgbClr val="1C1C1C">
                    <a:lumMod val="50000"/>
                    <a:lumOff val="50000"/>
                  </a:srgbClr>
                </a:solidFill>
              </a:rPr>
              <a:t>Team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>
                <a:defRPr/>
              </a:pPr>
              <a:t>9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77352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lnDef>
    <a:txDef>
      <a:spPr bwMode="gray">
        <a:noFill/>
        <a:ln w="9525" algn="ctr">
          <a:noFill/>
          <a:miter lim="800000"/>
          <a:headEnd/>
          <a:tailEnd/>
        </a:ln>
      </a:spPr>
      <a:bodyPr wrap="square">
        <a:spAutoFit/>
      </a:bodyPr>
      <a:lstStyle>
        <a:defPPr algn="ctr" eaLnBrk="0" hangingPunct="0">
          <a:spcBef>
            <a:spcPts val="1000"/>
          </a:spcBef>
          <a:defRPr sz="2400" b="1" dirty="0" smtClean="0">
            <a:latin typeface="Simplified Arabic" pitchFamily="18" charset="-78"/>
            <a:ea typeface="AL-Mateen"/>
            <a:cs typeface="Simplified Arabic" pitchFamily="18" charset="-78"/>
          </a:defRPr>
        </a:defPPr>
      </a:lstStyle>
    </a:tx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413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Blends</vt:lpstr>
      <vt:lpstr>PowerPoint Presentation</vt:lpstr>
      <vt:lpstr>AU Team Towards Building a PCL</vt:lpstr>
      <vt:lpstr>AU Team Towards Building a PCL: Challenges</vt:lpstr>
      <vt:lpstr>Schools Needs Assessment</vt:lpstr>
      <vt:lpstr>Schools’ Needs Assessment</vt:lpstr>
      <vt:lpstr>Schools’ Needs Assessment</vt:lpstr>
      <vt:lpstr>     Follow- UP </vt:lpstr>
      <vt:lpstr>     Material development (work in progress)</vt:lpstr>
      <vt:lpstr>     Challenges</vt:lpstr>
      <vt:lpstr>     Next Steps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centra</dc:creator>
  <cp:lastModifiedBy>pc</cp:lastModifiedBy>
  <cp:revision>167</cp:revision>
  <cp:lastPrinted>2016-01-19T18:11:24Z</cp:lastPrinted>
  <dcterms:created xsi:type="dcterms:W3CDTF">2006-08-16T00:00:00Z</dcterms:created>
  <dcterms:modified xsi:type="dcterms:W3CDTF">2018-02-19T07:19:21Z</dcterms:modified>
</cp:coreProperties>
</file>