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71" r:id="rId2"/>
    <p:sldId id="286" r:id="rId3"/>
    <p:sldId id="308" r:id="rId4"/>
    <p:sldId id="313" r:id="rId5"/>
    <p:sldId id="314" r:id="rId6"/>
    <p:sldId id="315" r:id="rId7"/>
    <p:sldId id="323" r:id="rId8"/>
    <p:sldId id="322" r:id="rId9"/>
    <p:sldId id="316" r:id="rId10"/>
    <p:sldId id="317" r:id="rId11"/>
    <p:sldId id="324" r:id="rId12"/>
    <p:sldId id="318" r:id="rId13"/>
    <p:sldId id="319" r:id="rId14"/>
    <p:sldId id="321" r:id="rId15"/>
    <p:sldId id="320" r:id="rId16"/>
    <p:sldId id="311" r:id="rId17"/>
  </p:sldIdLst>
  <p:sldSz cx="9144000" cy="6858000" type="screen4x3"/>
  <p:notesSz cx="6858000" cy="9947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7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30E31F4-1055-4422-8B21-58EE98B8CE09}" type="datetimeFigureOut">
              <a:rPr lang="en-GB"/>
              <a:pPr>
                <a:defRPr/>
              </a:pPr>
              <a:t>21/11/2017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D11D8540-E367-4EC7-AFEE-AB6B6C6A4526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93898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144E69F-CFB9-483A-9862-DD03B024FA25}" type="datetimeFigureOut">
              <a:rPr lang="en-GB"/>
              <a:pPr>
                <a:defRPr/>
              </a:pPr>
              <a:t>21/11/2017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7571B1ED-1533-4A89-8B17-9A36FEEB2FCD}" type="slidenum">
              <a:rPr lang="ar-SA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621666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9pPr>
              </a:lstStyle>
              <a:p>
                <a:pPr algn="r" rtl="1" eaLnBrk="1" hangingPunct="1">
                  <a:defRPr/>
                </a:pPr>
                <a:endParaRPr lang="ar-EG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9pPr>
              </a:lstStyle>
              <a:p>
                <a:pPr algn="r" rtl="1" eaLnBrk="1" hangingPunct="1">
                  <a:defRPr/>
                </a:pPr>
                <a:endParaRPr lang="ar-EG" alt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9pPr>
              </a:lstStyle>
              <a:p>
                <a:pPr algn="r" rtl="1" eaLnBrk="1" hangingPunct="1">
                  <a:defRPr/>
                </a:pPr>
                <a:endParaRPr lang="ar-EG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1pPr>
                <a:lvl2pPr marL="742950" indent="-28575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2pPr>
                <a:lvl3pPr marL="11430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3pPr>
                <a:lvl4pPr marL="16002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4pPr>
                <a:lvl5pPr marL="2057400" indent="-228600" eaLnBrk="0" hangingPunct="0"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5pPr>
                <a:lvl6pPr marL="25146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6pPr>
                <a:lvl7pPr marL="29718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7pPr>
                <a:lvl8pPr marL="34290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8pPr>
                <a:lvl9pPr marL="3886200" indent="-228600" algn="r" rtl="1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>
                    <a:solidFill>
                      <a:schemeClr val="tx1"/>
                    </a:solidFill>
                    <a:latin typeface="Tahoma" pitchFamily="34" charset="0"/>
                    <a:cs typeface="Times New Roman" pitchFamily="18" charset="0"/>
                  </a:defRPr>
                </a:lvl9pPr>
              </a:lstStyle>
              <a:p>
                <a:pPr algn="r" rtl="1" eaLnBrk="1" hangingPunct="1">
                  <a:defRPr/>
                </a:pPr>
                <a:endParaRPr lang="ar-EG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9pPr>
            </a:lstStyle>
            <a:p>
              <a:pPr algn="r" rtl="1" eaLnBrk="1" hangingPunct="1">
                <a:defRPr/>
              </a:pPr>
              <a:endParaRPr lang="ar-EG" altLang="en-US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9pPr>
            </a:lstStyle>
            <a:p>
              <a:pPr algn="r" rtl="1" eaLnBrk="1" hangingPunct="1">
                <a:defRPr/>
              </a:pPr>
              <a:endParaRPr lang="ar-EG" altLang="en-US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1pPr>
              <a:lvl2pPr marL="742950" indent="-28575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2pPr>
              <a:lvl3pPr marL="11430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3pPr>
              <a:lvl4pPr marL="16002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4pPr>
              <a:lvl5pPr marL="2057400" indent="-228600" eaLnBrk="0" hangingPunct="0"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5pPr>
              <a:lvl6pPr marL="25146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6pPr>
              <a:lvl7pPr marL="29718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7pPr>
              <a:lvl8pPr marL="34290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8pPr>
              <a:lvl9pPr marL="3886200" indent="-228600" algn="r" rtl="1" eaLnBrk="0" fontAlgn="base" hangingPunct="0">
                <a:spcBef>
                  <a:spcPct val="0"/>
                </a:spcBef>
                <a:spcAft>
                  <a:spcPct val="0"/>
                </a:spcAft>
                <a:defRPr sz="3200">
                  <a:solidFill>
                    <a:schemeClr val="tx1"/>
                  </a:solidFill>
                  <a:latin typeface="Tahoma" pitchFamily="34" charset="0"/>
                  <a:cs typeface="Times New Roman" pitchFamily="18" charset="0"/>
                </a:defRPr>
              </a:lvl9pPr>
            </a:lstStyle>
            <a:p>
              <a:pPr algn="r" rtl="1" eaLnBrk="1" hangingPunct="1">
                <a:defRPr/>
              </a:pPr>
              <a:endParaRPr lang="ar-EG" altLang="en-US">
                <a:solidFill>
                  <a:srgbClr val="000000"/>
                </a:solidFill>
              </a:endParaRPr>
            </a:p>
          </p:txBody>
        </p:sp>
      </p:grpSp>
      <p:sp>
        <p:nvSpPr>
          <p:cNvPr id="2754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ar-SA" noProof="0"/>
              <a:t>انقر لتحرير نمط العنوان الرئيسي</a:t>
            </a:r>
          </a:p>
        </p:txBody>
      </p:sp>
      <p:sp>
        <p:nvSpPr>
          <p:cNvPr id="2754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ar-SA" noProof="0"/>
              <a:t>انقر لتحرير نمط العنوان الثانوي الرئيسي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1C1C1C"/>
                </a:solidFill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srgbClr val="1C1C1C"/>
                </a:solidFill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 algn="l">
              <a:defRPr>
                <a:solidFill>
                  <a:srgbClr val="1C1C1C"/>
                </a:solidFill>
                <a:cs typeface="Arial" panose="020B0604020202020204" pitchFamily="34" charset="0"/>
              </a:defRPr>
            </a:lvl1pPr>
          </a:lstStyle>
          <a:p>
            <a:fld id="{0098E8BC-DD2F-4467-8B0F-77DD495469FC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2504224"/>
      </p:ext>
    </p:extLst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BB9B62E6-4A92-493C-BAEE-49973666789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56095757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617538"/>
            <a:ext cx="1951038" cy="55149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617538"/>
            <a:ext cx="5700712" cy="55149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AE1191F0-1DBE-4B6E-957C-6F6B13C1EC1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137900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329F57A5-A538-4B20-9331-EF1C6290489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5567659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59D68000-70E2-446E-A3CE-8EB6FAC9A8A8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80141301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222C90B7-4323-4143-A411-93623844D37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3945865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46155206-BD53-499A-8361-053CEBB8161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5911362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67D3696B-C661-4B89-9131-C46C7351EC6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591897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430F8739-AC9A-4966-A57A-73BA2A6F78B4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55627350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7570C94B-96FD-40A1-8470-79FF98D01972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1520754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7FC096DA-990D-4353-BF50-03DB19D7950A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8692435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cs typeface="+mn-cs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>
                <a:cs typeface="Arial" panose="020B0604020202020204" pitchFamily="34" charset="0"/>
              </a:defRPr>
            </a:lvl1pPr>
          </a:lstStyle>
          <a:p>
            <a:fld id="{2DE0AF59-E307-4BA9-9E30-CC6908C2480B}" type="slidenum">
              <a:rPr lang="ar-SA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533693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ahoma" pitchFamily="34" charset="0"/>
                <a:cs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ar-EG" altLang="en-US" sz="2400">
              <a:solidFill>
                <a:srgbClr val="000000"/>
              </a:solidFill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617538"/>
            <a:ext cx="7793037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نمط العنوان الرئيسي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altLang="en-US"/>
              <a:t>انقر لتحرير أنماط النص الرئيسي</a:t>
            </a:r>
          </a:p>
          <a:p>
            <a:pPr lvl="1"/>
            <a:r>
              <a:rPr lang="ar-SA" altLang="en-US"/>
              <a:t>المستوى الثاني</a:t>
            </a:r>
          </a:p>
          <a:p>
            <a:pPr lvl="2"/>
            <a:r>
              <a:rPr lang="ar-SA" altLang="en-US"/>
              <a:t>المستوى الثالث</a:t>
            </a:r>
          </a:p>
          <a:p>
            <a:pPr lvl="3"/>
            <a:r>
              <a:rPr lang="ar-SA" altLang="en-US"/>
              <a:t>المستوى الرابع</a:t>
            </a:r>
          </a:p>
          <a:p>
            <a:pPr lvl="4"/>
            <a:r>
              <a:rPr lang="ar-SA" altLang="en-US"/>
              <a:t>المستوى الخامس</a:t>
            </a:r>
          </a:p>
        </p:txBody>
      </p:sp>
      <p:sp>
        <p:nvSpPr>
          <p:cNvPr id="2744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1" hangingPunct="1">
              <a:defRPr sz="1400">
                <a:solidFill>
                  <a:srgbClr val="000000"/>
                </a:solidFill>
                <a:latin typeface="+mn-lt"/>
                <a:cs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744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324600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eaLnBrk="1" hangingPunct="1">
              <a:defRPr sz="1400">
                <a:solidFill>
                  <a:srgbClr val="000000"/>
                </a:solidFill>
                <a:latin typeface="+mn-lt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s-ES"/>
              <a:t>SUP4PCL , AU Team</a:t>
            </a:r>
            <a:endParaRPr lang="en-US"/>
          </a:p>
        </p:txBody>
      </p:sp>
      <p:sp>
        <p:nvSpPr>
          <p:cNvPr id="2744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324600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rgbClr val="000000"/>
                </a:solidFill>
                <a:latin typeface="Tahoma" panose="020B0604030504040204" pitchFamily="34" charset="0"/>
                <a:cs typeface="Times New Roman" panose="02020603050405020304" pitchFamily="18" charset="0"/>
              </a:defRPr>
            </a:lvl1pPr>
          </a:lstStyle>
          <a:p>
            <a:fld id="{66451F0F-D244-4533-ADB7-04D28C6BEA3C}" type="slidenum">
              <a:rPr lang="ar-SA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</p:sldLayoutIdLst>
  <p:transition spd="med"/>
  <p:hf hdr="0" dt="0"/>
  <p:txStyles>
    <p:titleStyle>
      <a:lvl1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1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1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r" rtl="1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r" rtl="1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r" rtl="1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r" rtl="1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ChangeArrowheads="1"/>
          </p:cNvSpPr>
          <p:nvPr/>
        </p:nvSpPr>
        <p:spPr bwMode="auto">
          <a:xfrm>
            <a:off x="539750" y="2428875"/>
            <a:ext cx="8147050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3200" b="1">
                <a:solidFill>
                  <a:srgbClr val="002060"/>
                </a:solidFill>
                <a:latin typeface="Times New Roman" panose="02020603050405020304" pitchFamily="18" charset="0"/>
              </a:rPr>
              <a:t>School and University Partnership for Peer Communities of Learners</a:t>
            </a:r>
            <a:r>
              <a:rPr lang="en-US" altLang="en-US" sz="3200" b="1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ar-EG" altLang="en-US" sz="3200" b="1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  <a:r>
              <a:rPr lang="en-GB" altLang="en-US" sz="3200" b="1">
                <a:solidFill>
                  <a:srgbClr val="002060"/>
                </a:solidFill>
                <a:latin typeface="Times New Roman" panose="02020603050405020304" pitchFamily="18" charset="0"/>
              </a:rPr>
              <a:t>SUP4PCL</a:t>
            </a:r>
            <a:r>
              <a:rPr lang="ar-EG" altLang="en-US" sz="3200" b="1">
                <a:solidFill>
                  <a:srgbClr val="002060"/>
                </a:solidFill>
                <a:latin typeface="Times New Roman" panose="02020603050405020304" pitchFamily="18" charset="0"/>
              </a:rPr>
              <a:t>(</a:t>
            </a:r>
          </a:p>
          <a:p>
            <a:pPr algn="ctr" eaLnBrk="1" hangingPunct="1"/>
            <a:r>
              <a:rPr lang="en-US" altLang="en-US" sz="1600" b="1">
                <a:solidFill>
                  <a:srgbClr val="002060"/>
                </a:solidFill>
                <a:latin typeface="Times New Roman" panose="02020603050405020304" pitchFamily="18" charset="0"/>
              </a:rPr>
              <a:t>Project Number : 573660-EPP-1-2016-1-EG-EPPKA2-CBHE-JP (2016-2516/001-001</a:t>
            </a:r>
            <a:r>
              <a:rPr lang="en-US" altLang="en-US" sz="1200" b="1">
                <a:solidFill>
                  <a:srgbClr val="002060"/>
                </a:solidFill>
                <a:latin typeface="Times New Roman" panose="02020603050405020304" pitchFamily="18" charset="0"/>
              </a:rPr>
              <a:t>)</a:t>
            </a:r>
          </a:p>
          <a:p>
            <a:pPr algn="ctr" eaLnBrk="1" hangingPunct="1"/>
            <a:endParaRPr lang="en-US" altLang="en-US" sz="1200" b="1">
              <a:solidFill>
                <a:srgbClr val="002060"/>
              </a:solidFill>
              <a:latin typeface="Times New Roman" panose="02020603050405020304" pitchFamily="18" charset="0"/>
            </a:endParaRPr>
          </a:p>
          <a:p>
            <a:pPr algn="ctr" eaLnBrk="1" hangingPunct="1"/>
            <a:endParaRPr lang="ar-EG" altLang="en-US" sz="1200" b="1">
              <a:solidFill>
                <a:srgbClr val="00206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4339" name="Rectangle 1"/>
          <p:cNvSpPr>
            <a:spLocks noChangeArrowheads="1"/>
          </p:cNvSpPr>
          <p:nvPr/>
        </p:nvSpPr>
        <p:spPr bwMode="auto">
          <a:xfrm>
            <a:off x="685800" y="4354940"/>
            <a:ext cx="74866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400" b="1" i="1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Management Meeting – AUC – 21</a:t>
            </a:r>
            <a:r>
              <a:rPr lang="en-US" altLang="en-US" sz="2400" b="1" i="1" baseline="30000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st</a:t>
            </a:r>
            <a:r>
              <a:rPr lang="en-US" altLang="en-US" sz="2400" b="1" i="1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November 2017</a:t>
            </a:r>
          </a:p>
          <a:p>
            <a:pPr algn="ctr" eaLnBrk="1" hangingPunct="1"/>
            <a:r>
              <a:rPr lang="en-US" altLang="en-US" sz="2400" b="1" i="1" dirty="0">
                <a:solidFill>
                  <a:srgbClr val="C0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Alexandria University (AU)</a:t>
            </a:r>
            <a:endParaRPr lang="en-US" altLang="en-US" sz="2400" dirty="0">
              <a:solidFill>
                <a:srgbClr val="C00000"/>
              </a:solidFill>
            </a:endParaRPr>
          </a:p>
        </p:txBody>
      </p:sp>
      <p:pic>
        <p:nvPicPr>
          <p:cNvPr id="14340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03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6324600"/>
            <a:ext cx="4510088" cy="457200"/>
          </a:xfrm>
        </p:spPr>
        <p:txBody>
          <a:bodyPr/>
          <a:lstStyle/>
          <a:p>
            <a:pPr algn="l">
              <a:defRPr/>
            </a:pPr>
            <a:r>
              <a:rPr lang="es-ES" dirty="0">
                <a:solidFill>
                  <a:schemeClr val="bg2">
                    <a:lumMod val="50000"/>
                    <a:lumOff val="50000"/>
                  </a:schemeClr>
                </a:solidFill>
              </a:rPr>
              <a:t>SUP4PCL , AU </a:t>
            </a:r>
            <a:r>
              <a:rPr lang="es-ES" dirty="0" err="1">
                <a:solidFill>
                  <a:schemeClr val="bg2">
                    <a:lumMod val="50000"/>
                    <a:lumOff val="50000"/>
                  </a:schemeClr>
                </a:solidFill>
              </a:rPr>
              <a:t>Team</a:t>
            </a:r>
            <a:endParaRPr lang="en-US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342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8725800F-12F9-4428-A869-A078FC0BB6F5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/>
              <a:t>1</a:t>
            </a:fld>
            <a:endParaRPr lang="en-US" altLang="en-US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pic>
        <p:nvPicPr>
          <p:cNvPr id="14343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593725"/>
            <a:ext cx="2239963" cy="88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2" y="916261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>Schools’ Visits: Progress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87" y="1826938"/>
            <a:ext cx="8424936" cy="4410373"/>
          </a:xfrm>
        </p:spPr>
        <p:txBody>
          <a:bodyPr/>
          <a:lstStyle/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Weekly individual school visit report 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Schools’ profiles 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Phase one of identifying schools needs (Open questions- development of questionnaire)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Identifying possible areas to be the focus for the ethnographic study </a:t>
            </a:r>
          </a:p>
          <a:p>
            <a:pPr algn="l" rtl="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Team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878915-FE49-476F-A1A2-1926DCB2D2E0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524619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2" y="916261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>Schools’ Visits: Progress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87" y="1826938"/>
            <a:ext cx="8424936" cy="4410373"/>
          </a:xfrm>
        </p:spPr>
        <p:txBody>
          <a:bodyPr/>
          <a:lstStyle/>
          <a:p>
            <a:pPr algn="l" rtl="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Team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878915-FE49-476F-A1A2-1926DCB2D2E0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7AC5E9EC-8B15-45AB-9B3B-0BF2CF6782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59633" y="1762290"/>
            <a:ext cx="6408712" cy="4562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81677"/>
      </p:ext>
    </p:extLst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6529" y="1754962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>Expected Outputs before EU partners’ visit in December 2017</a:t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endParaRPr lang="en-US" sz="32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32" y="2051822"/>
            <a:ext cx="8424936" cy="4410373"/>
          </a:xfrm>
        </p:spPr>
        <p:txBody>
          <a:bodyPr/>
          <a:lstStyle/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Specific list of shared needs 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Clear identification of needs in the project key areas; e.g.</a:t>
            </a:r>
          </a:p>
          <a:p>
            <a:pPr lvl="1" algn="l" rtl="0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Mentorship &amp; coaching</a:t>
            </a:r>
          </a:p>
          <a:p>
            <a:pPr lvl="1" algn="l" rtl="0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PCL</a:t>
            </a:r>
          </a:p>
          <a:p>
            <a:pPr lvl="1" algn="l" rtl="0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STEM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Identification of target audience for different training </a:t>
            </a:r>
            <a:r>
              <a:rPr lang="en-US" sz="2800" dirty="0" err="1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programmes</a:t>
            </a:r>
            <a:endParaRPr lang="en-US" sz="2800" dirty="0">
              <a:solidFill>
                <a:srgbClr val="333399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marL="457200" lvl="1" indent="0" algn="l" rtl="0">
              <a:buClr>
                <a:srgbClr val="3333CC"/>
              </a:buClr>
              <a:buNone/>
            </a:pPr>
            <a:endParaRPr lang="en-US" sz="24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l" rtl="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Team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878915-FE49-476F-A1A2-1926DCB2D2E0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2934773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73" y="1141099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>Next Steps</a:t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endParaRPr lang="en-US" sz="32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32" y="1700808"/>
            <a:ext cx="8424936" cy="4410373"/>
          </a:xfrm>
        </p:spPr>
        <p:txBody>
          <a:bodyPr/>
          <a:lstStyle/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Resolution of training-related key issues: </a:t>
            </a:r>
          </a:p>
          <a:p>
            <a:pPr lvl="1" algn="l" rtl="0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Time </a:t>
            </a:r>
          </a:p>
          <a:p>
            <a:pPr lvl="1" algn="l" rtl="0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Mode </a:t>
            </a:r>
          </a:p>
          <a:p>
            <a:pPr lvl="1" algn="l" rtl="0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Use of available resources (e.g. websites)</a:t>
            </a:r>
          </a:p>
          <a:p>
            <a:pPr lvl="1" algn="l" rtl="0">
              <a:buClr>
                <a:srgbClr val="3333CC"/>
              </a:buClr>
              <a:buFont typeface="Courier New" panose="02070309020205020404" pitchFamily="49" charset="0"/>
              <a:buChar char="o"/>
            </a:pPr>
            <a:r>
              <a:rPr lang="en-US" sz="24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Etc.</a:t>
            </a:r>
            <a:endParaRPr lang="en-US" sz="24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Identifying mentors &amp; mentees in each school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Developing mentorship plans in coordination with quality assurance teams in schools.</a:t>
            </a:r>
          </a:p>
          <a:p>
            <a:pPr algn="l" rtl="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Team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878915-FE49-476F-A1A2-1926DCB2D2E0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3841911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4773" y="1141099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>Next Steps</a:t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endParaRPr lang="en-US" sz="3200" b="1" dirty="0">
              <a:solidFill>
                <a:srgbClr val="C0000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32" y="1700808"/>
            <a:ext cx="8424936" cy="4410373"/>
          </a:xfrm>
        </p:spPr>
        <p:txBody>
          <a:bodyPr/>
          <a:lstStyle/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Producing five schools’ baseline studies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Identifying the focus &amp; scope of schools’ ethnographic studies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Selecting AU mentors teams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Developing training materials </a:t>
            </a:r>
          </a:p>
          <a:p>
            <a:pPr lvl="0" algn="l" rtl="0">
              <a:buClr>
                <a:srgbClr val="3333CC"/>
              </a:buClr>
              <a:buFont typeface="Wingdings" panose="05000000000000000000" pitchFamily="2" charset="2"/>
              <a:buChar char="§"/>
            </a:pPr>
            <a:endParaRPr lang="en-US" sz="2800" dirty="0">
              <a:solidFill>
                <a:srgbClr val="333399">
                  <a:lumMod val="50000"/>
                </a:srgb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Team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878915-FE49-476F-A1A2-1926DCB2D2E0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213515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291" y="980201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/>
            </a:r>
            <a:b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</a:b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>Challenges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9532" y="1826231"/>
            <a:ext cx="8424936" cy="4410373"/>
          </a:xfrm>
        </p:spPr>
        <p:txBody>
          <a:bodyPr/>
          <a:lstStyle/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Time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EU visit (time – clearances)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End-of-term exams (Schools &amp; University) 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Flow of information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Coordination with other universities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Building a strong &amp; sustainable co-operative relationship with MOE</a:t>
            </a: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Team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878915-FE49-476F-A1A2-1926DCB2D2E0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994705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/>
          <p:cNvSpPr txBox="1">
            <a:spLocks/>
          </p:cNvSpPr>
          <p:nvPr/>
        </p:nvSpPr>
        <p:spPr>
          <a:xfrm>
            <a:off x="684213" y="1916113"/>
            <a:ext cx="7775575" cy="4105275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rtl="0">
              <a:buClr>
                <a:srgbClr val="3333CC"/>
              </a:buClr>
              <a:buFont typeface="Wingdings" pitchFamily="2" charset="2"/>
              <a:buNone/>
              <a:defRPr/>
            </a:pPr>
            <a:endParaRPr lang="en-US" sz="1400" b="1" kern="0" dirty="0">
              <a:solidFill>
                <a:srgbClr val="002060"/>
              </a:solidFill>
              <a:ea typeface="Calibri"/>
            </a:endParaRPr>
          </a:p>
          <a:p>
            <a:pPr marL="0" indent="0" algn="ctr" rtl="0"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en-US" sz="4000" i="1" kern="0" dirty="0">
                <a:solidFill>
                  <a:srgbClr val="002060"/>
                </a:solidFill>
                <a:latin typeface="Calibri" panose="020F0502020204030204" pitchFamily="34" charset="0"/>
                <a:ea typeface="Calibri"/>
              </a:rPr>
              <a:t>Thank You</a:t>
            </a:r>
          </a:p>
          <a:p>
            <a:pPr marL="0" indent="0" algn="ctr" rtl="0"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en-US" sz="4000" i="1" kern="0" dirty="0">
                <a:solidFill>
                  <a:srgbClr val="002060"/>
                </a:solidFill>
                <a:latin typeface="Calibri" panose="020F0502020204030204" pitchFamily="34" charset="0"/>
                <a:ea typeface="Calibri"/>
              </a:rPr>
              <a:t>AU Team</a:t>
            </a:r>
          </a:p>
          <a:p>
            <a:pPr algn="l" rtl="0">
              <a:buClr>
                <a:srgbClr val="3333CC"/>
              </a:buClr>
              <a:buFont typeface="Arial" panose="020B0604020202020204" pitchFamily="34" charset="0"/>
              <a:buChar char="•"/>
              <a:defRPr/>
            </a:pPr>
            <a:endParaRPr lang="en-US" sz="2400" b="1" kern="0" dirty="0">
              <a:solidFill>
                <a:srgbClr val="002060"/>
              </a:solidFill>
              <a:latin typeface="Calibri" panose="020F0502020204030204" pitchFamily="34" charset="0"/>
              <a:ea typeface="Calibri"/>
            </a:endParaRPr>
          </a:p>
        </p:txBody>
      </p:sp>
      <p:sp>
        <p:nvSpPr>
          <p:cNvPr id="3686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7776C7A1-65E7-492A-BC69-324232C937FF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/>
              <a:t>16</a:t>
            </a:fld>
            <a:endParaRPr lang="en-US" altLang="en-US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6324600"/>
            <a:ext cx="4510088" cy="457200"/>
          </a:xfrm>
        </p:spPr>
        <p:txBody>
          <a:bodyPr/>
          <a:lstStyle/>
          <a:p>
            <a:pPr algn="l">
              <a:defRPr/>
            </a:pPr>
            <a:r>
              <a:rPr lang="es-ES">
                <a:solidFill>
                  <a:schemeClr val="bg2">
                    <a:lumMod val="50000"/>
                    <a:lumOff val="50000"/>
                  </a:schemeClr>
                </a:solidFill>
              </a:rPr>
              <a:t>SUP4PCL , AU Team</a:t>
            </a:r>
            <a:endParaRPr lang="en-US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3686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687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btitle 2"/>
          <p:cNvSpPr txBox="1">
            <a:spLocks/>
          </p:cNvSpPr>
          <p:nvPr/>
        </p:nvSpPr>
        <p:spPr>
          <a:xfrm>
            <a:off x="463550" y="1295400"/>
            <a:ext cx="8183563" cy="5029200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342900" indent="-3429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r" rtl="1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r" rtl="1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 rtl="0">
              <a:buClr>
                <a:srgbClr val="3333CC"/>
              </a:buClr>
              <a:buFont typeface="Wingdings" pitchFamily="2" charset="2"/>
              <a:buNone/>
              <a:defRPr/>
            </a:pPr>
            <a:endParaRPr lang="en-US" sz="1400" b="1" kern="0" dirty="0">
              <a:solidFill>
                <a:srgbClr val="002060"/>
              </a:solidFill>
              <a:ea typeface="Calibri"/>
            </a:endParaRPr>
          </a:p>
          <a:p>
            <a:pPr marL="0" indent="0" algn="ctr" rtl="0"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en-US" sz="3000" b="1" kern="0" dirty="0">
                <a:solidFill>
                  <a:srgbClr val="FF0000"/>
                </a:solidFill>
                <a:ea typeface="Calibri"/>
              </a:rPr>
              <a:t>Content</a:t>
            </a:r>
          </a:p>
          <a:p>
            <a:pPr algn="l" rtl="0">
              <a:lnSpc>
                <a:spcPct val="200000"/>
              </a:lnSpc>
              <a:buClr>
                <a:srgbClr val="3333CC"/>
              </a:buClr>
              <a:buFont typeface="Wingdings" pitchFamily="2" charset="2"/>
              <a:buChar char="§"/>
              <a:defRPr/>
            </a:pPr>
            <a:r>
              <a:rPr lang="en-US" sz="2400" b="1" kern="0" dirty="0">
                <a:solidFill>
                  <a:srgbClr val="002060"/>
                </a:solidFill>
                <a:latin typeface="Calibri" panose="020F0502020204030204" pitchFamily="34" charset="0"/>
                <a:ea typeface="Calibri"/>
              </a:rPr>
              <a:t>Gaining Access to Schools : Context and Challenges</a:t>
            </a:r>
          </a:p>
          <a:p>
            <a:pPr algn="l" rtl="0">
              <a:lnSpc>
                <a:spcPct val="200000"/>
              </a:lnSpc>
              <a:buClr>
                <a:srgbClr val="3333CC"/>
              </a:buClr>
              <a:buFont typeface="Wingdings" pitchFamily="2" charset="2"/>
              <a:buChar char="§"/>
              <a:defRPr/>
            </a:pPr>
            <a:r>
              <a:rPr lang="en-US" sz="2400" b="1" kern="0" dirty="0">
                <a:solidFill>
                  <a:srgbClr val="002060"/>
                </a:solidFill>
                <a:latin typeface="Calibri" panose="020F0502020204030204" pitchFamily="34" charset="0"/>
                <a:ea typeface="Calibri"/>
              </a:rPr>
              <a:t>Schools’ Visits: Progress</a:t>
            </a:r>
          </a:p>
          <a:p>
            <a:pPr algn="l" rtl="0">
              <a:lnSpc>
                <a:spcPct val="200000"/>
              </a:lnSpc>
              <a:buClr>
                <a:srgbClr val="3333CC"/>
              </a:buClr>
              <a:buFont typeface="Wingdings" pitchFamily="2" charset="2"/>
              <a:buChar char="§"/>
              <a:defRPr/>
            </a:pPr>
            <a:r>
              <a:rPr lang="en-US" sz="2400" b="1" kern="0" dirty="0">
                <a:solidFill>
                  <a:srgbClr val="002060"/>
                </a:solidFill>
                <a:latin typeface="Calibri" panose="020F0502020204030204" pitchFamily="34" charset="0"/>
                <a:ea typeface="Calibri"/>
              </a:rPr>
              <a:t>Expected Outputs before EU partners’ visit in December 2017</a:t>
            </a:r>
          </a:p>
          <a:p>
            <a:pPr algn="l" rtl="0">
              <a:lnSpc>
                <a:spcPct val="200000"/>
              </a:lnSpc>
              <a:buClr>
                <a:srgbClr val="3333CC"/>
              </a:buClr>
              <a:buFont typeface="Wingdings" pitchFamily="2" charset="2"/>
              <a:buChar char="§"/>
              <a:defRPr/>
            </a:pPr>
            <a:r>
              <a:rPr lang="en-US" sz="2400" b="1" kern="0" dirty="0">
                <a:solidFill>
                  <a:srgbClr val="002060"/>
                </a:solidFill>
                <a:latin typeface="Calibri" panose="020F0502020204030204" pitchFamily="34" charset="0"/>
                <a:ea typeface="Calibri"/>
              </a:rPr>
              <a:t>Next Steps </a:t>
            </a:r>
          </a:p>
          <a:p>
            <a:pPr algn="l" rtl="0">
              <a:lnSpc>
                <a:spcPct val="200000"/>
              </a:lnSpc>
              <a:buClr>
                <a:srgbClr val="3333CC"/>
              </a:buClr>
              <a:buFont typeface="Wingdings" pitchFamily="2" charset="2"/>
              <a:buChar char="§"/>
              <a:defRPr/>
            </a:pPr>
            <a:r>
              <a:rPr lang="en-US" sz="2400" b="1" kern="0" dirty="0">
                <a:solidFill>
                  <a:srgbClr val="002060"/>
                </a:solidFill>
                <a:latin typeface="Calibri" panose="020F0502020204030204" pitchFamily="34" charset="0"/>
                <a:ea typeface="Calibri"/>
              </a:rPr>
              <a:t>Challenges</a:t>
            </a:r>
          </a:p>
          <a:p>
            <a:pPr algn="l" rtl="0">
              <a:lnSpc>
                <a:spcPct val="200000"/>
              </a:lnSpc>
              <a:buClr>
                <a:srgbClr val="3333CC"/>
              </a:buClr>
              <a:buFont typeface="Wingdings" pitchFamily="2" charset="2"/>
              <a:buChar char="§"/>
              <a:defRPr/>
            </a:pPr>
            <a:endParaRPr lang="en-US" sz="2400" b="1" kern="0" dirty="0">
              <a:solidFill>
                <a:srgbClr val="002060"/>
              </a:solidFill>
              <a:latin typeface="Calibri" panose="020F0502020204030204" pitchFamily="34" charset="0"/>
              <a:ea typeface="Calibri"/>
            </a:endParaRPr>
          </a:p>
          <a:p>
            <a:pPr algn="l" rtl="0">
              <a:buClr>
                <a:srgbClr val="3333CC"/>
              </a:buClr>
              <a:buFont typeface="Wingdings" pitchFamily="2" charset="2"/>
              <a:buChar char="§"/>
              <a:defRPr/>
            </a:pPr>
            <a:endParaRPr lang="en-US" sz="2400" b="1" kern="0" dirty="0">
              <a:solidFill>
                <a:srgbClr val="002060"/>
              </a:solidFill>
              <a:latin typeface="Calibri" panose="020F0502020204030204" pitchFamily="34" charset="0"/>
              <a:ea typeface="Calibri"/>
            </a:endParaRPr>
          </a:p>
        </p:txBody>
      </p:sp>
      <p:sp>
        <p:nvSpPr>
          <p:cNvPr id="16387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32E30520-14CB-47DE-BB31-20996F6FBB34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/>
              <a:t>2</a:t>
            </a:fld>
            <a:endParaRPr lang="en-US" altLang="en-US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5800" y="6324600"/>
            <a:ext cx="4510088" cy="457200"/>
          </a:xfrm>
        </p:spPr>
        <p:txBody>
          <a:bodyPr/>
          <a:lstStyle/>
          <a:p>
            <a:pPr algn="l">
              <a:defRPr/>
            </a:pPr>
            <a:r>
              <a:rPr lang="es-ES" dirty="0">
                <a:solidFill>
                  <a:schemeClr val="bg2">
                    <a:lumMod val="50000"/>
                    <a:lumOff val="50000"/>
                  </a:schemeClr>
                </a:solidFill>
              </a:rPr>
              <a:t>SUP4PCL , AU </a:t>
            </a:r>
            <a:r>
              <a:rPr lang="es-ES" dirty="0" err="1">
                <a:solidFill>
                  <a:schemeClr val="bg2">
                    <a:lumMod val="50000"/>
                    <a:lumOff val="50000"/>
                  </a:schemeClr>
                </a:solidFill>
              </a:rPr>
              <a:t>Team</a:t>
            </a:r>
            <a:endParaRPr lang="en-US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6389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72313" y="571500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8" y="571500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02" y="926786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>Gaining Access to Schools: Context &amp;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171700"/>
            <a:ext cx="8424936" cy="4114800"/>
          </a:xfrm>
        </p:spPr>
        <p:txBody>
          <a:bodyPr/>
          <a:lstStyle/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First round of correspondences between FOE &amp; MOE Directorate:  January- September 2017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Attempt failed to have a Protocol signed between AU &amp; the MOE Directorate in Alexandria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Memorandum of understanding : MOHE &amp; MOE &amp; AUC Middle East Studies institute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New round of correspondences between FOE &amp; MOE Directorate: September- October 2017 </a:t>
            </a: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>
              <a:defRPr/>
            </a:pPr>
            <a:r>
              <a:rPr lang="es-ES" dirty="0">
                <a:solidFill>
                  <a:schemeClr val="bg2">
                    <a:lumMod val="50000"/>
                    <a:lumOff val="50000"/>
                  </a:schemeClr>
                </a:solidFill>
              </a:rPr>
              <a:t>SUP4PCL , AU </a:t>
            </a:r>
            <a:r>
              <a:rPr lang="es-ES" dirty="0" err="1">
                <a:solidFill>
                  <a:schemeClr val="bg2">
                    <a:lumMod val="50000"/>
                    <a:lumOff val="50000"/>
                  </a:schemeClr>
                </a:solidFill>
              </a:rPr>
              <a:t>Team</a:t>
            </a:r>
            <a:endParaRPr lang="en-US" dirty="0">
              <a:solidFill>
                <a:schemeClr val="bg2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fld id="{B8878915-FE49-476F-A1A2-1926DCB2D2E0}" type="slidenum">
              <a:rPr lang="ar-SA" altLang="en-US">
                <a:solidFill>
                  <a:srgbClr val="8D8D8D"/>
                </a:solidFill>
                <a:latin typeface="Tahoma" panose="020B0604030504040204" pitchFamily="34" charset="0"/>
              </a:rPr>
              <a:pPr algn="ctr"/>
              <a:t>3</a:t>
            </a:fld>
            <a:endParaRPr lang="en-US" altLang="en-US">
              <a:solidFill>
                <a:srgbClr val="8D8D8D"/>
              </a:solidFill>
              <a:latin typeface="Tahoma" panose="020B060403050404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02" y="926786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>Gaining Access to Schools: Context &amp;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171700"/>
            <a:ext cx="8424936" cy="4114800"/>
          </a:xfrm>
        </p:spPr>
        <p:txBody>
          <a:bodyPr/>
          <a:lstStyle/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Visit from AU team representatives to the MOE Directorate, Community Participation manager: Monday 2</a:t>
            </a:r>
            <a:r>
              <a:rPr lang="en-US" sz="2800" baseline="300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nd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 October, 2017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Gaining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Verbal consent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to access schools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AU team first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highlight>
                  <a:srgbClr val="FFFF00"/>
                </a:highlight>
                <a:latin typeface="Calibri" panose="020F0502020204030204" pitchFamily="34" charset="0"/>
              </a:rPr>
              <a:t>INFORMAL Visits </a:t>
            </a: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to schools: 23-26 October, 2017</a:t>
            </a: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More challenges (official documents in schools, more documents required by the MOE Directorate, processing official letters at the FOE, etc.) </a:t>
            </a: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Team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878915-FE49-476F-A1A2-1926DCB2D2E0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84559710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002" y="926786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>Gaining Access to Schools: Context &amp;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2171700"/>
            <a:ext cx="8424936" cy="4114800"/>
          </a:xfrm>
        </p:spPr>
        <p:txBody>
          <a:bodyPr/>
          <a:lstStyle/>
          <a:p>
            <a:pPr algn="l" rtl="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Using all possible formal &amp; informal channels of communications with the MOE Directorate (formal letters, phone calls, WhatsApp) </a:t>
            </a: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Team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878915-FE49-476F-A1A2-1926DCB2D2E0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65475382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2" y="916261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>Schools’ Visits: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87" y="1826939"/>
            <a:ext cx="8424936" cy="4114800"/>
          </a:xfrm>
        </p:spPr>
        <p:txBody>
          <a:bodyPr/>
          <a:lstStyle/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A comprehensive &amp; shared plan for schools’ visits till the end of December 2017 (mid-term exams).  </a:t>
            </a:r>
          </a:p>
          <a:p>
            <a:pPr marL="0" indent="0" algn="l" rtl="0">
              <a:buNone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Plan outlines:</a:t>
            </a:r>
          </a:p>
          <a:p>
            <a:pPr lvl="1" algn="l" rtl="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Aims &amp; objectives of visits</a:t>
            </a:r>
          </a:p>
          <a:p>
            <a:pPr lvl="1" algn="l" rtl="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Teams assigned to each school</a:t>
            </a:r>
          </a:p>
          <a:p>
            <a:pPr lvl="1" algn="l" rtl="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Schedule for schools weekly visits</a:t>
            </a:r>
          </a:p>
          <a:p>
            <a:pPr lvl="1" algn="l" rtl="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Tools used</a:t>
            </a:r>
          </a:p>
          <a:p>
            <a:pPr lvl="1" algn="l" rtl="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Expected outcomes</a:t>
            </a:r>
          </a:p>
          <a:p>
            <a:pPr lvl="1" algn="l" rtl="0">
              <a:buFont typeface="Courier New" panose="02070309020205020404" pitchFamily="49" charset="0"/>
              <a:buChar char="o"/>
            </a:pPr>
            <a:r>
              <a:rPr lang="en-US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Sharing outcomes &amp; next steps</a:t>
            </a: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Team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878915-FE49-476F-A1A2-1926DCB2D2E0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290743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2" y="778654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>Schools’ Visits: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87" y="1826939"/>
            <a:ext cx="8424936" cy="4114800"/>
          </a:xfrm>
        </p:spPr>
        <p:txBody>
          <a:bodyPr/>
          <a:lstStyle/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Team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878915-FE49-476F-A1A2-1926DCB2D2E0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899D6720-5803-434A-BF59-FA94D7AA33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1721628"/>
            <a:ext cx="5452070" cy="4831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239625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2" y="778654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>Schools’ Visits: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87" y="1826939"/>
            <a:ext cx="8424936" cy="4114800"/>
          </a:xfrm>
        </p:spPr>
        <p:txBody>
          <a:bodyPr/>
          <a:lstStyle/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Team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878915-FE49-476F-A1A2-1926DCB2D2E0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8D956E09-58EB-460D-A0F3-8B545D7BCD3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712631"/>
            <a:ext cx="4355976" cy="496855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xmlns="" id="{A51C14E2-8C89-4FFF-9D83-E59F32F2DF3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1306" y="1707342"/>
            <a:ext cx="4355976" cy="4938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8391854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D8F7FE9-3A69-4A5A-9D68-ACF4E4A2BC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9532" y="916261"/>
            <a:ext cx="8424936" cy="846030"/>
          </a:xfrm>
        </p:spPr>
        <p:txBody>
          <a:bodyPr/>
          <a:lstStyle/>
          <a:p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</a:rPr>
              <a:t>Schools’ Visits: Progress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D18079A-4ACE-4423-8ECF-19865F5F0E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87" y="1826938"/>
            <a:ext cx="8424936" cy="4410373"/>
          </a:xfrm>
        </p:spPr>
        <p:txBody>
          <a:bodyPr/>
          <a:lstStyle/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Schools have a comprehensive understanding of the project </a:t>
            </a:r>
            <a:r>
              <a:rPr lang="en-US" sz="2800" dirty="0">
                <a:solidFill>
                  <a:srgbClr val="333399">
                    <a:lumMod val="50000"/>
                  </a:srgbClr>
                </a:solidFill>
                <a:latin typeface="Calibri" panose="020F0502020204030204" pitchFamily="34" charset="0"/>
              </a:rPr>
              <a:t>(meetings with school heads, Quality assurance teams &amp; subject head teachers)</a:t>
            </a:r>
          </a:p>
          <a:p>
            <a:pPr marL="0" indent="0" algn="l" rtl="0">
              <a:buNone/>
            </a:pPr>
            <a:endParaRPr lang="en-US" sz="12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Building trust (formal &amp; informal dialogue)</a:t>
            </a:r>
          </a:p>
          <a:p>
            <a:pPr marL="0" indent="0" algn="l" rtl="0">
              <a:buNone/>
            </a:pPr>
            <a:endParaRPr lang="en-US" sz="12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Planning meetings with different stakeholders (e.g. students &amp; parents</a:t>
            </a:r>
          </a:p>
          <a:p>
            <a:pPr marL="0" indent="0" algn="l" rtl="0">
              <a:buNone/>
            </a:pPr>
            <a:endParaRPr lang="en-US" sz="12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l" rtl="0">
              <a:buFont typeface="Wingdings" panose="05000000000000000000" pitchFamily="2" charset="2"/>
              <a:buChar char="§"/>
            </a:pPr>
            <a:r>
              <a:rPr lang="en-US" sz="2800" dirty="0">
                <a:solidFill>
                  <a:schemeClr val="tx2">
                    <a:lumMod val="50000"/>
                  </a:schemeClr>
                </a:solidFill>
                <a:latin typeface="Calibri" panose="020F0502020204030204" pitchFamily="34" charset="0"/>
              </a:rPr>
              <a:t>Planning classroom observations</a:t>
            </a:r>
          </a:p>
          <a:p>
            <a:pPr marL="0" indent="0" algn="l" rtl="0">
              <a:buNone/>
            </a:pPr>
            <a:endParaRPr lang="en-US" sz="2800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algn="l" rtl="0">
              <a:buFont typeface="Wingdings" panose="05000000000000000000" pitchFamily="2" charset="2"/>
              <a:buChar char="§"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pPr marL="0" indent="0" algn="l" rtl="0">
              <a:buNone/>
            </a:pPr>
            <a:endParaRPr lang="en-US" dirty="0">
              <a:solidFill>
                <a:schemeClr val="tx2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11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1400" b="0" i="0" u="none" strike="noStrike" kern="1200" cap="none" spc="0" normalizeH="0" baseline="0" noProof="0" dirty="0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SUP4PCL , AU </a:t>
            </a:r>
            <a:r>
              <a:rPr kumimoji="0" lang="es-ES" sz="1400" b="0" i="0" u="none" strike="noStrike" kern="1200" cap="none" spc="0" normalizeH="0" baseline="0" noProof="0" dirty="0" err="1">
                <a:ln>
                  <a:noFill/>
                </a:ln>
                <a:solidFill>
                  <a:srgbClr val="1C1C1C">
                    <a:lumMod val="50000"/>
                    <a:lumOff val="50000"/>
                  </a:srgbClr>
                </a:solidFill>
                <a:effectLst/>
                <a:uLnTx/>
                <a:uFillTx/>
                <a:latin typeface="Tahoma"/>
                <a:ea typeface="+mn-ea"/>
                <a:cs typeface="Arial"/>
              </a:rPr>
              <a:t>Team</a:t>
            </a:r>
            <a:endParaRPr kumimoji="0" lang="en-US" sz="1400" b="0" i="0" u="none" strike="noStrike" kern="1200" cap="none" spc="0" normalizeH="0" baseline="0" noProof="0" dirty="0">
              <a:ln>
                <a:noFill/>
              </a:ln>
              <a:solidFill>
                <a:srgbClr val="1C1C1C">
                  <a:lumMod val="50000"/>
                  <a:lumOff val="50000"/>
                </a:srgbClr>
              </a:solidFill>
              <a:effectLst/>
              <a:uLnTx/>
              <a:uFillTx/>
              <a:latin typeface="Tahoma"/>
              <a:ea typeface="+mn-ea"/>
              <a:cs typeface="Arial"/>
            </a:endParaRPr>
          </a:p>
        </p:txBody>
      </p:sp>
      <p:sp>
        <p:nvSpPr>
          <p:cNvPr id="17411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8878915-FE49-476F-A1A2-1926DCB2D2E0}" type="slidenum">
              <a:rPr kumimoji="0" lang="ar-SA" altLang="en-US" sz="1400" b="0" i="0" u="none" strike="noStrike" kern="1200" cap="none" spc="0" normalizeH="0" baseline="0" noProof="0">
                <a:ln>
                  <a:noFill/>
                </a:ln>
                <a:solidFill>
                  <a:srgbClr val="8D8D8D"/>
                </a:solidFill>
                <a:effectLst/>
                <a:uLnTx/>
                <a:uFillTx/>
                <a:latin typeface="Tahoma" panose="020B0604030504040204" pitchFamily="34" charset="0"/>
                <a:ea typeface="+mn-ea"/>
                <a:cs typeface="Arial" panose="020B0604020202020204" pitchFamily="34" charset="0"/>
              </a:rPr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400" b="0" i="0" u="none" strike="noStrike" kern="1200" cap="none" spc="0" normalizeH="0" baseline="0" noProof="0">
              <a:ln>
                <a:noFill/>
              </a:ln>
              <a:solidFill>
                <a:srgbClr val="8D8D8D"/>
              </a:solidFill>
              <a:effectLst/>
              <a:uLnTx/>
              <a:uFillTx/>
              <a:latin typeface="Tahoma" panose="020B060403050404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413" name="Picture 6" descr="انطلاق فعاليات اليوبيل الماسي لجامعة الإسكندرية..اليوم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84" t="10226" r="30208" b="67613"/>
          <a:stretch>
            <a:fillRect/>
          </a:stretch>
        </p:blipFill>
        <p:spPr bwMode="auto">
          <a:xfrm>
            <a:off x="7012334" y="212411"/>
            <a:ext cx="1857375" cy="928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212411"/>
            <a:ext cx="2239962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92668041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Blends">
  <a:themeElements>
    <a:clrScheme name="Blends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cs typeface="Times New Roman" pitchFamily="18" charset="0"/>
          </a:defRPr>
        </a:defPPr>
      </a:lstStyle>
    </a:lnDef>
    <a:txDef>
      <a:spPr bwMode="gray">
        <a:noFill/>
        <a:ln w="9525" algn="ctr">
          <a:noFill/>
          <a:miter lim="800000"/>
          <a:headEnd/>
          <a:tailEnd/>
        </a:ln>
      </a:spPr>
      <a:bodyPr wrap="square">
        <a:spAutoFit/>
      </a:bodyPr>
      <a:lstStyle>
        <a:defPPr algn="ctr" eaLnBrk="0" hangingPunct="0">
          <a:spcBef>
            <a:spcPts val="1000"/>
          </a:spcBef>
          <a:defRPr sz="2400" b="1" dirty="0" smtClean="0">
            <a:latin typeface="Simplified Arabic" pitchFamily="18" charset="-78"/>
            <a:ea typeface="AL-Mateen"/>
            <a:cs typeface="Simplified Arabic" pitchFamily="18" charset="-78"/>
          </a:defRPr>
        </a:defPPr>
      </a:lstStyle>
    </a:tx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1173</TotalTime>
  <Words>579</Words>
  <Application>Microsoft Office PowerPoint</Application>
  <PresentationFormat>On-screen Show (4:3)</PresentationFormat>
  <Paragraphs>119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Courier New</vt:lpstr>
      <vt:lpstr>Tahoma</vt:lpstr>
      <vt:lpstr>Times New Roman</vt:lpstr>
      <vt:lpstr>Wingdings</vt:lpstr>
      <vt:lpstr>Blends</vt:lpstr>
      <vt:lpstr>PowerPoint Presentation</vt:lpstr>
      <vt:lpstr>PowerPoint Presentation</vt:lpstr>
      <vt:lpstr>Gaining Access to Schools: Context &amp; Challenges</vt:lpstr>
      <vt:lpstr>Gaining Access to Schools: Context &amp; Challenges</vt:lpstr>
      <vt:lpstr>Gaining Access to Schools: Context &amp; Challenges</vt:lpstr>
      <vt:lpstr>Schools’ Visits: Progress</vt:lpstr>
      <vt:lpstr>Schools’ Visits: Progress</vt:lpstr>
      <vt:lpstr>Schools’ Visits: Progress</vt:lpstr>
      <vt:lpstr>Schools’ Visits: Progress</vt:lpstr>
      <vt:lpstr>Schools’ Visits: Progress </vt:lpstr>
      <vt:lpstr>Schools’ Visits: Progress </vt:lpstr>
      <vt:lpstr>     Expected Outputs before EU partners’ visit in December 2017 </vt:lpstr>
      <vt:lpstr>     Next Steps </vt:lpstr>
      <vt:lpstr>     Next Steps </vt:lpstr>
      <vt:lpstr>     Challenges 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centra</dc:creator>
  <cp:lastModifiedBy>centra</cp:lastModifiedBy>
  <cp:revision>156</cp:revision>
  <cp:lastPrinted>2016-01-19T18:11:24Z</cp:lastPrinted>
  <dcterms:created xsi:type="dcterms:W3CDTF">2006-08-16T00:00:00Z</dcterms:created>
  <dcterms:modified xsi:type="dcterms:W3CDTF">2017-11-21T06:24:35Z</dcterms:modified>
</cp:coreProperties>
</file>