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1" r:id="rId2"/>
    <p:sldId id="356" r:id="rId3"/>
    <p:sldId id="384" r:id="rId4"/>
    <p:sldId id="385" r:id="rId5"/>
    <p:sldId id="286" r:id="rId6"/>
    <p:sldId id="308" r:id="rId7"/>
    <p:sldId id="313" r:id="rId8"/>
    <p:sldId id="386" r:id="rId9"/>
    <p:sldId id="387" r:id="rId10"/>
    <p:sldId id="389" r:id="rId11"/>
    <p:sldId id="388" r:id="rId12"/>
    <p:sldId id="390" r:id="rId13"/>
    <p:sldId id="391" r:id="rId14"/>
    <p:sldId id="311" r:id="rId15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0E31F4-1055-4422-8B21-58EE98B8CE09}" type="datetimeFigureOut">
              <a:rPr lang="en-GB"/>
              <a:pPr>
                <a:defRPr/>
              </a:pPr>
              <a:t>26/06/2018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11D8540-E367-4EC7-AFEE-AB6B6C6A452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009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44E69F-CFB9-483A-9862-DD03B024FA25}" type="datetimeFigureOut">
              <a:rPr lang="en-GB"/>
              <a:pPr>
                <a:defRPr/>
              </a:pPr>
              <a:t>26/06/2018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571B1ED-1533-4A89-8B17-9A36FEEB2FC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214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r" rtl="1" eaLnBrk="1" hangingPunct="1">
                <a:defRPr/>
              </a:pPr>
              <a:endParaRPr lang="ar-EG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r" rtl="1" eaLnBrk="1" hangingPunct="1">
                <a:defRPr/>
              </a:pPr>
              <a:endParaRPr lang="ar-EG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r" rtl="1" eaLnBrk="1" hangingPunct="1">
                <a:defRPr/>
              </a:pPr>
              <a:endParaRPr lang="ar-EG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54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noProof="0"/>
              <a:t>انقر لتحرير نمط العنوان الرئيسي</a:t>
            </a:r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algn="l">
              <a:defRPr>
                <a:solidFill>
                  <a:srgbClr val="1C1C1C"/>
                </a:solidFill>
                <a:cs typeface="Arial" panose="020B0604020202020204" pitchFamily="34" charset="0"/>
              </a:defRPr>
            </a:lvl1pPr>
          </a:lstStyle>
          <a:p>
            <a:fld id="{0098E8BC-DD2F-4467-8B0F-77DD495469F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0422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BB9B62E6-4A92-493C-BAEE-49973666789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0957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AE1191F0-1DBE-4B6E-957C-6F6B13C1EC1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3790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329F57A5-A538-4B20-9331-EF1C6290489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5676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59D68000-70E2-446E-A3CE-8EB6FAC9A8A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1413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222C90B7-4323-4143-A411-93623844D37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94586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46155206-BD53-499A-8361-053CEBB8161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91136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67D3696B-C661-4B89-9131-C46C7351EC6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5918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430F8739-AC9A-4966-A57A-73BA2A6F78B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6273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7570C94B-96FD-40A1-8470-79FF98D0197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207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7FC096DA-990D-4353-BF50-03DB19D7950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69243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2DE0AF59-E307-4BA9-9E30-CC6908C2480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3369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274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solidFill>
                  <a:srgbClr val="000000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solidFill>
                  <a:srgbClr val="000000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274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66451F0F-D244-4533-ADB7-04D28C6BEA3C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 spd="med"/>
  <p:hf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685800" y="1700808"/>
            <a:ext cx="757029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School and University Partnership for Peer Communities of Learners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ar-EG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)</a:t>
            </a:r>
            <a:r>
              <a:rPr lang="en-GB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SUP4PCL</a:t>
            </a:r>
            <a:r>
              <a:rPr lang="ar-EG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(</a:t>
            </a:r>
            <a:endParaRPr lang="en-GB" alt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ar-EG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الشراكة بين </a:t>
            </a:r>
            <a:r>
              <a:rPr lang="ar-EG" sz="2400" b="1" dirty="0">
                <a:solidFill>
                  <a:srgbClr val="333399">
                    <a:lumMod val="75000"/>
                  </a:srgbClr>
                </a:solidFill>
                <a:ea typeface="Calibri" panose="020F0502020204030204" pitchFamily="34" charset="0"/>
              </a:rPr>
              <a:t>المدرسة و</a:t>
            </a:r>
            <a:r>
              <a:rPr lang="ar-EG" sz="24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الجامعة لبناء مجتمعات الأقران من المتعلمين</a:t>
            </a:r>
            <a:endParaRPr lang="en-GB" sz="2400" b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algn="ctr" eaLnBrk="1" hangingPunct="1"/>
            <a:endParaRPr lang="ar-EG" alt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Project Number : 573660-EPP-1-2016-1-EG-EPPKA2-CBHE-JP (2016-2516/001-001</a:t>
            </a:r>
            <a:r>
              <a:rPr lang="en-US" altLang="en-US" sz="1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/>
            <a:endParaRPr lang="en-US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Progress Reporting on AU Schools’ Visits</a:t>
            </a:r>
          </a:p>
          <a:p>
            <a:pPr algn="ctr" eaLnBrk="1" hangingPunct="1"/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Alexandria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Local Fifth Management Meeting 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26</a:t>
            </a:r>
            <a:r>
              <a:rPr lang="en-US" altLang="en-US" sz="1600" b="1" baseline="30000" dirty="0">
                <a:solidFill>
                  <a:srgbClr val="00206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June, 2018</a:t>
            </a:r>
          </a:p>
          <a:p>
            <a:pPr algn="ctr" eaLnBrk="1" hangingPunct="1"/>
            <a:endParaRPr lang="ar-EG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763713" y="4539605"/>
            <a:ext cx="5688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pic>
        <p:nvPicPr>
          <p:cNvPr id="14340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4510088" cy="457200"/>
          </a:xfrm>
        </p:spPr>
        <p:txBody>
          <a:bodyPr/>
          <a:lstStyle/>
          <a:p>
            <a:pPr algn="l">
              <a:defRPr/>
            </a:pPr>
            <a:r>
              <a:rPr lang="es-E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SUP4PCL , AU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725800F-12F9-4428-A869-A078FC0BB6F5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/>
              <a:t>1</a:t>
            </a:fld>
            <a:endParaRPr lang="en-US" altLang="en-US" dirty="0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3725"/>
            <a:ext cx="22399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30" y="1035844"/>
            <a:ext cx="7793037" cy="601898"/>
          </a:xfrm>
        </p:spPr>
        <p:txBody>
          <a:bodyPr/>
          <a:lstStyle/>
          <a:p>
            <a:pPr lvl="0" algn="ctr" rt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  <a:t/>
            </a:r>
            <a:b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</a:b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/>
            </a:r>
            <a:b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</a:b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Interview Protocols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123876"/>
            <a:ext cx="18002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92269A-B757-4ABB-8282-2B456EB1E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637742"/>
            <a:ext cx="8606160" cy="464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758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30" y="1035844"/>
            <a:ext cx="7793037" cy="601898"/>
          </a:xfrm>
        </p:spPr>
        <p:txBody>
          <a:bodyPr/>
          <a:lstStyle/>
          <a:p>
            <a:pPr lvl="0" algn="ctr" rt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  <a:t/>
            </a:r>
            <a:b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</a:b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/>
            </a:r>
            <a:b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</a:b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Interview Protocols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5ED7225-183F-49A7-A11C-78A0B01A2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750219"/>
            <a:ext cx="6696743" cy="4574381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123876"/>
            <a:ext cx="18002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7341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30" y="1035844"/>
            <a:ext cx="7793037" cy="601898"/>
          </a:xfrm>
        </p:spPr>
        <p:txBody>
          <a:bodyPr/>
          <a:lstStyle/>
          <a:p>
            <a:pPr lvl="0" algn="ctr" rt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  <a:t/>
            </a:r>
            <a:b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</a:b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/>
            </a:r>
            <a:b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</a:b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Interview Protocols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123876"/>
            <a:ext cx="18002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235FC4-C13F-4B4B-9B7D-9D2EC0EE8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30" y="1637742"/>
            <a:ext cx="8291042" cy="468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63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430" y="1035844"/>
            <a:ext cx="7793037" cy="601898"/>
          </a:xfrm>
        </p:spPr>
        <p:txBody>
          <a:bodyPr/>
          <a:lstStyle/>
          <a:p>
            <a:pPr lvl="0" algn="ctr" rt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  <a:t/>
            </a:r>
            <a:b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</a:b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/>
            </a:r>
            <a:b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</a:b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Templates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123876"/>
            <a:ext cx="18002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3F5BDC-1EBB-441E-9A63-8135028A6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38300"/>
            <a:ext cx="8822184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182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684213" y="1916113"/>
            <a:ext cx="7775575" cy="41052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rtl="0">
              <a:buClr>
                <a:srgbClr val="3333CC"/>
              </a:buClr>
              <a:buFont typeface="Wingdings" pitchFamily="2" charset="2"/>
              <a:buNone/>
              <a:defRPr/>
            </a:pPr>
            <a:endParaRPr lang="en-US" sz="1400" b="1" kern="0" dirty="0">
              <a:solidFill>
                <a:srgbClr val="002060"/>
              </a:solidFill>
              <a:ea typeface="Calibri"/>
            </a:endParaRPr>
          </a:p>
          <a:p>
            <a:pPr marL="0" indent="0" algn="ctr" rtl="0"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sz="4000" i="1" kern="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Thank You</a:t>
            </a:r>
          </a:p>
          <a:p>
            <a:pPr marL="0" indent="0" algn="l" rtl="0">
              <a:buClr>
                <a:srgbClr val="3333CC"/>
              </a:buClr>
              <a:buNone/>
              <a:defRPr/>
            </a:pPr>
            <a:endParaRPr lang="en-US" sz="2400" b="1" kern="0" dirty="0">
              <a:solidFill>
                <a:srgbClr val="002060"/>
              </a:solidFill>
              <a:latin typeface="Calibri" panose="020F0502020204030204" pitchFamily="34" charset="0"/>
              <a:ea typeface="Calibri"/>
            </a:endParaRP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776C7A1-65E7-492A-BC69-324232C937FF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/>
              <a:t>14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4510088" cy="457200"/>
          </a:xfrm>
        </p:spPr>
        <p:txBody>
          <a:bodyPr/>
          <a:lstStyle/>
          <a:p>
            <a:pPr algn="l">
              <a:defRPr/>
            </a:pPr>
            <a:r>
              <a:rPr lang="es-E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SUP4PCL , AU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686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7595"/>
            <a:ext cx="7793037" cy="848691"/>
          </a:xfrm>
        </p:spPr>
        <p:txBody>
          <a:bodyPr/>
          <a:lstStyle/>
          <a:p>
            <a:pPr lvl="0" rt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  <a:t/>
            </a:r>
            <a:b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</a:b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/>
            </a:r>
            <a:b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</a:b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AU Schools’ Visits during the Second Academic Term 2017-2018: Context</a:t>
            </a:r>
            <a:r>
              <a:rPr lang="en-US" sz="3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6BBE57-E0F9-4EAB-A032-016BD7A8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444795"/>
            <a:ext cx="7772400" cy="3679081"/>
          </a:xfrm>
        </p:spPr>
        <p:txBody>
          <a:bodyPr/>
          <a:lstStyle/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Focus at schools on follow-up work to the February 2018 workshop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Limited number of schools’ visits (average: 4 visits): Holidays – Elections - Preparation for end-of-year exams -      Special cases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Schools unavailability during May &amp; June due to end-of-year exams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Exam work at AU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123876"/>
            <a:ext cx="1800200" cy="457200"/>
          </a:xfrm>
        </p:spPr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32E30520-14CB-47DE-BB31-20996F6FBB34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/>
              <a:t>2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042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51" y="2709864"/>
            <a:ext cx="7793037" cy="862280"/>
          </a:xfrm>
        </p:spPr>
        <p:txBody>
          <a:bodyPr/>
          <a:lstStyle/>
          <a:p>
            <a:pPr lvl="0" rt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  <a:t/>
            </a:r>
            <a:b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</a:b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/>
            </a:r>
            <a:b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</a:b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Moving Towards Schools 'Ethnographies &amp; </a:t>
            </a:r>
            <a:b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in-depth Comprehensive Profiles (March-April 2018):</a:t>
            </a:r>
            <a:b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Tools</a:t>
            </a:r>
            <a:r>
              <a:rPr lang="en-US" sz="3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6BBE57-E0F9-4EAB-A032-016BD7A8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186008"/>
            <a:ext cx="7772400" cy="1728192"/>
          </a:xfrm>
        </p:spPr>
        <p:txBody>
          <a:bodyPr/>
          <a:lstStyle/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Field Notes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AU team members’ individual &amp; collective reflections</a:t>
            </a:r>
          </a:p>
          <a:p>
            <a:pPr marL="0" lvl="0" indent="0" algn="l" rtl="0">
              <a:buClr>
                <a:srgbClr val="3333CC"/>
              </a:buClr>
              <a:buNone/>
            </a:pPr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123876"/>
            <a:ext cx="18002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1263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15" y="2333600"/>
            <a:ext cx="7793037" cy="862280"/>
          </a:xfrm>
        </p:spPr>
        <p:txBody>
          <a:bodyPr/>
          <a:lstStyle/>
          <a:p>
            <a:pPr lvl="0" rt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  <a:t/>
            </a:r>
            <a:b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</a:b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/>
            </a:r>
            <a:b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</a:b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Moving Towards Schools 'Ethnographies &amp; </a:t>
            </a:r>
            <a:b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in-depth Comprehensive Profiles:</a:t>
            </a:r>
            <a:b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Outcomes</a:t>
            </a:r>
            <a:r>
              <a:rPr lang="en-US" sz="3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6BBE57-E0F9-4EAB-A032-016BD7A8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695433"/>
            <a:ext cx="7772400" cy="3096344"/>
          </a:xfrm>
        </p:spPr>
        <p:txBody>
          <a:bodyPr/>
          <a:lstStyle/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Emerging different profiles for each school, for example:</a:t>
            </a:r>
          </a:p>
          <a:p>
            <a:pPr marL="457200" lvl="0" indent="-457200" algn="l" rtl="0">
              <a:buClr>
                <a:srgbClr val="3333CC"/>
              </a:buClr>
              <a:buAutoNum type="arabicPeriod"/>
            </a:pPr>
            <a:r>
              <a:rPr lang="en-GB" sz="2400" dirty="0" err="1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Marashal</a:t>
            </a: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 Ahmed Ismail School: </a:t>
            </a:r>
          </a:p>
          <a:p>
            <a:pPr marL="0" lvl="0" indent="0" algn="l" rtl="0">
              <a:buClr>
                <a:srgbClr val="3333CC"/>
              </a:buClr>
              <a:buNone/>
            </a:pP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Leadership styles</a:t>
            </a:r>
          </a:p>
          <a:p>
            <a:pPr marL="0" lvl="0" indent="0" algn="l" rtl="0">
              <a:buClr>
                <a:srgbClr val="3333CC"/>
              </a:buClr>
              <a:buNone/>
            </a:pP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Initial SWOT analysis</a:t>
            </a:r>
          </a:p>
          <a:p>
            <a:pPr marL="457200" lvl="0" indent="-457200" algn="l" rtl="0">
              <a:buClr>
                <a:srgbClr val="3333CC"/>
              </a:buClr>
              <a:buAutoNum type="arabicPeriod" startAt="2"/>
            </a:pP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Mostafa </a:t>
            </a:r>
            <a:r>
              <a:rPr lang="en-GB" sz="2400" dirty="0" err="1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Elnagar</a:t>
            </a: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 School:</a:t>
            </a:r>
          </a:p>
          <a:p>
            <a:pPr marL="0" lvl="0" indent="0" algn="l" rtl="0">
              <a:buClr>
                <a:srgbClr val="3333CC"/>
              </a:buClr>
              <a:buNone/>
            </a:pP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Leadership styles</a:t>
            </a:r>
          </a:p>
          <a:p>
            <a:pPr marL="0" lvl="0" indent="0" algn="l" rtl="0">
              <a:buClr>
                <a:srgbClr val="3333CC"/>
              </a:buClr>
              <a:buNone/>
            </a:pP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PLCs</a:t>
            </a:r>
          </a:p>
          <a:p>
            <a:pPr marL="0" lvl="0" indent="0" algn="l" rtl="0">
              <a:buClr>
                <a:srgbClr val="3333CC"/>
              </a:buClr>
              <a:buNone/>
            </a:pPr>
            <a:r>
              <a:rPr lang="en-GB" sz="2400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Mentorship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123876"/>
            <a:ext cx="18002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142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463550" y="1196752"/>
            <a:ext cx="8183563" cy="5127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Management  and leadership style:</a:t>
            </a:r>
          </a:p>
          <a:p>
            <a:pPr marL="16668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</a:t>
            </a:r>
          </a:p>
          <a:p>
            <a:pPr marL="16668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Mainly authoritarian in Al-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gabarty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&amp; Al-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mushir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Levels of leadership: </a:t>
            </a:r>
          </a:p>
          <a:p>
            <a:pPr marL="28098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Teachers follow the principal because </a:t>
            </a:r>
          </a:p>
          <a:p>
            <a:pPr marL="28098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1. they have to (position) and </a:t>
            </a:r>
          </a:p>
          <a:p>
            <a:pPr marL="28098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2. the services that are being done to improve the school (production: results) </a:t>
            </a:r>
          </a:p>
          <a:p>
            <a:pPr marL="280988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Calibri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4510088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8576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02" y="1502850"/>
            <a:ext cx="8424936" cy="846030"/>
          </a:xfrm>
        </p:spPr>
        <p:txBody>
          <a:bodyPr/>
          <a:lstStyle/>
          <a:p>
            <a:pPr lvl="0" algn="ctr" rtl="0"/>
            <a:r>
              <a:rPr lang="en-US" sz="2400" dirty="0"/>
              <a:t>Power Relationships: who are the decision makers?</a:t>
            </a:r>
            <a:br>
              <a:rPr lang="en-US" sz="2400" dirty="0"/>
            </a:b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71700"/>
            <a:ext cx="8424936" cy="4114800"/>
          </a:xfrm>
        </p:spPr>
        <p:txBody>
          <a:bodyPr/>
          <a:lstStyle/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Principals and administrators are the main figures who make decisions. 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8836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496855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Evolution of Quality Assurance Unit</a:t>
            </a:r>
            <a:b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Algabarty</a:t>
            </a: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school </a:t>
            </a:r>
          </a:p>
          <a:p>
            <a:pPr marL="0" indent="0" algn="l" rtl="0">
              <a:buNone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Staffing: Two teachers are responsible for the Quality Assurance Unit  </a:t>
            </a:r>
            <a:b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How active are they? Very active </a:t>
            </a:r>
          </a:p>
          <a:p>
            <a:pPr marL="0" indent="0" algn="l" rtl="0">
              <a:buNone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What impact do they have? They are responsible for the yearly plan of the trainings offered to teachers. </a:t>
            </a:r>
            <a:b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What activities do they do?</a:t>
            </a:r>
            <a:b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They coordinate and organize these trainings together with the MOE. They also plan the curriculum that will be taught. They monitor teachers’ performance on regular basis. </a:t>
            </a:r>
            <a:b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Frequency of activities</a:t>
            </a:r>
          </a:p>
          <a:p>
            <a:pPr marL="0" indent="0" algn="l" rtl="0">
              <a:buNone/>
            </a:pPr>
            <a: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These activities are ongoing</a:t>
            </a:r>
            <a:br>
              <a:rPr lang="en-US" sz="24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5597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15" y="2333600"/>
            <a:ext cx="7793037" cy="862280"/>
          </a:xfrm>
        </p:spPr>
        <p:txBody>
          <a:bodyPr/>
          <a:lstStyle/>
          <a:p>
            <a:pPr lvl="0" rt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  <a:t/>
            </a:r>
            <a:b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</a:b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/>
            </a:r>
            <a:b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</a:b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Moving Towards Schools 'Ethnographies &amp; </a:t>
            </a:r>
            <a:b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in-depth Comprehensive Profiles:</a:t>
            </a:r>
            <a:b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Plan (May- September 2018)</a:t>
            </a:r>
            <a:r>
              <a:rPr lang="en-US" sz="3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6BBE57-E0F9-4EAB-A032-016BD7A8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695433"/>
            <a:ext cx="7772400" cy="3096344"/>
          </a:xfrm>
        </p:spPr>
        <p:txBody>
          <a:bodyPr/>
          <a:lstStyle/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AU planned visits’ schedule in coordination with schools that spans over 9 weeks (July- September 2018). 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AU has developed a training plan addressing both project’s themes &amp; schools’ specific needs.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AU has developed draft tools for the data collection of the ethnographic studies.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123876"/>
            <a:ext cx="18002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7656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15" y="1618840"/>
            <a:ext cx="7793037" cy="862280"/>
          </a:xfrm>
        </p:spPr>
        <p:txBody>
          <a:bodyPr/>
          <a:lstStyle/>
          <a:p>
            <a:pPr lvl="0" rt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3200" u="sng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  <a:t/>
            </a:r>
            <a:br>
              <a:rPr lang="en-GB" sz="2400" dirty="0">
                <a:solidFill>
                  <a:srgbClr val="333399">
                    <a:lumMod val="75000"/>
                  </a:srgbClr>
                </a:solidFill>
                <a:ea typeface="+mn-ea"/>
              </a:rPr>
            </a:b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/>
            </a:r>
            <a:b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</a:b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Schools</a:t>
            </a:r>
            <a:r>
              <a:rPr lang="en-GB" sz="28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Ethnographic Studies: </a:t>
            </a:r>
            <a:b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Tools</a:t>
            </a:r>
            <a:endParaRPr lang="en-US" sz="3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6BBE57-E0F9-4EAB-A032-016BD7A8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695433"/>
            <a:ext cx="7772400" cy="3096344"/>
          </a:xfrm>
        </p:spPr>
        <p:txBody>
          <a:bodyPr/>
          <a:lstStyle/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Interview Protocols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Field Notes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Photos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Templates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3568" y="6123876"/>
            <a:ext cx="1800200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30520-14CB-47DE-BB31-20996F6FBB3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0514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  <a:txDef>
      <a:spPr bwMode="gray">
        <a:noFill/>
        <a:ln w="9525" algn="ctr">
          <a:noFill/>
          <a:miter lim="800000"/>
          <a:headEnd/>
          <a:tailEnd/>
        </a:ln>
      </a:spPr>
      <a:bodyPr wrap="square">
        <a:spAutoFit/>
      </a:bodyPr>
      <a:lstStyle>
        <a:defPPr algn="ctr" eaLnBrk="0" hangingPunct="0">
          <a:spcBef>
            <a:spcPts val="1000"/>
          </a:spcBef>
          <a:defRPr sz="2400" b="1" dirty="0" smtClean="0">
            <a:latin typeface="Simplified Arabic" pitchFamily="18" charset="-78"/>
            <a:ea typeface="AL-Mateen"/>
            <a:cs typeface="Simplified Arabic" pitchFamily="18" charset="-78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315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Mincho</vt:lpstr>
      <vt:lpstr>Arial</vt:lpstr>
      <vt:lpstr>Calibri</vt:lpstr>
      <vt:lpstr>Tahoma</vt:lpstr>
      <vt:lpstr>Times New Roman</vt:lpstr>
      <vt:lpstr>Wingdings</vt:lpstr>
      <vt:lpstr>Blends</vt:lpstr>
      <vt:lpstr>PowerPoint Presentation</vt:lpstr>
      <vt:lpstr>    AU Schools’ Visits during the Second Academic Term 2017-2018: Context </vt:lpstr>
      <vt:lpstr>    Moving Towards Schools 'Ethnographies &amp;  in-depth Comprehensive Profiles (March-April 2018): Tools </vt:lpstr>
      <vt:lpstr>    Moving Towards Schools 'Ethnographies &amp;  in-depth Comprehensive Profiles: Outcomes </vt:lpstr>
      <vt:lpstr>PowerPoint Presentation</vt:lpstr>
      <vt:lpstr>Power Relationships: who are the decision makers? </vt:lpstr>
      <vt:lpstr>PowerPoint Presentation</vt:lpstr>
      <vt:lpstr>    Moving Towards Schools 'Ethnographies &amp;  in-depth Comprehensive Profiles: Plan (May- September 2018) </vt:lpstr>
      <vt:lpstr>    Schools Ethnographic Studies:  Tools</vt:lpstr>
      <vt:lpstr>    Interview Protocols</vt:lpstr>
      <vt:lpstr>    Interview Protocols</vt:lpstr>
      <vt:lpstr>    Interview Protocols</vt:lpstr>
      <vt:lpstr>    Templates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centra</dc:creator>
  <cp:lastModifiedBy>centra</cp:lastModifiedBy>
  <cp:revision>273</cp:revision>
  <cp:lastPrinted>2016-01-19T18:11:24Z</cp:lastPrinted>
  <dcterms:created xsi:type="dcterms:W3CDTF">2006-08-16T00:00:00Z</dcterms:created>
  <dcterms:modified xsi:type="dcterms:W3CDTF">2018-06-26T05:30:16Z</dcterms:modified>
</cp:coreProperties>
</file>