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7"/>
  </p:notesMasterIdLst>
  <p:sldIdLst>
    <p:sldId id="322" r:id="rId2"/>
    <p:sldId id="288" r:id="rId3"/>
    <p:sldId id="323" r:id="rId4"/>
    <p:sldId id="324" r:id="rId5"/>
    <p:sldId id="285"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95AE91C-817A-4107-84DC-71503BDDBE68}">
          <p14:sldIdLst>
            <p14:sldId id="322"/>
            <p14:sldId id="288"/>
            <p14:sldId id="323"/>
            <p14:sldId id="324"/>
          </p14:sldIdLst>
        </p14:section>
        <p14:section name="Untitled Section" id="{801B09C3-8D55-469E-A217-5168EC433790}">
          <p14:sldIdLst>
            <p14:sldId id="285"/>
          </p14:sldIdLst>
        </p14:section>
      </p14:sectionLst>
    </p:ex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DA2"/>
    <a:srgbClr val="003399"/>
    <a:srgbClr val="E7EFEC"/>
    <a:srgbClr val="CCE0D6"/>
    <a:srgbClr val="C3DFD2"/>
    <a:srgbClr val="99CCFF"/>
    <a:srgbClr val="0099CC"/>
    <a:srgbClr val="3366CC"/>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29" autoAdjust="0"/>
    <p:restoredTop sz="90560" autoAdjust="0"/>
  </p:normalViewPr>
  <p:slideViewPr>
    <p:cSldViewPr>
      <p:cViewPr varScale="1">
        <p:scale>
          <a:sx n="79" d="100"/>
          <a:sy n="79" d="100"/>
        </p:scale>
        <p:origin x="-1680"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1DB6E4-AF3F-4783-90B1-ADD75CC30438}" type="datetimeFigureOut">
              <a:rPr lang="en-US" smtClean="0"/>
              <a:t>9/11/2017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0CCBBA4-8F2A-4769-AEFE-251EBE3B2C1E}" type="slidenum">
              <a:rPr lang="en-US" smtClean="0"/>
              <a:t>‹#›</a:t>
            </a:fld>
            <a:endParaRPr lang="en-US"/>
          </a:p>
        </p:txBody>
      </p:sp>
    </p:spTree>
    <p:extLst>
      <p:ext uri="{BB962C8B-B14F-4D97-AF65-F5344CB8AC3E}">
        <p14:creationId xmlns:p14="http://schemas.microsoft.com/office/powerpoint/2010/main" val="16376437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9/11/2017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20196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9/11/2017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096525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9/11/2017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33896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9/11/2017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5751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23240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9/11/2017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68305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9/11/2017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46196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9/11/2017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2848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20906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40163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56838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9/11/2017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915036940"/>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381" y="1447800"/>
            <a:ext cx="8362950" cy="1219200"/>
          </a:xfrm>
        </p:spPr>
        <p:txBody>
          <a:bodyPr>
            <a:noAutofit/>
          </a:bodyPr>
          <a:lstStyle/>
          <a:p>
            <a:pPr algn="ctr"/>
            <a:r>
              <a:rPr lang="en-US" sz="2800" b="1" dirty="0" smtClean="0">
                <a:solidFill>
                  <a:srgbClr val="CC0000"/>
                </a:solidFill>
              </a:rPr>
              <a:t/>
            </a:r>
            <a:br>
              <a:rPr lang="en-US" sz="2800" b="1" dirty="0" smtClean="0">
                <a:solidFill>
                  <a:srgbClr val="CC0000"/>
                </a:solidFill>
              </a:rPr>
            </a:br>
            <a:r>
              <a:rPr lang="en-US" sz="2800" b="1" dirty="0" smtClean="0">
                <a:solidFill>
                  <a:srgbClr val="CC0000"/>
                </a:solidFill>
              </a:rPr>
              <a:t/>
            </a:r>
            <a:br>
              <a:rPr lang="en-US" sz="2800" b="1" dirty="0" smtClean="0">
                <a:solidFill>
                  <a:srgbClr val="CC0000"/>
                </a:solidFill>
              </a:rPr>
            </a:br>
            <a:r>
              <a:rPr lang="en-US" sz="2800" b="1" dirty="0" smtClean="0">
                <a:solidFill>
                  <a:srgbClr val="CC0000"/>
                </a:solidFill>
              </a:rPr>
              <a:t>School and University Partnership for Peer Communities of Learners </a:t>
            </a:r>
            <a:br>
              <a:rPr lang="en-US" sz="2800" b="1" dirty="0" smtClean="0">
                <a:solidFill>
                  <a:srgbClr val="CC0000"/>
                </a:solidFill>
              </a:rPr>
            </a:br>
            <a:r>
              <a:rPr lang="en-US" sz="2800" b="1" dirty="0" smtClean="0">
                <a:solidFill>
                  <a:srgbClr val="CC0000"/>
                </a:solidFill>
              </a:rPr>
              <a:t>(SUP4PCL)</a:t>
            </a:r>
            <a:br>
              <a:rPr lang="en-US" sz="2800" b="1" dirty="0" smtClean="0">
                <a:solidFill>
                  <a:srgbClr val="CC0000"/>
                </a:solidFill>
              </a:rPr>
            </a:br>
            <a:r>
              <a:rPr lang="en-US" sz="2800" b="1" dirty="0" smtClean="0">
                <a:solidFill>
                  <a:srgbClr val="CC0000"/>
                </a:solidFill>
              </a:rPr>
              <a:t/>
            </a:r>
            <a:br>
              <a:rPr lang="en-US" sz="2800" b="1" dirty="0" smtClean="0">
                <a:solidFill>
                  <a:srgbClr val="CC0000"/>
                </a:solidFill>
              </a:rPr>
            </a:br>
            <a:r>
              <a:rPr lang="en-US" sz="2800" b="1" dirty="0" smtClean="0">
                <a:solidFill>
                  <a:srgbClr val="003399"/>
                </a:solidFill>
              </a:rPr>
              <a:t/>
            </a:r>
            <a:br>
              <a:rPr lang="en-US" sz="2800" b="1" dirty="0" smtClean="0">
                <a:solidFill>
                  <a:srgbClr val="003399"/>
                </a:solidFill>
              </a:rPr>
            </a:br>
            <a:endParaRPr lang="en-US" sz="2800" b="1" i="1" dirty="0"/>
          </a:p>
        </p:txBody>
      </p:sp>
      <p:sp>
        <p:nvSpPr>
          <p:cNvPr id="3" name="Content Placeholder 2"/>
          <p:cNvSpPr>
            <a:spLocks noGrp="1"/>
          </p:cNvSpPr>
          <p:nvPr>
            <p:ph idx="1"/>
          </p:nvPr>
        </p:nvSpPr>
        <p:spPr>
          <a:xfrm>
            <a:off x="356681" y="2362200"/>
            <a:ext cx="8134350" cy="3886200"/>
          </a:xfrm>
        </p:spPr>
        <p:txBody>
          <a:bodyPr>
            <a:noAutofit/>
          </a:bodyPr>
          <a:lstStyle/>
          <a:p>
            <a:pPr marL="0" indent="0" algn="ctr">
              <a:buNone/>
            </a:pPr>
            <a:endParaRPr lang="en-US" sz="2400" b="1" dirty="0" smtClean="0">
              <a:solidFill>
                <a:srgbClr val="003399"/>
              </a:solidFill>
            </a:endParaRPr>
          </a:p>
          <a:p>
            <a:pPr marL="0" indent="0" algn="ctr">
              <a:buNone/>
            </a:pPr>
            <a:r>
              <a:rPr lang="en-US" sz="2400" dirty="0">
                <a:solidFill>
                  <a:srgbClr val="003399"/>
                </a:solidFill>
              </a:rPr>
              <a:t>Project number: </a:t>
            </a:r>
            <a:endParaRPr lang="en-US" sz="2400" dirty="0" smtClean="0">
              <a:solidFill>
                <a:srgbClr val="003399"/>
              </a:solidFill>
            </a:endParaRPr>
          </a:p>
          <a:p>
            <a:pPr marL="0" indent="0" algn="ctr">
              <a:buNone/>
            </a:pPr>
            <a:r>
              <a:rPr lang="en-US" sz="2400" b="1" dirty="0" smtClean="0">
                <a:solidFill>
                  <a:srgbClr val="003399"/>
                </a:solidFill>
              </a:rPr>
              <a:t> </a:t>
            </a:r>
            <a:r>
              <a:rPr lang="en-US" sz="2000" b="1" dirty="0" smtClean="0">
                <a:solidFill>
                  <a:srgbClr val="003399"/>
                </a:solidFill>
              </a:rPr>
              <a:t>573660-EPP-1-2016-1-EG-EPPKA2-CBHE-JP (2016-2516/001-001)</a:t>
            </a:r>
            <a:endParaRPr lang="en-US" sz="2400" b="1" dirty="0">
              <a:solidFill>
                <a:srgbClr val="003399"/>
              </a:solidFill>
            </a:endParaRPr>
          </a:p>
          <a:p>
            <a:pPr marL="0" indent="0" algn="ctr">
              <a:buNone/>
            </a:pPr>
            <a:r>
              <a:rPr lang="en-US" sz="2400" b="1" dirty="0" smtClean="0">
                <a:solidFill>
                  <a:srgbClr val="003399"/>
                </a:solidFill>
              </a:rPr>
              <a:t>Ethnographies</a:t>
            </a:r>
          </a:p>
          <a:p>
            <a:pPr marL="0" indent="0" algn="ctr">
              <a:buNone/>
            </a:pPr>
            <a:r>
              <a:rPr lang="en-US" sz="2400" b="1" dirty="0">
                <a:solidFill>
                  <a:srgbClr val="003399"/>
                </a:solidFill>
              </a:rPr>
              <a:t/>
            </a:r>
            <a:br>
              <a:rPr lang="en-US" sz="2400" b="1" dirty="0">
                <a:solidFill>
                  <a:srgbClr val="003399"/>
                </a:solidFill>
              </a:rPr>
            </a:br>
            <a:r>
              <a:rPr lang="en-US" sz="2400" b="1" dirty="0" smtClean="0">
                <a:solidFill>
                  <a:srgbClr val="003399"/>
                </a:solidFill>
              </a:rPr>
              <a:t>Second Local Management Meeting 11</a:t>
            </a:r>
            <a:r>
              <a:rPr lang="en-US" sz="2400" b="1" baseline="30000" dirty="0" smtClean="0">
                <a:solidFill>
                  <a:srgbClr val="003399"/>
                </a:solidFill>
              </a:rPr>
              <a:t>th</a:t>
            </a:r>
            <a:r>
              <a:rPr lang="en-US" sz="2400" b="1" dirty="0" smtClean="0">
                <a:solidFill>
                  <a:srgbClr val="003399"/>
                </a:solidFill>
              </a:rPr>
              <a:t> May, </a:t>
            </a:r>
            <a:r>
              <a:rPr lang="en-US" sz="2400" b="1" dirty="0">
                <a:solidFill>
                  <a:srgbClr val="003399"/>
                </a:solidFill>
              </a:rPr>
              <a:t>2017</a:t>
            </a:r>
            <a:br>
              <a:rPr lang="en-US" sz="2400" b="1" dirty="0">
                <a:solidFill>
                  <a:srgbClr val="003399"/>
                </a:solidFill>
              </a:rPr>
            </a:br>
            <a:r>
              <a:rPr lang="en-US" sz="2400" b="1" dirty="0">
                <a:solidFill>
                  <a:srgbClr val="003399"/>
                </a:solidFill>
              </a:rPr>
              <a:t>The American University in Cairo</a:t>
            </a:r>
            <a:br>
              <a:rPr lang="en-US" sz="2400" b="1" dirty="0">
                <a:solidFill>
                  <a:srgbClr val="003399"/>
                </a:solidFill>
              </a:rPr>
            </a:b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
        <p:nvSpPr>
          <p:cNvPr id="6" name="Rectangle 5"/>
          <p:cNvSpPr/>
          <p:nvPr/>
        </p:nvSpPr>
        <p:spPr>
          <a:xfrm>
            <a:off x="15910" y="6119336"/>
            <a:ext cx="9067800" cy="738664"/>
          </a:xfrm>
          <a:prstGeom prst="rect">
            <a:avLst/>
          </a:prstGeom>
        </p:spPr>
        <p:txBody>
          <a:bodyPr wrap="square">
            <a:spAutoFit/>
          </a:bodyPr>
          <a:lstStyle/>
          <a:p>
            <a:r>
              <a:rPr lang="en-US" sz="1200" i="1" dirty="0">
                <a:solidFill>
                  <a:srgbClr val="003399"/>
                </a:solidFill>
              </a:rPr>
              <a:t>"This project has been funded with support from the European Commission. This presentation reflects the views only of the author, and the Commission cannot be held responsible for any use which may be made of the information contained therein</a:t>
            </a:r>
            <a:r>
              <a:rPr lang="en-US" sz="3600" dirty="0"/>
              <a:t/>
            </a:r>
            <a:br>
              <a:rPr lang="en-US" sz="3600" dirty="0"/>
            </a:br>
            <a:endParaRPr lang="en-US" dirty="0"/>
          </a:p>
        </p:txBody>
      </p:sp>
    </p:spTree>
    <p:extLst>
      <p:ext uri="{BB962C8B-B14F-4D97-AF65-F5344CB8AC3E}">
        <p14:creationId xmlns:p14="http://schemas.microsoft.com/office/powerpoint/2010/main" val="20583784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381" y="1219200"/>
            <a:ext cx="8362950" cy="829113"/>
          </a:xfrm>
        </p:spPr>
        <p:txBody>
          <a:bodyPr>
            <a:noAutofit/>
          </a:bodyPr>
          <a:lstStyle/>
          <a:p>
            <a:pPr lvl="0" algn="ctr"/>
            <a:r>
              <a:rPr lang="en-US" sz="2800" b="1" dirty="0" smtClean="0">
                <a:latin typeface="+mn-lt"/>
              </a:rPr>
              <a:t>Ethnographies</a:t>
            </a:r>
            <a:endParaRPr lang="en-US" sz="2800" b="1" dirty="0">
              <a:latin typeface="+mn-lt"/>
            </a:endParaRPr>
          </a:p>
        </p:txBody>
      </p:sp>
      <p:sp>
        <p:nvSpPr>
          <p:cNvPr id="3" name="Content Placeholder 2"/>
          <p:cNvSpPr>
            <a:spLocks noGrp="1"/>
          </p:cNvSpPr>
          <p:nvPr>
            <p:ph idx="1"/>
          </p:nvPr>
        </p:nvSpPr>
        <p:spPr>
          <a:xfrm>
            <a:off x="356681" y="1905000"/>
            <a:ext cx="8134350" cy="4572000"/>
          </a:xfrm>
        </p:spPr>
        <p:txBody>
          <a:bodyPr>
            <a:noAutofit/>
          </a:bodyPr>
          <a:lstStyle/>
          <a:p>
            <a:pPr marL="0" lvl="0" indent="0">
              <a:buNone/>
            </a:pPr>
            <a:endParaRPr lang="en-US" sz="2400" dirty="0" smtClean="0"/>
          </a:p>
          <a:p>
            <a:pPr lvl="0"/>
            <a:r>
              <a:rPr lang="en-US" sz="2400" dirty="0" smtClean="0"/>
              <a:t>Emerged through Anthropology in the 19</a:t>
            </a:r>
            <a:r>
              <a:rPr lang="en-US" sz="2400" baseline="30000" dirty="0" smtClean="0"/>
              <a:t>th</a:t>
            </a:r>
            <a:r>
              <a:rPr lang="en-US" sz="2400" dirty="0" smtClean="0"/>
              <a:t> century.</a:t>
            </a:r>
          </a:p>
          <a:p>
            <a:pPr marL="0" lvl="0" indent="0">
              <a:buNone/>
            </a:pPr>
            <a:endParaRPr lang="en-US" sz="2400" dirty="0" smtClean="0"/>
          </a:p>
          <a:p>
            <a:pPr lvl="0"/>
            <a:r>
              <a:rPr lang="en-US" sz="2400" dirty="0" smtClean="0"/>
              <a:t>Was largely interested in primitive societies.</a:t>
            </a:r>
          </a:p>
          <a:p>
            <a:pPr lvl="0"/>
            <a:r>
              <a:rPr lang="en-US" sz="2400" dirty="0" smtClean="0"/>
              <a:t>Was essentially focused on kinship.</a:t>
            </a:r>
          </a:p>
          <a:p>
            <a:pPr lvl="0"/>
            <a:r>
              <a:rPr lang="en-US" sz="2400" dirty="0" smtClean="0"/>
              <a:t>Had underlying connotations for power relations.</a:t>
            </a:r>
          </a:p>
          <a:p>
            <a:pPr lvl="0"/>
            <a:r>
              <a:rPr lang="en-US" sz="2400" dirty="0" smtClean="0"/>
              <a:t>Observed and understood values, customs, traditions and the overall cultural underpinnings of any given society.</a:t>
            </a:r>
          </a:p>
          <a:p>
            <a:pPr lvl="0"/>
            <a:r>
              <a:rPr lang="en-US" sz="2400" dirty="0" smtClean="0"/>
              <a:t>Today in modern terms it is used for the study of institutions and subcultures.</a:t>
            </a:r>
          </a:p>
          <a:p>
            <a:pPr lvl="0"/>
            <a:endParaRPr lang="en-US" sz="2400" dirty="0" smtClean="0"/>
          </a:p>
          <a:p>
            <a:pPr marL="0" lvl="0" indent="0">
              <a:buNone/>
            </a:pPr>
            <a:endParaRPr lang="en-US" sz="2400" dirty="0"/>
          </a:p>
          <a:p>
            <a:pPr marL="0" lvl="0" indent="0">
              <a:buNone/>
            </a:pPr>
            <a:endParaRPr lang="en-US" sz="2400" dirty="0"/>
          </a:p>
          <a:p>
            <a:pPr marL="0" lvl="0" indent="0">
              <a:buNone/>
            </a:pPr>
            <a:endParaRPr lang="en-US" sz="2400" dirty="0"/>
          </a:p>
          <a:p>
            <a:pPr marL="0" lvl="0" indent="0">
              <a:buNone/>
            </a:pPr>
            <a:endParaRPr lang="en-US" sz="2400" dirty="0"/>
          </a:p>
          <a:p>
            <a:pPr marL="0" indent="0">
              <a:buNone/>
            </a:pP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19627608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681" y="1447800"/>
            <a:ext cx="8134350" cy="5029200"/>
          </a:xfrm>
        </p:spPr>
        <p:txBody>
          <a:bodyPr>
            <a:noAutofit/>
          </a:bodyPr>
          <a:lstStyle/>
          <a:p>
            <a:pPr marL="0" lvl="0" indent="0">
              <a:buNone/>
            </a:pPr>
            <a:endParaRPr lang="en-US" sz="2400" dirty="0" smtClean="0"/>
          </a:p>
          <a:p>
            <a:pPr lvl="0"/>
            <a:r>
              <a:rPr lang="en-US" sz="2400" dirty="0" smtClean="0"/>
              <a:t>Methodology of ethnography: </a:t>
            </a:r>
          </a:p>
          <a:p>
            <a:pPr marL="0" lvl="0" indent="0">
              <a:buNone/>
            </a:pPr>
            <a:endParaRPr lang="en-US" sz="2400" dirty="0"/>
          </a:p>
          <a:p>
            <a:pPr lvl="0">
              <a:buFontTx/>
              <a:buChar char="-"/>
            </a:pPr>
            <a:r>
              <a:rPr lang="en-US" sz="2400" dirty="0" smtClean="0"/>
              <a:t>Largely uses qualitative methods and relies on tools of:</a:t>
            </a:r>
          </a:p>
          <a:p>
            <a:pPr lvl="0">
              <a:buFont typeface="Courier New" panose="02070309020205020404" pitchFamily="49" charset="0"/>
              <a:buChar char="o"/>
            </a:pPr>
            <a:r>
              <a:rPr lang="en-US" sz="2400" dirty="0" smtClean="0"/>
              <a:t>Observation.</a:t>
            </a:r>
          </a:p>
          <a:p>
            <a:pPr lvl="0">
              <a:buFont typeface="Courier New" panose="02070309020205020404" pitchFamily="49" charset="0"/>
              <a:buChar char="o"/>
            </a:pPr>
            <a:r>
              <a:rPr lang="en-US" sz="2400" dirty="0" smtClean="0"/>
              <a:t>Participant observation.</a:t>
            </a:r>
          </a:p>
          <a:p>
            <a:pPr lvl="0">
              <a:buFont typeface="Courier New" panose="02070309020205020404" pitchFamily="49" charset="0"/>
              <a:buChar char="o"/>
            </a:pPr>
            <a:r>
              <a:rPr lang="en-US" sz="2400" dirty="0" smtClean="0"/>
              <a:t>Focus group discussions</a:t>
            </a:r>
          </a:p>
          <a:p>
            <a:pPr lvl="0">
              <a:buFont typeface="Courier New" panose="02070309020205020404" pitchFamily="49" charset="0"/>
              <a:buChar char="o"/>
            </a:pPr>
            <a:r>
              <a:rPr lang="en-US" sz="2400" dirty="0" smtClean="0"/>
              <a:t>All forms of interviews. </a:t>
            </a:r>
          </a:p>
          <a:p>
            <a:pPr lvl="0">
              <a:buFont typeface="Courier New" panose="02070309020205020404" pitchFamily="49" charset="0"/>
              <a:buChar char="o"/>
            </a:pPr>
            <a:r>
              <a:rPr lang="en-US" sz="2400" dirty="0" smtClean="0"/>
              <a:t>Key informants</a:t>
            </a:r>
          </a:p>
          <a:p>
            <a:pPr lvl="0">
              <a:buFont typeface="Courier New" panose="02070309020205020404" pitchFamily="49" charset="0"/>
              <a:buChar char="o"/>
            </a:pPr>
            <a:endParaRPr lang="en-US" sz="2400" dirty="0" smtClean="0"/>
          </a:p>
          <a:p>
            <a:pPr lvl="0">
              <a:buFont typeface="Courier New" panose="02070309020205020404" pitchFamily="49" charset="0"/>
              <a:buChar char="o"/>
            </a:pPr>
            <a:endParaRPr lang="en-US" sz="2400" dirty="0" smtClean="0"/>
          </a:p>
          <a:p>
            <a:pPr marL="0" lvl="0" indent="0">
              <a:buNone/>
            </a:pPr>
            <a:endParaRPr lang="en-US" sz="2400" dirty="0"/>
          </a:p>
          <a:p>
            <a:pPr marL="0" lvl="0" indent="0">
              <a:buNone/>
            </a:pPr>
            <a:endParaRPr lang="en-US" sz="2400" dirty="0"/>
          </a:p>
          <a:p>
            <a:pPr marL="0" lvl="0" indent="0">
              <a:buNone/>
            </a:pPr>
            <a:endParaRPr lang="en-US" sz="2400" dirty="0"/>
          </a:p>
          <a:p>
            <a:pPr marL="0" lvl="0" indent="0">
              <a:buNone/>
            </a:pPr>
            <a:endParaRPr lang="en-US" sz="2400" dirty="0"/>
          </a:p>
          <a:p>
            <a:pPr marL="0" indent="0">
              <a:buNone/>
            </a:pP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21895626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681" y="1447800"/>
            <a:ext cx="8134350" cy="5029200"/>
          </a:xfrm>
        </p:spPr>
        <p:txBody>
          <a:bodyPr>
            <a:noAutofit/>
          </a:bodyPr>
          <a:lstStyle/>
          <a:p>
            <a:pPr marL="0" lvl="0" indent="0">
              <a:buNone/>
            </a:pPr>
            <a:endParaRPr lang="en-US" sz="2400" dirty="0" smtClean="0"/>
          </a:p>
          <a:p>
            <a:pPr lvl="0"/>
            <a:r>
              <a:rPr lang="en-US" sz="2400" dirty="0" smtClean="0"/>
              <a:t>The methodology relies heavily on innovative ways of recording particularly writing daily </a:t>
            </a:r>
            <a:r>
              <a:rPr lang="en-US" sz="2400" u="sng" dirty="0" smtClean="0"/>
              <a:t>field notes </a:t>
            </a:r>
            <a:r>
              <a:rPr lang="en-US" sz="2400" dirty="0" smtClean="0"/>
              <a:t>and </a:t>
            </a:r>
            <a:r>
              <a:rPr lang="en-US" sz="2400" u="sng" dirty="0" smtClean="0"/>
              <a:t>reflective diaries</a:t>
            </a:r>
            <a:r>
              <a:rPr lang="en-US" sz="2400" dirty="0" smtClean="0"/>
              <a:t>. Finally for rigor we will rely on </a:t>
            </a:r>
            <a:r>
              <a:rPr lang="en-US" sz="2400" u="sng" dirty="0" smtClean="0"/>
              <a:t>triangulation</a:t>
            </a:r>
            <a:r>
              <a:rPr lang="en-US" sz="2400" dirty="0" smtClean="0"/>
              <a:t> which will be supported by teamwork. </a:t>
            </a:r>
          </a:p>
          <a:p>
            <a:pPr marL="0" lvl="0" indent="0">
              <a:buNone/>
            </a:pPr>
            <a:endParaRPr lang="en-US" sz="2400" dirty="0"/>
          </a:p>
          <a:p>
            <a:pPr marL="0" lvl="0" indent="0">
              <a:buNone/>
            </a:pPr>
            <a:endParaRPr lang="en-US" sz="2400" dirty="0"/>
          </a:p>
          <a:p>
            <a:pPr marL="0" lvl="0" indent="0">
              <a:buNone/>
            </a:pPr>
            <a:endParaRPr lang="en-US" sz="2400" dirty="0"/>
          </a:p>
          <a:p>
            <a:pPr marL="0" lvl="0" indent="0">
              <a:buNone/>
            </a:pPr>
            <a:endParaRPr lang="en-US" sz="2400" dirty="0"/>
          </a:p>
          <a:p>
            <a:pPr marL="0" lvl="0" indent="0">
              <a:buNone/>
            </a:pPr>
            <a:endParaRPr lang="en-US" sz="2400" dirty="0"/>
          </a:p>
          <a:p>
            <a:pPr marL="0" indent="0">
              <a:buNone/>
            </a:pP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32312537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137160" indent="0" algn="ctr">
              <a:buNone/>
            </a:pPr>
            <a:endParaRPr lang="en-US" sz="8800" dirty="0" smtClean="0"/>
          </a:p>
          <a:p>
            <a:pPr marL="137160" indent="0" algn="ctr">
              <a:buNone/>
            </a:pPr>
            <a:r>
              <a:rPr lang="en-US" sz="8800" dirty="0" smtClean="0">
                <a:solidFill>
                  <a:srgbClr val="003399"/>
                </a:solidFill>
              </a:rPr>
              <a:t>Thank You</a:t>
            </a:r>
          </a:p>
          <a:p>
            <a:pPr marL="137160" indent="0" algn="ctr">
              <a:buNone/>
            </a:pPr>
            <a:endParaRPr lang="ar-EG" sz="8800" dirty="0"/>
          </a:p>
        </p:txBody>
      </p:sp>
      <p:sp>
        <p:nvSpPr>
          <p:cNvPr id="4" name="Title 1"/>
          <p:cNvSpPr txBox="1">
            <a:spLocks/>
          </p:cNvSpPr>
          <p:nvPr/>
        </p:nvSpPr>
        <p:spPr>
          <a:xfrm>
            <a:off x="-27710" y="0"/>
            <a:ext cx="9171709" cy="1219200"/>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3000375" y="829113"/>
            <a:ext cx="2895600" cy="685800"/>
          </a:xfrm>
          <a:prstGeom prst="rect">
            <a:avLst/>
          </a:prstGeom>
        </p:spPr>
      </p:pic>
    </p:spTree>
    <p:extLst>
      <p:ext uri="{BB962C8B-B14F-4D97-AF65-F5344CB8AC3E}">
        <p14:creationId xmlns:p14="http://schemas.microsoft.com/office/powerpoint/2010/main" val="4588741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1835</TotalTime>
  <Words>177</Words>
  <Application>Microsoft Office PowerPoint</Application>
  <PresentationFormat>On-screen Show (4:3)</PresentationFormat>
  <Paragraphs>42</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  School and University Partnership for Peer Communities of Learners  (SUP4PCL)   </vt:lpstr>
      <vt:lpstr>Ethnographies</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AUC</dc:creator>
  <cp:lastModifiedBy>AUC</cp:lastModifiedBy>
  <cp:revision>245</cp:revision>
  <cp:lastPrinted>2017-09-11T14:34:47Z</cp:lastPrinted>
  <dcterms:created xsi:type="dcterms:W3CDTF">2006-08-16T00:00:00Z</dcterms:created>
  <dcterms:modified xsi:type="dcterms:W3CDTF">2017-09-11T14:36:13Z</dcterms:modified>
</cp:coreProperties>
</file>