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7"/>
  </p:notesMasterIdLst>
  <p:sldIdLst>
    <p:sldId id="322" r:id="rId2"/>
    <p:sldId id="288" r:id="rId3"/>
    <p:sldId id="323" r:id="rId4"/>
    <p:sldId id="324" r:id="rId5"/>
    <p:sldId id="285"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288"/>
            <p14:sldId id="323"/>
            <p14:sldId id="324"/>
          </p14:sldIdLst>
        </p14:section>
        <p14:section name="Untitled Section" id="{801B09C3-8D55-469E-A217-5168EC433790}">
          <p14:sldIdLst>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0560" autoAdjust="0"/>
  </p:normalViewPr>
  <p:slideViewPr>
    <p:cSldViewPr>
      <p:cViewPr varScale="1">
        <p:scale>
          <a:sx n="65" d="100"/>
          <a:sy n="65" d="100"/>
        </p:scale>
        <p:origin x="153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5/11/2017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Ethnographies</a:t>
            </a: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Second Local Management Meeting 11</a:t>
            </a:r>
            <a:r>
              <a:rPr lang="en-US" sz="2400" b="1" baseline="30000" dirty="0" smtClean="0">
                <a:solidFill>
                  <a:srgbClr val="003399"/>
                </a:solidFill>
              </a:rPr>
              <a:t>th</a:t>
            </a:r>
            <a:r>
              <a:rPr lang="en-US" sz="2400" b="1" dirty="0" smtClean="0">
                <a:solidFill>
                  <a:srgbClr val="003399"/>
                </a:solidFill>
              </a:rPr>
              <a:t> May,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r>
              <a:rPr lang="en-US" sz="2800" b="1" dirty="0" smtClean="0">
                <a:latin typeface="+mn-lt"/>
              </a:rPr>
              <a:t>Ethnographies</a:t>
            </a:r>
            <a:endParaRPr lang="en-US" sz="28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endParaRPr lang="en-US" sz="2400" dirty="0" smtClean="0"/>
          </a:p>
          <a:p>
            <a:pPr lvl="0"/>
            <a:r>
              <a:rPr lang="en-US" sz="2400" dirty="0" smtClean="0"/>
              <a:t>Emerged through Anthropology in the 19</a:t>
            </a:r>
            <a:r>
              <a:rPr lang="en-US" sz="2400" baseline="30000" dirty="0" smtClean="0"/>
              <a:t>th</a:t>
            </a:r>
            <a:r>
              <a:rPr lang="en-US" sz="2400" dirty="0" smtClean="0"/>
              <a:t> century.</a:t>
            </a:r>
          </a:p>
          <a:p>
            <a:pPr marL="0" lvl="0" indent="0">
              <a:buNone/>
            </a:pPr>
            <a:endParaRPr lang="en-US" sz="2400" dirty="0" smtClean="0"/>
          </a:p>
          <a:p>
            <a:pPr lvl="0"/>
            <a:r>
              <a:rPr lang="en-US" sz="2400" dirty="0" smtClean="0"/>
              <a:t>Was largely interested in primitive societies.</a:t>
            </a:r>
          </a:p>
          <a:p>
            <a:pPr lvl="0"/>
            <a:r>
              <a:rPr lang="en-US" sz="2400" dirty="0" smtClean="0"/>
              <a:t>Was essentially focused on kinship.</a:t>
            </a:r>
          </a:p>
          <a:p>
            <a:pPr lvl="0"/>
            <a:r>
              <a:rPr lang="en-US" sz="2400" dirty="0" smtClean="0"/>
              <a:t>Had underlying connotations for power relations.</a:t>
            </a:r>
          </a:p>
          <a:p>
            <a:pPr lvl="0"/>
            <a:r>
              <a:rPr lang="en-US" sz="2400" dirty="0" smtClean="0"/>
              <a:t>Observed and understood values, customs, traditions and the overall cultural underpinnings of any given society.</a:t>
            </a:r>
          </a:p>
          <a:p>
            <a:pPr lvl="0"/>
            <a:r>
              <a:rPr lang="en-US" sz="2400" dirty="0" smtClean="0"/>
              <a:t>Today in modern terms it is used for the study of institutions and subcultures.</a:t>
            </a:r>
          </a:p>
          <a:p>
            <a:pPr lvl="0"/>
            <a:endParaRPr lang="en-US" sz="2400"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endParaRPr lang="en-US" sz="2400" dirty="0" smtClean="0"/>
          </a:p>
          <a:p>
            <a:pPr lvl="0"/>
            <a:r>
              <a:rPr lang="en-US" sz="2400" dirty="0" smtClean="0"/>
              <a:t>Methodology of ethnography: </a:t>
            </a:r>
          </a:p>
          <a:p>
            <a:pPr marL="0" lvl="0" indent="0">
              <a:buNone/>
            </a:pPr>
            <a:endParaRPr lang="en-US" sz="2400" dirty="0"/>
          </a:p>
          <a:p>
            <a:pPr lvl="0">
              <a:buFontTx/>
              <a:buChar char="-"/>
            </a:pPr>
            <a:r>
              <a:rPr lang="en-US" sz="2400" dirty="0" smtClean="0"/>
              <a:t>Largely uses qualitative methods and relies on tools of:</a:t>
            </a:r>
          </a:p>
          <a:p>
            <a:pPr lvl="0">
              <a:buFont typeface="Courier New" panose="02070309020205020404" pitchFamily="49" charset="0"/>
              <a:buChar char="o"/>
            </a:pPr>
            <a:r>
              <a:rPr lang="en-US" sz="2400" dirty="0" smtClean="0"/>
              <a:t>Observation.</a:t>
            </a:r>
          </a:p>
          <a:p>
            <a:pPr lvl="0">
              <a:buFont typeface="Courier New" panose="02070309020205020404" pitchFamily="49" charset="0"/>
              <a:buChar char="o"/>
            </a:pPr>
            <a:r>
              <a:rPr lang="en-US" sz="2400" dirty="0" smtClean="0"/>
              <a:t>Participant observation.</a:t>
            </a:r>
          </a:p>
          <a:p>
            <a:pPr lvl="0">
              <a:buFont typeface="Courier New" panose="02070309020205020404" pitchFamily="49" charset="0"/>
              <a:buChar char="o"/>
            </a:pPr>
            <a:r>
              <a:rPr lang="en-US" sz="2400" dirty="0" smtClean="0"/>
              <a:t>Focus group discussions</a:t>
            </a:r>
          </a:p>
          <a:p>
            <a:pPr lvl="0">
              <a:buFont typeface="Courier New" panose="02070309020205020404" pitchFamily="49" charset="0"/>
              <a:buChar char="o"/>
            </a:pPr>
            <a:r>
              <a:rPr lang="en-US" sz="2400" dirty="0" smtClean="0"/>
              <a:t>All forms of interviews. </a:t>
            </a:r>
            <a:endParaRPr lang="en-US" sz="2400" dirty="0" smtClean="0"/>
          </a:p>
          <a:p>
            <a:pPr lvl="0">
              <a:buFont typeface="Courier New" panose="02070309020205020404" pitchFamily="49" charset="0"/>
              <a:buChar char="o"/>
            </a:pPr>
            <a:r>
              <a:rPr lang="en-US" sz="2400" dirty="0" smtClean="0"/>
              <a:t>Key informants</a:t>
            </a:r>
            <a:endParaRPr lang="en-US" sz="2400" dirty="0" smtClean="0"/>
          </a:p>
          <a:p>
            <a:pPr lvl="0">
              <a:buFont typeface="Courier New" panose="02070309020205020404" pitchFamily="49" charset="0"/>
              <a:buChar char="o"/>
            </a:pPr>
            <a:endParaRPr lang="en-US" sz="2400" dirty="0" smtClean="0"/>
          </a:p>
          <a:p>
            <a:pPr lvl="0">
              <a:buFont typeface="Courier New" panose="02070309020205020404" pitchFamily="49" charset="0"/>
              <a:buChar char="o"/>
            </a:pPr>
            <a:endParaRPr lang="en-US" sz="2400"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189562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endParaRPr lang="en-US" sz="2400" dirty="0" smtClean="0"/>
          </a:p>
          <a:p>
            <a:pPr lvl="0"/>
            <a:r>
              <a:rPr lang="en-US" sz="2400" dirty="0" smtClean="0"/>
              <a:t>The methodology relies heavily on innovative ways of recording particularly writing daily </a:t>
            </a:r>
            <a:r>
              <a:rPr lang="en-US" sz="2400" u="sng" dirty="0" smtClean="0"/>
              <a:t>field notes </a:t>
            </a:r>
            <a:r>
              <a:rPr lang="en-US" sz="2400" dirty="0" smtClean="0"/>
              <a:t>and </a:t>
            </a:r>
            <a:r>
              <a:rPr lang="en-US" sz="2400" u="sng" dirty="0" smtClean="0"/>
              <a:t>reflective diaries</a:t>
            </a:r>
            <a:r>
              <a:rPr lang="en-US" sz="2400" dirty="0" smtClean="0"/>
              <a:t>. Finally for rigor we will rely on </a:t>
            </a:r>
            <a:r>
              <a:rPr lang="en-US" sz="2400" u="sng" dirty="0" smtClean="0"/>
              <a:t>triangulation</a:t>
            </a:r>
            <a:r>
              <a:rPr lang="en-US" sz="2400" dirty="0" smtClean="0"/>
              <a:t> which will be supported by teamwork. </a:t>
            </a:r>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231253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1834</TotalTime>
  <Words>177</Words>
  <Application>Microsoft Office PowerPoint</Application>
  <PresentationFormat>On-screen Show (4:3)</PresentationFormat>
  <Paragraphs>42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Courier New</vt:lpstr>
      <vt:lpstr>Office Theme</vt:lpstr>
      <vt:lpstr>  School and University Partnership for Peer Communities of Learners  (SUP4PCL)   </vt:lpstr>
      <vt:lpstr>Ethnographies</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centra</cp:lastModifiedBy>
  <cp:revision>245</cp:revision>
  <cp:lastPrinted>2017-05-10T11:31:39Z</cp:lastPrinted>
  <dcterms:created xsi:type="dcterms:W3CDTF">2006-08-16T00:00:00Z</dcterms:created>
  <dcterms:modified xsi:type="dcterms:W3CDTF">2017-05-11T07:03:01Z</dcterms:modified>
</cp:coreProperties>
</file>