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5"/>
  </p:notesMasterIdLst>
  <p:sldIdLst>
    <p:sldId id="256" r:id="rId6"/>
    <p:sldId id="283" r:id="rId7"/>
    <p:sldId id="257" r:id="rId8"/>
    <p:sldId id="258" r:id="rId9"/>
    <p:sldId id="259" r:id="rId10"/>
    <p:sldId id="260" r:id="rId11"/>
    <p:sldId id="261" r:id="rId12"/>
    <p:sldId id="262" r:id="rId13"/>
    <p:sldId id="263" r:id="rId14"/>
    <p:sldId id="264" r:id="rId15"/>
    <p:sldId id="265" r:id="rId16"/>
    <p:sldId id="266" r:id="rId17"/>
    <p:sldId id="267" r:id="rId18"/>
    <p:sldId id="270" r:id="rId19"/>
    <p:sldId id="274" r:id="rId20"/>
    <p:sldId id="277" r:id="rId21"/>
    <p:sldId id="279" r:id="rId22"/>
    <p:sldId id="281" r:id="rId23"/>
    <p:sldId id="282"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842E"/>
    <a:srgbClr val="FFFFFF"/>
    <a:srgbClr val="FAF0D7"/>
    <a:srgbClr val="EBEBAF"/>
    <a:srgbClr val="00729A"/>
    <a:srgbClr val="9A6B37"/>
    <a:srgbClr val="F26649"/>
    <a:srgbClr val="92342F"/>
    <a:srgbClr val="E8D3A2"/>
    <a:srgbClr val="92D2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454" autoAdjust="0"/>
  </p:normalViewPr>
  <p:slideViewPr>
    <p:cSldViewPr>
      <p:cViewPr varScale="1">
        <p:scale>
          <a:sx n="53" d="100"/>
          <a:sy n="53" d="100"/>
        </p:scale>
        <p:origin x="102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D9CC4-82F6-45C8-A7B7-ECC72ACA0149}" type="datetimeFigureOut">
              <a:rPr lang="en-US" smtClean="0"/>
              <a:t>2/27/2017</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E92CA2-C322-49CA-8C19-67A4988ECE07}" type="slidenum">
              <a:rPr lang="en-US" smtClean="0"/>
              <a:t>‹#›</a:t>
            </a:fld>
            <a:endParaRPr lang="en-US" dirty="0"/>
          </a:p>
        </p:txBody>
      </p:sp>
    </p:spTree>
    <p:extLst>
      <p:ext uri="{BB962C8B-B14F-4D97-AF65-F5344CB8AC3E}">
        <p14:creationId xmlns:p14="http://schemas.microsoft.com/office/powerpoint/2010/main" val="3792950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FFFFFF"/>
                </a:solidFill>
                <a:latin typeface="Times New Roman" panose="02020603050405020304" pitchFamily="18" charset="0"/>
                <a:cs typeface="Times New Roman" panose="02020603050405020304" pitchFamily="18" charset="0"/>
              </a:rPr>
              <a:t>Provides the Partners with official documents related to the project, such as the signed Grant Agreement and its annexes, the Guidelines for the Use of the Grant, the various reports templates and any other relevant document concerning the project.</a:t>
            </a:r>
          </a:p>
          <a:p>
            <a:endParaRPr lang="en-US" dirty="0"/>
          </a:p>
        </p:txBody>
      </p:sp>
      <p:sp>
        <p:nvSpPr>
          <p:cNvPr id="4" name="Slide Number Placeholder 3"/>
          <p:cNvSpPr>
            <a:spLocks noGrp="1"/>
          </p:cNvSpPr>
          <p:nvPr>
            <p:ph type="sldNum" sz="quarter" idx="10"/>
          </p:nvPr>
        </p:nvSpPr>
        <p:spPr/>
        <p:txBody>
          <a:bodyPr/>
          <a:lstStyle/>
          <a:p>
            <a:fld id="{B7E92CA2-C322-49CA-8C19-67A4988ECE07}" type="slidenum">
              <a:rPr lang="en-US" smtClean="0"/>
              <a:t>6</a:t>
            </a:fld>
            <a:endParaRPr lang="en-US" dirty="0"/>
          </a:p>
        </p:txBody>
      </p:sp>
    </p:spTree>
    <p:extLst>
      <p:ext uri="{BB962C8B-B14F-4D97-AF65-F5344CB8AC3E}">
        <p14:creationId xmlns:p14="http://schemas.microsoft.com/office/powerpoint/2010/main" val="4137281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dirty="0" smtClean="0"/>
              <a:t>In normal circumstances EU approval to final report takes around 5-6 months.  Accordingly we need to have our agreements with your entities open and in effect to transfer the last payment.  In the event we receive the final settlement earlier, we will then transfer the amounts and settle agreements. </a:t>
            </a:r>
          </a:p>
          <a:p>
            <a:pPr>
              <a:spcBef>
                <a:spcPct val="0"/>
              </a:spcBef>
            </a:pPr>
            <a:endParaRPr lang="en-US" dirty="0" smtClean="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3F37F2C-46CC-49F4-8B91-9ED8A94BD744}" type="slidenum">
              <a:rPr lang="en-US"/>
              <a:pPr/>
              <a:t>9</a:t>
            </a:fld>
            <a:endParaRPr lang="en-US" dirty="0"/>
          </a:p>
        </p:txBody>
      </p:sp>
    </p:spTree>
    <p:extLst>
      <p:ext uri="{BB962C8B-B14F-4D97-AF65-F5344CB8AC3E}">
        <p14:creationId xmlns:p14="http://schemas.microsoft.com/office/powerpoint/2010/main" val="14604540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b="1" dirty="0" smtClean="0"/>
              <a:t>Annex I - Description of the Action</a:t>
            </a:r>
          </a:p>
          <a:p>
            <a:pPr>
              <a:spcBef>
                <a:spcPct val="0"/>
              </a:spcBef>
            </a:pPr>
            <a:r>
              <a:rPr lang="en-GB" dirty="0" smtClean="0"/>
              <a:t>Annex V - Model Technical report</a:t>
            </a:r>
            <a:endParaRPr lang="en-US" dirty="0" smtClean="0"/>
          </a:p>
          <a:p>
            <a:pPr>
              <a:spcBef>
                <a:spcPct val="0"/>
              </a:spcBef>
            </a:pPr>
            <a:r>
              <a:rPr lang="en-GB" dirty="0" smtClean="0"/>
              <a:t>Annex VI - Model Financial statement</a:t>
            </a:r>
            <a:endParaRPr lang="en-US" dirty="0" smtClean="0"/>
          </a:p>
          <a:p>
            <a:pPr>
              <a:spcBef>
                <a:spcPct val="0"/>
              </a:spcBef>
            </a:pPr>
            <a:r>
              <a:rPr lang="en-GB" dirty="0" smtClean="0"/>
              <a:t>Annex VII - </a:t>
            </a:r>
            <a:r>
              <a:rPr lang="en-US" dirty="0" smtClean="0"/>
              <a:t>Guidelines for the Use of the Grant</a:t>
            </a:r>
          </a:p>
          <a:p>
            <a:pPr>
              <a:spcBef>
                <a:spcPct val="0"/>
              </a:spcBef>
            </a:pPr>
            <a:endParaRPr lang="en-US" dirty="0" smtClean="0"/>
          </a:p>
          <a:p>
            <a:pPr>
              <a:spcBef>
                <a:spcPct val="0"/>
              </a:spcBef>
            </a:pPr>
            <a:endParaRPr lang="en-US" dirty="0"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9E29AA2-CC10-46B1-92DE-19332F4849CC}" type="slidenum">
              <a:rPr lang="en-US"/>
              <a:pPr/>
              <a:t>10</a:t>
            </a:fld>
            <a:endParaRPr lang="en-US" dirty="0"/>
          </a:p>
        </p:txBody>
      </p:sp>
    </p:spTree>
    <p:extLst>
      <p:ext uri="{BB962C8B-B14F-4D97-AF65-F5344CB8AC3E}">
        <p14:creationId xmlns:p14="http://schemas.microsoft.com/office/powerpoint/2010/main" val="3641823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GB" b="1" dirty="0" smtClean="0"/>
              <a:t>Annex I - Description of the Action</a:t>
            </a:r>
          </a:p>
          <a:p>
            <a:pPr>
              <a:spcBef>
                <a:spcPct val="0"/>
              </a:spcBef>
            </a:pPr>
            <a:r>
              <a:rPr lang="en-GB" dirty="0" smtClean="0"/>
              <a:t>Annex V - Model Technical report</a:t>
            </a:r>
            <a:endParaRPr lang="en-US" dirty="0" smtClean="0"/>
          </a:p>
          <a:p>
            <a:pPr>
              <a:spcBef>
                <a:spcPct val="0"/>
              </a:spcBef>
            </a:pPr>
            <a:r>
              <a:rPr lang="en-GB" dirty="0" smtClean="0"/>
              <a:t>Annex VI - Model Financial statement</a:t>
            </a:r>
            <a:endParaRPr lang="en-US" dirty="0" smtClean="0"/>
          </a:p>
          <a:p>
            <a:pPr>
              <a:spcBef>
                <a:spcPct val="0"/>
              </a:spcBef>
            </a:pPr>
            <a:r>
              <a:rPr lang="en-GB" dirty="0" smtClean="0"/>
              <a:t>Annex VII - </a:t>
            </a:r>
            <a:r>
              <a:rPr lang="en-US" dirty="0" smtClean="0"/>
              <a:t>Guidelines for the Use of the Grant</a:t>
            </a:r>
          </a:p>
          <a:p>
            <a:pPr>
              <a:spcBef>
                <a:spcPct val="0"/>
              </a:spcBef>
            </a:pPr>
            <a:endParaRPr lang="en-US" dirty="0" smtClean="0"/>
          </a:p>
          <a:p>
            <a:pPr>
              <a:spcBef>
                <a:spcPct val="0"/>
              </a:spcBef>
            </a:pPr>
            <a:endParaRPr lang="en-US" dirty="0" smtClean="0"/>
          </a:p>
          <a:p>
            <a:endParaRPr lang="en-US" dirty="0"/>
          </a:p>
        </p:txBody>
      </p:sp>
      <p:sp>
        <p:nvSpPr>
          <p:cNvPr id="4" name="Slide Number Placeholder 3"/>
          <p:cNvSpPr>
            <a:spLocks noGrp="1"/>
          </p:cNvSpPr>
          <p:nvPr>
            <p:ph type="sldNum" sz="quarter" idx="10"/>
          </p:nvPr>
        </p:nvSpPr>
        <p:spPr/>
        <p:txBody>
          <a:bodyPr/>
          <a:lstStyle/>
          <a:p>
            <a:fld id="{B7E92CA2-C322-49CA-8C19-67A4988ECE07}" type="slidenum">
              <a:rPr lang="en-US" smtClean="0"/>
              <a:t>12</a:t>
            </a:fld>
            <a:endParaRPr lang="en-US" dirty="0"/>
          </a:p>
        </p:txBody>
      </p:sp>
    </p:spTree>
    <p:extLst>
      <p:ext uri="{BB962C8B-B14F-4D97-AF65-F5344CB8AC3E}">
        <p14:creationId xmlns:p14="http://schemas.microsoft.com/office/powerpoint/2010/main" val="34892316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special payment arrangement</a:t>
            </a:r>
            <a:r>
              <a:rPr lang="en-US" baseline="0" dirty="0" smtClean="0"/>
              <a:t> agreed upon with the Egyptian partners; let’s discuss during the help desk</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Financial</a:t>
            </a:r>
            <a:r>
              <a:rPr lang="en-US" sz="1200" kern="1200" dirty="0" smtClean="0">
                <a:solidFill>
                  <a:schemeClr val="tx1"/>
                </a:solidFill>
                <a:effectLst/>
                <a:latin typeface="+mn-lt"/>
                <a:ea typeface="+mn-ea"/>
                <a:cs typeface="+mn-cs"/>
              </a:rPr>
              <a:t>/settlement reports with original documents: Partners shall submit to the Coordinator/AUC financial/settlement reports in accordance with the approved budget (annex III budget) and following the appropriate reporting format and guidelines of Annexes V &amp; VI, as stipulated in article 6 below and/or as required by the Coordinator/AUC</a:t>
            </a:r>
          </a:p>
          <a:p>
            <a:endParaRPr lang="en-US" dirty="0"/>
          </a:p>
        </p:txBody>
      </p:sp>
      <p:sp>
        <p:nvSpPr>
          <p:cNvPr id="4" name="Slide Number Placeholder 3"/>
          <p:cNvSpPr>
            <a:spLocks noGrp="1"/>
          </p:cNvSpPr>
          <p:nvPr>
            <p:ph type="sldNum" sz="quarter" idx="10"/>
          </p:nvPr>
        </p:nvSpPr>
        <p:spPr/>
        <p:txBody>
          <a:bodyPr/>
          <a:lstStyle/>
          <a:p>
            <a:pPr>
              <a:defRPr/>
            </a:pPr>
            <a:fld id="{B435A70B-6A29-4EA2-B1D4-C8B7891097D8}" type="slidenum">
              <a:rPr lang="en-US" smtClean="0"/>
              <a:pPr>
                <a:defRPr/>
              </a:pPr>
              <a:t>13</a:t>
            </a:fld>
            <a:endParaRPr lang="en-US" dirty="0"/>
          </a:p>
        </p:txBody>
      </p:sp>
    </p:spTree>
    <p:extLst>
      <p:ext uri="{BB962C8B-B14F-4D97-AF65-F5344CB8AC3E}">
        <p14:creationId xmlns:p14="http://schemas.microsoft.com/office/powerpoint/2010/main" val="2725259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Contractual obligation of the project to carry out a </a:t>
            </a:r>
            <a:r>
              <a:rPr lang="en-US" sz="1200" b="1" i="0" u="none" strike="noStrike" kern="1200" baseline="0" dirty="0" smtClean="0">
                <a:solidFill>
                  <a:schemeClr val="tx1"/>
                </a:solidFill>
                <a:latin typeface="+mn-lt"/>
                <a:ea typeface="+mn-ea"/>
                <a:cs typeface="+mn-cs"/>
              </a:rPr>
              <a:t>financial audit at final report stage </a:t>
            </a:r>
            <a:endParaRPr lang="en-US" sz="1200" b="0" i="0" u="none" strike="noStrike" kern="1200" baseline="0" dirty="0" smtClean="0">
              <a:solidFill>
                <a:schemeClr val="tx1"/>
              </a:solidFill>
              <a:latin typeface="+mn-lt"/>
              <a:ea typeface="+mn-ea"/>
              <a:cs typeface="+mn-cs"/>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commits to provide the Coordinator with any additional supporting documentation/reports as required by AUC (specified in annex I) and/or EACEA.</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submit in due time to the Coordinator all relevant data needed to draw up the reports, financial statements and any other documents provided for in the Grant Agreement, as well as all necessary documents in the events of audits, checks or evaluations;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7E92CA2-C322-49CA-8C19-67A4988ECE07}" type="slidenum">
              <a:rPr lang="en-US" smtClean="0"/>
              <a:t>14</a:t>
            </a:fld>
            <a:endParaRPr lang="en-US" dirty="0"/>
          </a:p>
        </p:txBody>
      </p:sp>
    </p:spTree>
    <p:extLst>
      <p:ext uri="{BB962C8B-B14F-4D97-AF65-F5344CB8AC3E}">
        <p14:creationId xmlns:p14="http://schemas.microsoft.com/office/powerpoint/2010/main" val="1661646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So during the course of the agreement, if you need to amend/change any of the above items, please communicate this with the coordinator, Dr. Malak</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Agency verifies (/asks for) supporting documents </a:t>
            </a:r>
          </a:p>
          <a:p>
            <a:r>
              <a:rPr lang="en-US" sz="1200" b="0" i="0" u="none" strike="noStrike" kern="1200" baseline="0" dirty="0" smtClean="0">
                <a:solidFill>
                  <a:schemeClr val="tx1"/>
                </a:solidFill>
                <a:latin typeface="+mn-lt"/>
                <a:ea typeface="+mn-ea"/>
                <a:cs typeface="+mn-cs"/>
              </a:rPr>
              <a:t>If the change is accepted: an amendment will be produced (in most cases) </a:t>
            </a:r>
          </a:p>
          <a:p>
            <a:endParaRPr lang="en-US" dirty="0"/>
          </a:p>
        </p:txBody>
      </p:sp>
      <p:sp>
        <p:nvSpPr>
          <p:cNvPr id="4" name="Slide Number Placeholder 3"/>
          <p:cNvSpPr>
            <a:spLocks noGrp="1"/>
          </p:cNvSpPr>
          <p:nvPr>
            <p:ph type="sldNum" sz="quarter" idx="10"/>
          </p:nvPr>
        </p:nvSpPr>
        <p:spPr/>
        <p:txBody>
          <a:bodyPr/>
          <a:lstStyle/>
          <a:p>
            <a:fld id="{B7E92CA2-C322-49CA-8C19-67A4988ECE07}" type="slidenum">
              <a:rPr lang="en-US" smtClean="0"/>
              <a:t>15</a:t>
            </a:fld>
            <a:endParaRPr lang="en-US" dirty="0"/>
          </a:p>
        </p:txBody>
      </p:sp>
    </p:spTree>
    <p:extLst>
      <p:ext uri="{BB962C8B-B14F-4D97-AF65-F5344CB8AC3E}">
        <p14:creationId xmlns:p14="http://schemas.microsoft.com/office/powerpoint/2010/main" val="6934053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Always Consult the coordinator</a:t>
            </a:r>
            <a:endParaRPr lang="en-US" dirty="0"/>
          </a:p>
        </p:txBody>
      </p:sp>
      <p:sp>
        <p:nvSpPr>
          <p:cNvPr id="4" name="Slide Number Placeholder 3"/>
          <p:cNvSpPr>
            <a:spLocks noGrp="1"/>
          </p:cNvSpPr>
          <p:nvPr>
            <p:ph type="sldNum" sz="quarter" idx="10"/>
          </p:nvPr>
        </p:nvSpPr>
        <p:spPr/>
        <p:txBody>
          <a:bodyPr/>
          <a:lstStyle/>
          <a:p>
            <a:fld id="{B7E92CA2-C322-49CA-8C19-67A4988ECE07}" type="slidenum">
              <a:rPr lang="en-US" smtClean="0"/>
              <a:t>16</a:t>
            </a:fld>
            <a:endParaRPr lang="en-US" dirty="0"/>
          </a:p>
        </p:txBody>
      </p:sp>
    </p:spTree>
    <p:extLst>
      <p:ext uri="{BB962C8B-B14F-4D97-AF65-F5344CB8AC3E}">
        <p14:creationId xmlns:p14="http://schemas.microsoft.com/office/powerpoint/2010/main" val="2030899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Assessment of project performance </a:t>
            </a:r>
            <a:r>
              <a:rPr lang="en-US" sz="1200" b="0" i="0" u="none" strike="noStrike" kern="1200" baseline="0" dirty="0" smtClean="0">
                <a:solidFill>
                  <a:schemeClr val="tx1"/>
                </a:solidFill>
                <a:latin typeface="+mn-lt"/>
                <a:ea typeface="+mn-ea"/>
                <a:cs typeface="+mn-cs"/>
              </a:rPr>
              <a:t>(during project monitoring, progress and final reports) </a:t>
            </a:r>
          </a:p>
          <a:p>
            <a:r>
              <a:rPr lang="en-US" sz="1200" b="0" i="0" u="none" strike="noStrike" kern="1200" baseline="0" dirty="0" smtClean="0">
                <a:solidFill>
                  <a:schemeClr val="tx1"/>
                </a:solidFill>
                <a:latin typeface="+mn-lt"/>
                <a:ea typeface="+mn-ea"/>
                <a:cs typeface="+mn-cs"/>
              </a:rPr>
              <a:t>Based on same criteria and same scoring scale as those used at application stage: </a:t>
            </a:r>
          </a:p>
          <a:p>
            <a:r>
              <a:rPr lang="en-US" sz="1200" b="0" i="0" u="none" strike="noStrike" kern="1200" baseline="0" dirty="0" smtClean="0">
                <a:solidFill>
                  <a:schemeClr val="tx1"/>
                </a:solidFill>
                <a:latin typeface="+mn-lt"/>
                <a:ea typeface="+mn-ea"/>
                <a:cs typeface="+mn-cs"/>
              </a:rPr>
              <a:t>• Relevance (max. 30 pts) </a:t>
            </a:r>
          </a:p>
          <a:p>
            <a:r>
              <a:rPr lang="en-US" sz="1200" b="0" i="0" u="none" strike="noStrike" kern="1200" baseline="0" dirty="0" smtClean="0">
                <a:solidFill>
                  <a:schemeClr val="tx1"/>
                </a:solidFill>
                <a:latin typeface="+mn-lt"/>
                <a:ea typeface="+mn-ea"/>
                <a:cs typeface="+mn-cs"/>
              </a:rPr>
              <a:t>• Quality of the project implementation (max. 30 pts) </a:t>
            </a:r>
          </a:p>
          <a:p>
            <a:r>
              <a:rPr lang="en-US" sz="1200" b="0" i="0" u="none" strike="noStrike" kern="1200" baseline="0" dirty="0" smtClean="0">
                <a:solidFill>
                  <a:schemeClr val="tx1"/>
                </a:solidFill>
                <a:latin typeface="+mn-lt"/>
                <a:ea typeface="+mn-ea"/>
                <a:cs typeface="+mn-cs"/>
              </a:rPr>
              <a:t>• Quality of the project team and cooperation arrangements (max. 20 pts) </a:t>
            </a:r>
          </a:p>
          <a:p>
            <a:r>
              <a:rPr lang="en-US" sz="1200" b="0" i="0" u="none" strike="noStrike" kern="1200" baseline="0" dirty="0" smtClean="0">
                <a:solidFill>
                  <a:schemeClr val="tx1"/>
                </a:solidFill>
                <a:latin typeface="+mn-lt"/>
                <a:ea typeface="+mn-ea"/>
                <a:cs typeface="+mn-cs"/>
              </a:rPr>
              <a:t>• Impact and sustainability (max. 20 pts) </a:t>
            </a:r>
            <a:endParaRPr lang="en-US" dirty="0"/>
          </a:p>
        </p:txBody>
      </p:sp>
      <p:sp>
        <p:nvSpPr>
          <p:cNvPr id="4" name="Slide Number Placeholder 3"/>
          <p:cNvSpPr>
            <a:spLocks noGrp="1"/>
          </p:cNvSpPr>
          <p:nvPr>
            <p:ph type="sldNum" sz="quarter" idx="10"/>
          </p:nvPr>
        </p:nvSpPr>
        <p:spPr/>
        <p:txBody>
          <a:bodyPr/>
          <a:lstStyle/>
          <a:p>
            <a:fld id="{B7E92CA2-C322-49CA-8C19-67A4988ECE07}" type="slidenum">
              <a:rPr lang="en-US" smtClean="0"/>
              <a:t>18</a:t>
            </a:fld>
            <a:endParaRPr lang="en-US" dirty="0"/>
          </a:p>
        </p:txBody>
      </p:sp>
    </p:spTree>
    <p:extLst>
      <p:ext uri="{BB962C8B-B14F-4D97-AF65-F5344CB8AC3E}">
        <p14:creationId xmlns:p14="http://schemas.microsoft.com/office/powerpoint/2010/main" val="3165180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013750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52231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01861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717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extLst>
      <p:ext uri="{BB962C8B-B14F-4D97-AF65-F5344CB8AC3E}">
        <p14:creationId xmlns:p14="http://schemas.microsoft.com/office/powerpoint/2010/main" val="96182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6715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59619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9385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608365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8002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3605246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3986600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AUC PPT-6"/>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934200"/>
          </a:xfrm>
          <a:prstGeom prst="rect">
            <a:avLst/>
          </a:prstGeom>
          <a:noFill/>
          <a:extLst>
            <a:ext uri="{909E8E84-426E-40DD-AFC4-6F175D3DCCD1}">
              <a14:hiddenFill xmlns:a14="http://schemas.microsoft.com/office/drawing/2010/main">
                <a:solidFill>
                  <a:srgbClr val="FFFFFF"/>
                </a:solidFill>
              </a14:hiddenFill>
            </a:ext>
          </a:extLst>
        </p:spPr>
      </p:pic>
      <p:sp>
        <p:nvSpPr>
          <p:cNvPr id="1032" name="Text Box 8"/>
          <p:cNvSpPr txBox="1">
            <a:spLocks noChangeArrowheads="1"/>
          </p:cNvSpPr>
          <p:nvPr userDrawn="1"/>
        </p:nvSpPr>
        <p:spPr bwMode="auto">
          <a:xfrm>
            <a:off x="1752600" y="609600"/>
            <a:ext cx="518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400" dirty="0">
                <a:solidFill>
                  <a:srgbClr val="EBEBAF"/>
                </a:solidFill>
              </a:rPr>
              <a:t>Your department / office name here</a:t>
            </a:r>
          </a:p>
        </p:txBody>
      </p:sp>
      <p:sp>
        <p:nvSpPr>
          <p:cNvPr id="8" name="Rectangle 7"/>
          <p:cNvSpPr/>
          <p:nvPr userDrawn="1"/>
        </p:nvSpPr>
        <p:spPr>
          <a:xfrm>
            <a:off x="1843088" y="585788"/>
            <a:ext cx="5108575" cy="481012"/>
          </a:xfrm>
          <a:prstGeom prst="rect">
            <a:avLst/>
          </a:prstGeom>
          <a:solidFill>
            <a:srgbClr val="002C5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2400" dirty="0">
                <a:solidFill>
                  <a:srgbClr val="EBEBAF"/>
                </a:solidFill>
                <a:latin typeface="Times New Roman" panose="02020603050405020304" pitchFamily="18" charset="0"/>
                <a:cs typeface="Times New Roman" panose="02020603050405020304" pitchFamily="18" charset="0"/>
              </a:rPr>
              <a:t>Office of Sponsored Programs</a:t>
            </a:r>
          </a:p>
        </p:txBody>
      </p:sp>
      <p:pic>
        <p:nvPicPr>
          <p:cNvPr id="12" name="Picture 11"/>
          <p:cNvPicPr>
            <a:picLocks noChangeAspect="1"/>
          </p:cNvPicPr>
          <p:nvPr userDrawn="1"/>
        </p:nvPicPr>
        <p:blipFill>
          <a:blip r:embed="rId14"/>
          <a:stretch>
            <a:fillRect/>
          </a:stretch>
        </p:blipFill>
        <p:spPr>
          <a:xfrm>
            <a:off x="5975172" y="598967"/>
            <a:ext cx="3085973" cy="69643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acea.ec.europa.eu/about-eacea/visual-identity_en"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1306689" y="2000250"/>
            <a:ext cx="7848600" cy="1597025"/>
          </a:xfrm>
          <a:prstGeom prst="rect">
            <a:avLst/>
          </a:prstGeom>
        </p:spPr>
        <p:txBody>
          <a:bodyPr>
            <a:normAutofit/>
          </a:bodyPr>
          <a:lstStyle/>
          <a:p>
            <a:pPr eaLnBrk="1" hangingPunct="1">
              <a:defRPr/>
            </a:pPr>
            <a:r>
              <a:rPr lang="en-US" sz="3600" u="sng" dirty="0" smtClean="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School and University Partnership for Peer Communities of Learners</a:t>
            </a:r>
            <a:endParaRPr lang="en-US" sz="3600" u="sng"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Rectangle 4"/>
          <p:cNvSpPr/>
          <p:nvPr/>
        </p:nvSpPr>
        <p:spPr>
          <a:xfrm>
            <a:off x="2706688" y="3597275"/>
            <a:ext cx="4873625" cy="708025"/>
          </a:xfrm>
          <a:prstGeom prst="rect">
            <a:avLst/>
          </a:prstGeom>
        </p:spPr>
        <p:txBody>
          <a:bodyPr wrap="none">
            <a:spAutoFit/>
          </a:bodyPr>
          <a:lstStyle/>
          <a:p>
            <a:pPr algn="ctr" eaLnBrk="1" hangingPunct="1">
              <a:defRPr/>
            </a:pPr>
            <a:r>
              <a:rPr lang="en-US" sz="900" i="1" dirty="0">
                <a:solidFill>
                  <a:srgbClr val="FFFFFF"/>
                </a:solidFill>
                <a:latin typeface="Times New Roman" panose="02020603050405020304" pitchFamily="18" charset="0"/>
                <a:cs typeface="Times New Roman" panose="02020603050405020304" pitchFamily="18" charset="0"/>
              </a:rPr>
              <a:t>	</a:t>
            </a:r>
            <a:r>
              <a:rPr lang="en-US" sz="4000" dirty="0">
                <a:solidFill>
                  <a:srgbClr val="FFFFFF"/>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Contractual Highlights</a:t>
            </a:r>
          </a:p>
        </p:txBody>
      </p:sp>
      <p:sp>
        <p:nvSpPr>
          <p:cNvPr id="6" name="Subtitle 2"/>
          <p:cNvSpPr>
            <a:spLocks noGrp="1"/>
          </p:cNvSpPr>
          <p:nvPr>
            <p:ph type="subTitle" idx="4294967295"/>
          </p:nvPr>
        </p:nvSpPr>
        <p:spPr bwMode="auto">
          <a:xfrm>
            <a:off x="1280583" y="5029200"/>
            <a:ext cx="7854950" cy="1447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r" eaLnBrk="1" hangingPunct="1">
              <a:buNone/>
            </a:pPr>
            <a:r>
              <a:rPr lang="en-US" sz="2400" i="1" dirty="0" smtClean="0">
                <a:solidFill>
                  <a:srgbClr val="FFFFFF"/>
                </a:solidFill>
                <a:latin typeface="Times New Roman" panose="02020603050405020304" pitchFamily="18" charset="0"/>
                <a:cs typeface="Times New Roman" panose="02020603050405020304" pitchFamily="18" charset="0"/>
              </a:rPr>
              <a:t>Presented by: Office of Sponsored Programs at AUC </a:t>
            </a:r>
          </a:p>
          <a:p>
            <a:pPr marL="0" indent="0" algn="r" eaLnBrk="1" hangingPunct="1">
              <a:buNone/>
            </a:pPr>
            <a:r>
              <a:rPr lang="en-US" sz="2400" i="1" dirty="0" smtClean="0">
                <a:solidFill>
                  <a:srgbClr val="FFFFFF"/>
                </a:solidFill>
                <a:latin typeface="Times New Roman" panose="02020603050405020304" pitchFamily="18" charset="0"/>
                <a:cs typeface="Times New Roman" panose="02020603050405020304" pitchFamily="18" charset="0"/>
              </a:rPr>
              <a:t>Kick-Off Meeting</a:t>
            </a:r>
          </a:p>
          <a:p>
            <a:pPr marL="0" indent="0" algn="r" eaLnBrk="1" hangingPunct="1">
              <a:buNone/>
            </a:pPr>
            <a:r>
              <a:rPr lang="en-US" sz="2400" i="1" dirty="0" smtClean="0">
                <a:solidFill>
                  <a:srgbClr val="FFFFFF"/>
                </a:solidFill>
                <a:latin typeface="Times New Roman" panose="02020603050405020304" pitchFamily="18" charset="0"/>
                <a:cs typeface="Times New Roman" panose="02020603050405020304" pitchFamily="18" charset="0"/>
              </a:rPr>
              <a:t>AUC, Cairo, Feb 27, 2017</a:t>
            </a:r>
          </a:p>
        </p:txBody>
      </p:sp>
    </p:spTree>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1295400" y="1143000"/>
            <a:ext cx="6096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571500" indent="-571500">
              <a:buFont typeface="Wingdings" panose="05000000000000000000" pitchFamily="2" charset="2"/>
              <a:buChar char="Ø"/>
            </a:pPr>
            <a:r>
              <a:rPr lang="en-US" sz="2400" dirty="0">
                <a:solidFill>
                  <a:srgbClr val="D6842E"/>
                </a:solidFill>
                <a:latin typeface="Times New Roman" panose="02020603050405020304" pitchFamily="18" charset="0"/>
                <a:cs typeface="Times New Roman" panose="02020603050405020304" pitchFamily="18" charset="0"/>
              </a:rPr>
              <a:t>Reporting</a:t>
            </a:r>
          </a:p>
        </p:txBody>
      </p:sp>
      <p:sp>
        <p:nvSpPr>
          <p:cNvPr id="3" name="Text Placeholder 2"/>
          <p:cNvSpPr txBox="1">
            <a:spLocks/>
          </p:cNvSpPr>
          <p:nvPr/>
        </p:nvSpPr>
        <p:spPr>
          <a:xfrm>
            <a:off x="1300716" y="1905000"/>
            <a:ext cx="7848600" cy="3886200"/>
          </a:xfrm>
          <a:prstGeom prst="rect">
            <a:avLst/>
          </a:prstGeom>
        </p:spPr>
        <p:txBody>
          <a:bodyPr>
            <a:normAutofit/>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500" lvl="1" indent="-571500" eaLnBrk="1" hangingPunct="1">
              <a:buFont typeface="Arial" pitchFamily="34" charset="0"/>
              <a:buChar char="•"/>
              <a:defRPr/>
            </a:pPr>
            <a:r>
              <a:rPr lang="en-US" sz="2200" b="1" u="sng"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Mid-term Reports:</a:t>
            </a:r>
            <a:r>
              <a:rPr lang="en-US" sz="2200" u="sng"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 </a:t>
            </a:r>
            <a:r>
              <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 Due by 28th February, 2018 or earlier if advised by the Coordinator; the reports consist of:</a:t>
            </a:r>
          </a:p>
          <a:p>
            <a:pPr marL="971550" lvl="2" indent="-571500" eaLnBrk="1" hangingPunct="1">
              <a:buFont typeface="Arial" pitchFamily="34" charset="0"/>
              <a:buChar char="•"/>
              <a:defRPr/>
            </a:pPr>
            <a:r>
              <a:rPr lang="en-US" sz="18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description of the progress made, statistics and indicators, tables of achieved/planned outcomes, etc. as specified in Annex V of the Agreement;  </a:t>
            </a:r>
          </a:p>
          <a:p>
            <a:pPr marL="971550" lvl="2" indent="-571500" eaLnBrk="1" hangingPunct="1">
              <a:buFont typeface="Arial" pitchFamily="34" charset="0"/>
              <a:buChar char="•"/>
              <a:defRPr/>
            </a:pPr>
            <a:r>
              <a:rPr lang="en-US" sz="18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"Summary report for publication" </a:t>
            </a:r>
          </a:p>
          <a:p>
            <a:pPr marL="971550" lvl="2" indent="-571500" eaLnBrk="1" hangingPunct="1">
              <a:buFont typeface="Arial" pitchFamily="34" charset="0"/>
              <a:buChar char="•"/>
              <a:defRPr/>
            </a:pPr>
            <a:r>
              <a:rPr lang="en-US" sz="18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"Statement on the use of the previous pre-financing instalment” as specified in Annex VI of the Agreement which represents an overall financial overview of the use of the grant until the date of the submission of the progress report. </a:t>
            </a:r>
          </a:p>
          <a:p>
            <a:pPr marL="571500" lvl="1" indent="-571500" eaLnBrk="1" hangingPunct="1">
              <a:buFont typeface="Arial" pitchFamily="34" charset="0"/>
              <a:buChar char="•"/>
              <a:defRPr/>
            </a:pPr>
            <a:endParaRPr lang="en-US" sz="2200" dirty="0" smtClean="0">
              <a:ln w="635">
                <a:noFill/>
              </a:ln>
              <a:solidFill>
                <a:srgbClr val="006990"/>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9990364"/>
      </p:ext>
    </p:extLst>
  </p:cSld>
  <p:clrMapOvr>
    <a:masterClrMapping/>
  </p:clrMapOvr>
  <mc:AlternateContent xmlns:mc="http://schemas.openxmlformats.org/markup-compatibility/2006" xmlns:p14="http://schemas.microsoft.com/office/powerpoint/2010/main">
    <mc:Choice Requires="p14">
      <p:transition spd="slow" p14:dur="800" advTm="21051">
        <p:circle/>
      </p:transition>
    </mc:Choice>
    <mc:Fallback xmlns="">
      <p:transition spd="slow" advTm="21051">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828800"/>
            <a:ext cx="8077200" cy="4832350"/>
          </a:xfrm>
          <a:prstGeom prst="rect">
            <a:avLst/>
          </a:prstGeom>
        </p:spPr>
        <p:txBody>
          <a:bodyPr>
            <a:spAutoFit/>
          </a:bodyPr>
          <a:lstStyle/>
          <a:p>
            <a:pPr marL="571500" lvl="1" indent="-571500" eaLnBrk="1" hangingPunct="1">
              <a:buFont typeface="Arial" pitchFamily="34" charset="0"/>
              <a:buChar char="•"/>
              <a:defRPr/>
            </a:pPr>
            <a:r>
              <a:rPr lang="en-US" sz="2200" b="1" u="sng"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Final Reports:</a:t>
            </a:r>
            <a:r>
              <a:rPr lang="en-US" sz="2200" b="1"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 </a:t>
            </a:r>
            <a:r>
              <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Due by 1st  October, 2019; the reports consist of:</a:t>
            </a:r>
          </a:p>
          <a:p>
            <a:pPr marL="1028700" lvl="2" indent="-571500" eaLnBrk="1" hangingPunct="1">
              <a:buFont typeface="Arial" pitchFamily="34" charset="0"/>
              <a:buChar char="•"/>
              <a:defRPr/>
            </a:pPr>
            <a:r>
              <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“Final report on the implementation of the action" (description of the results and achievements, statistics and indicators, table of achieved outcomes, etc.) as specified under Annex V of the Agreement;  </a:t>
            </a:r>
          </a:p>
          <a:p>
            <a:pPr marL="1028700" lvl="2" indent="-571500" eaLnBrk="1" hangingPunct="1">
              <a:buFont typeface="Arial" pitchFamily="34" charset="0"/>
              <a:buChar char="•"/>
              <a:defRPr/>
            </a:pPr>
            <a:r>
              <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"Summary report for publication"  </a:t>
            </a:r>
          </a:p>
          <a:p>
            <a:pPr marL="1028700" lvl="2" indent="-571500" eaLnBrk="1" hangingPunct="1">
              <a:buFont typeface="Arial" pitchFamily="34" charset="0"/>
              <a:buChar char="•"/>
              <a:defRPr/>
            </a:pPr>
            <a:r>
              <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"Final Financial Statement and Request for payment" - including the financial tables for each budget heading and the required supporting documents (see sections 3.2 and 3.3 in ‘Guidelines for the Use of the Grant – Annex VII’ for the type of supporting documents to be submitted under each budget heading) - as specified under Annex VI of the Agreement; </a:t>
            </a:r>
          </a:p>
          <a:p>
            <a:pPr marL="1028700" lvl="2" indent="-571500" eaLnBrk="1" hangingPunct="1">
              <a:buFont typeface="Arial" pitchFamily="34" charset="0"/>
              <a:buChar char="•"/>
              <a:defRPr/>
            </a:pPr>
            <a:endPar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
        <p:nvSpPr>
          <p:cNvPr id="16387" name="Rectangle 2"/>
          <p:cNvSpPr>
            <a:spLocks noChangeArrowheads="1"/>
          </p:cNvSpPr>
          <p:nvPr/>
        </p:nvSpPr>
        <p:spPr bwMode="auto">
          <a:xfrm>
            <a:off x="1295400" y="1143000"/>
            <a:ext cx="6096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571500" indent="-571500">
              <a:buFont typeface="Wingdings" panose="05000000000000000000" pitchFamily="2" charset="2"/>
              <a:buChar char="Ø"/>
            </a:pPr>
            <a:r>
              <a:rPr lang="en-US" sz="2400" dirty="0">
                <a:solidFill>
                  <a:srgbClr val="D6842E"/>
                </a:solidFill>
                <a:latin typeface="Times New Roman" panose="02020603050405020304" pitchFamily="18" charset="0"/>
                <a:cs typeface="Times New Roman" panose="02020603050405020304" pitchFamily="18" charset="0"/>
              </a:rPr>
              <a:t>Reporting (Cont’d)</a:t>
            </a:r>
          </a:p>
        </p:txBody>
      </p:sp>
    </p:spTree>
    <p:extLst>
      <p:ext uri="{BB962C8B-B14F-4D97-AF65-F5344CB8AC3E}">
        <p14:creationId xmlns:p14="http://schemas.microsoft.com/office/powerpoint/2010/main" val="1541327169"/>
      </p:ext>
    </p:extLst>
  </p:cSld>
  <p:clrMapOvr>
    <a:masterClrMapping/>
  </p:clrMapOvr>
  <mc:AlternateContent xmlns:mc="http://schemas.openxmlformats.org/markup-compatibility/2006" xmlns:p14="http://schemas.microsoft.com/office/powerpoint/2010/main">
    <mc:Choice Requires="p14">
      <p:transition spd="slow" p14:dur="800" advTm="14000">
        <p:circle/>
      </p:transition>
    </mc:Choice>
    <mc:Fallback xmlns="">
      <p:transition spd="slow" advTm="14000">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2133600"/>
            <a:ext cx="7162800" cy="3477875"/>
          </a:xfrm>
          <a:prstGeom prst="rect">
            <a:avLst/>
          </a:prstGeom>
        </p:spPr>
        <p:txBody>
          <a:bodyPr>
            <a:spAutoFit/>
          </a:bodyPr>
          <a:lstStyle/>
          <a:p>
            <a:pPr marL="800100" lvl="2" indent="-342900" eaLnBrk="1" hangingPunct="1">
              <a:buFont typeface="Arial" panose="020B0604020202020204" pitchFamily="34" charset="0"/>
              <a:buChar char="•"/>
              <a:defRPr/>
            </a:pPr>
            <a:r>
              <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The Partner commits to provide the Coordinator with any additional supporting documentation/reports as required by </a:t>
            </a:r>
            <a:r>
              <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AUC (specified in annex I) </a:t>
            </a:r>
            <a:r>
              <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and/or EACEA</a:t>
            </a:r>
            <a:r>
              <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a:t>
            </a:r>
            <a:endPar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1028700" lvl="2" indent="-571500" eaLnBrk="1" hangingPunct="1">
              <a:buFont typeface="Arial" pitchFamily="34" charset="0"/>
              <a:buChar char="•"/>
              <a:defRPr/>
            </a:pPr>
            <a:endPar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571500" lvl="1" indent="-571500" eaLnBrk="1" hangingPunct="1">
              <a:buFont typeface="Arial" pitchFamily="34" charset="0"/>
              <a:buChar char="•"/>
              <a:defRPr/>
            </a:pPr>
            <a:endPar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342900" lvl="1" indent="-342900" eaLnBrk="1" hangingPunct="1">
              <a:buFont typeface="Wingdings" panose="05000000000000000000" pitchFamily="2" charset="2"/>
              <a:buChar char="Ø"/>
              <a:defRPr/>
            </a:pPr>
            <a:r>
              <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Other technical and </a:t>
            </a:r>
            <a:r>
              <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financial/settlement </a:t>
            </a:r>
            <a:r>
              <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reports are also required in accordance with the approved budget and following the appropriate reporting format and guidelines of Annexes I &amp; V &amp; VI &amp; VII</a:t>
            </a:r>
          </a:p>
        </p:txBody>
      </p:sp>
      <p:sp>
        <p:nvSpPr>
          <p:cNvPr id="17411" name="Rectangle 2"/>
          <p:cNvSpPr>
            <a:spLocks noChangeArrowheads="1"/>
          </p:cNvSpPr>
          <p:nvPr/>
        </p:nvSpPr>
        <p:spPr bwMode="auto">
          <a:xfrm>
            <a:off x="1295400" y="1143000"/>
            <a:ext cx="6096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571500" indent="-571500">
              <a:buFont typeface="Wingdings" panose="05000000000000000000" pitchFamily="2" charset="2"/>
              <a:buChar char="Ø"/>
            </a:pPr>
            <a:r>
              <a:rPr lang="en-US" sz="2400" dirty="0">
                <a:solidFill>
                  <a:srgbClr val="D6842E"/>
                </a:solidFill>
                <a:latin typeface="Times New Roman" panose="02020603050405020304" pitchFamily="18" charset="0"/>
                <a:cs typeface="Times New Roman" panose="02020603050405020304" pitchFamily="18" charset="0"/>
              </a:rPr>
              <a:t>Reporting (Cont’d)</a:t>
            </a:r>
          </a:p>
        </p:txBody>
      </p:sp>
    </p:spTree>
    <p:extLst>
      <p:ext uri="{BB962C8B-B14F-4D97-AF65-F5344CB8AC3E}">
        <p14:creationId xmlns:p14="http://schemas.microsoft.com/office/powerpoint/2010/main" val="4183341388"/>
      </p:ext>
    </p:extLst>
  </p:cSld>
  <p:clrMapOvr>
    <a:masterClrMapping/>
  </p:clrMapOvr>
  <mc:AlternateContent xmlns:mc="http://schemas.openxmlformats.org/markup-compatibility/2006" xmlns:p14="http://schemas.microsoft.com/office/powerpoint/2010/main">
    <mc:Choice Requires="p14">
      <p:transition spd="slow" p14:dur="800" advTm="11926">
        <p:circle/>
      </p:transition>
    </mc:Choice>
    <mc:Fallback xmlns="">
      <p:transition spd="slow" advTm="11926">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295400" y="1371600"/>
            <a:ext cx="6324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571500" indent="-571500">
              <a:buFont typeface="Wingdings" panose="05000000000000000000" pitchFamily="2" charset="2"/>
              <a:buChar char="Ø"/>
            </a:pPr>
            <a:r>
              <a:rPr lang="en-US" sz="2400" dirty="0">
                <a:solidFill>
                  <a:srgbClr val="D6842E"/>
                </a:solidFill>
                <a:latin typeface="Times New Roman" panose="02020603050405020304" pitchFamily="18" charset="0"/>
                <a:cs typeface="Times New Roman" panose="02020603050405020304" pitchFamily="18" charset="0"/>
              </a:rPr>
              <a:t>Payment &amp; Advance Settlement</a:t>
            </a:r>
          </a:p>
        </p:txBody>
      </p:sp>
      <p:sp>
        <p:nvSpPr>
          <p:cNvPr id="3" name="Rectangle 2"/>
          <p:cNvSpPr/>
          <p:nvPr/>
        </p:nvSpPr>
        <p:spPr>
          <a:xfrm>
            <a:off x="1143000" y="2133600"/>
            <a:ext cx="7162800" cy="3908762"/>
          </a:xfrm>
          <a:prstGeom prst="rect">
            <a:avLst/>
          </a:prstGeom>
        </p:spPr>
        <p:txBody>
          <a:bodyPr>
            <a:spAutoFit/>
          </a:bodyPr>
          <a:lstStyle/>
          <a:p>
            <a:pPr marL="342900" lvl="1" indent="-342900" eaLnBrk="1" hangingPunct="1">
              <a:buFont typeface="Wingdings" panose="05000000000000000000" pitchFamily="2" charset="2"/>
              <a:buChar char="Ø"/>
              <a:defRPr/>
            </a:pPr>
            <a:r>
              <a:rPr lang="en-US" sz="28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Payment Arrangements (6 installments):</a:t>
            </a:r>
          </a:p>
          <a:p>
            <a:pPr marL="1028700" lvl="2" indent="-571500" eaLnBrk="1" hangingPunct="1">
              <a:buFont typeface="Arial" pitchFamily="34" charset="0"/>
              <a:buChar char="•"/>
              <a:defRPr/>
            </a:pPr>
            <a:r>
              <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20%, due 30 days after the date last Party </a:t>
            </a:r>
            <a:r>
              <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signs</a:t>
            </a:r>
          </a:p>
          <a:p>
            <a:pPr marL="1028700" lvl="2" indent="-571500" eaLnBrk="1" hangingPunct="1">
              <a:buFont typeface="Arial" pitchFamily="34" charset="0"/>
              <a:buChar char="•"/>
              <a:defRPr/>
            </a:pPr>
            <a:r>
              <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Equal payments due </a:t>
            </a:r>
            <a:r>
              <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30 days after the Partner settles the previously disbursed </a:t>
            </a:r>
            <a:r>
              <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installment</a:t>
            </a:r>
          </a:p>
          <a:p>
            <a:pPr marL="1485900" lvl="3" indent="-571500">
              <a:buFont typeface="Arial" pitchFamily="34" charset="0"/>
              <a:buChar char="•"/>
              <a:defRPr/>
            </a:pPr>
            <a:r>
              <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Financial/settlement reports with original </a:t>
            </a:r>
            <a:r>
              <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documents</a:t>
            </a:r>
          </a:p>
          <a:p>
            <a:pPr marL="1028700" lvl="2" indent="-571500" eaLnBrk="1" hangingPunct="1">
              <a:buFont typeface="Arial" pitchFamily="34" charset="0"/>
              <a:buChar char="•"/>
              <a:defRPr/>
            </a:pPr>
            <a:r>
              <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10</a:t>
            </a:r>
            <a:r>
              <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 of the total, due within 30 days after the approval of the final report and receiving the final payment from EACEA</a:t>
            </a:r>
            <a:r>
              <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a:t>
            </a:r>
          </a:p>
          <a:p>
            <a:pPr marL="1028700" lvl="2" indent="-571500" eaLnBrk="1" hangingPunct="1">
              <a:buFont typeface="Arial" pitchFamily="34" charset="0"/>
              <a:buChar char="•"/>
              <a:defRPr/>
            </a:pPr>
            <a:endParaRPr lang="en-US" sz="2200"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457200" lvl="2" eaLnBrk="1" hangingPunct="1">
              <a:defRPr/>
            </a:pPr>
            <a:endPar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3991444"/>
      </p:ext>
    </p:extLst>
  </p:cSld>
  <p:clrMapOvr>
    <a:masterClrMapping/>
  </p:clrMapOvr>
  <mc:AlternateContent xmlns:mc="http://schemas.openxmlformats.org/markup-compatibility/2006" xmlns:p14="http://schemas.microsoft.com/office/powerpoint/2010/main">
    <mc:Choice Requires="p14">
      <p:transition spd="slow" p14:dur="800" advTm="43138">
        <p:circle/>
      </p:transition>
    </mc:Choice>
    <mc:Fallback xmlns="">
      <p:transition spd="slow" advTm="43138">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43000" y="2133600"/>
            <a:ext cx="7162800" cy="2862322"/>
          </a:xfrm>
          <a:prstGeom prst="rect">
            <a:avLst/>
          </a:prstGeom>
        </p:spPr>
        <p:txBody>
          <a:bodyPr>
            <a:spAutoFit/>
          </a:bodyPr>
          <a:lstStyle/>
          <a:p>
            <a:pPr marL="342900" lvl="1" indent="-342900" eaLnBrk="1" hangingPunct="1">
              <a:buFont typeface="Wingdings" panose="05000000000000000000" pitchFamily="2" charset="2"/>
              <a:buChar char="Ø"/>
              <a:defRPr/>
            </a:pPr>
            <a:r>
              <a:rPr lang="en-US" sz="2000" b="1" i="1"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For the submission of the final report, AUC will be administering the Mandatory (Audit) Certificate on the project financial statements and underlying accounts required by EACEA</a:t>
            </a:r>
          </a:p>
          <a:p>
            <a:pPr marL="342900" lvl="1" indent="-342900" eaLnBrk="1" hangingPunct="1">
              <a:buFont typeface="Wingdings" panose="05000000000000000000" pitchFamily="2" charset="2"/>
              <a:buChar char="Ø"/>
              <a:defRPr/>
            </a:pPr>
            <a:endParaRPr lang="en-US" sz="20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342900" lvl="1" indent="-342900" eaLnBrk="1" hangingPunct="1">
              <a:buFont typeface="Wingdings" panose="05000000000000000000" pitchFamily="2" charset="2"/>
              <a:buChar char="Ø"/>
              <a:defRPr/>
            </a:pPr>
            <a:r>
              <a:rPr lang="en-US" sz="20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The Partner shall keep a record of any expenditure/activity incurred under the project and all proofs and related documents for a period of 5 years after the payment of the final balance under the Grant Agreement</a:t>
            </a:r>
            <a:r>
              <a:rPr lang="en-US" sz="2000" b="1" i="1"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a:t>
            </a:r>
          </a:p>
        </p:txBody>
      </p:sp>
      <p:sp>
        <p:nvSpPr>
          <p:cNvPr id="4" name="Rectangle 3"/>
          <p:cNvSpPr>
            <a:spLocks noChangeArrowheads="1"/>
          </p:cNvSpPr>
          <p:nvPr/>
        </p:nvSpPr>
        <p:spPr bwMode="auto">
          <a:xfrm>
            <a:off x="1143000" y="1371600"/>
            <a:ext cx="6553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571500" indent="-571500">
              <a:buFont typeface="Wingdings" panose="05000000000000000000" pitchFamily="2" charset="2"/>
              <a:buChar char="Ø"/>
            </a:pPr>
            <a:r>
              <a:rPr lang="en-US" sz="2400" dirty="0">
                <a:solidFill>
                  <a:srgbClr val="D6842E"/>
                </a:solidFill>
                <a:latin typeface="Times New Roman" panose="02020603050405020304" pitchFamily="18" charset="0"/>
                <a:cs typeface="Times New Roman" panose="02020603050405020304" pitchFamily="18" charset="0"/>
              </a:rPr>
              <a:t>Payment &amp; Advance </a:t>
            </a:r>
            <a:r>
              <a:rPr lang="en-US" sz="2400" dirty="0" smtClean="0">
                <a:solidFill>
                  <a:srgbClr val="D6842E"/>
                </a:solidFill>
                <a:latin typeface="Times New Roman" panose="02020603050405020304" pitchFamily="18" charset="0"/>
                <a:cs typeface="Times New Roman" panose="02020603050405020304" pitchFamily="18" charset="0"/>
              </a:rPr>
              <a:t>Settlement (Cont’d)</a:t>
            </a:r>
            <a:endParaRPr lang="en-US" sz="2400" dirty="0">
              <a:solidFill>
                <a:srgbClr val="D6842E"/>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0745151"/>
      </p:ext>
    </p:extLst>
  </p:cSld>
  <p:clrMapOvr>
    <a:masterClrMapping/>
  </p:clrMapOvr>
  <mc:AlternateContent xmlns:mc="http://schemas.openxmlformats.org/markup-compatibility/2006" xmlns:p14="http://schemas.microsoft.com/office/powerpoint/2010/main">
    <mc:Choice Requires="p14">
      <p:transition spd="slow" p14:dur="800" advTm="29069">
        <p:circle/>
      </p:transition>
    </mc:Choice>
    <mc:Fallback xmlns="">
      <p:transition spd="slow" advTm="29069">
        <p:circl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43000" y="1371600"/>
            <a:ext cx="6553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571500" indent="-571500">
              <a:buFont typeface="Wingdings" panose="05000000000000000000" pitchFamily="2" charset="2"/>
              <a:buChar char="Ø"/>
            </a:pPr>
            <a:r>
              <a:rPr lang="en-US" sz="2400" dirty="0" smtClean="0">
                <a:solidFill>
                  <a:srgbClr val="D6842E"/>
                </a:solidFill>
                <a:latin typeface="Times New Roman" panose="02020603050405020304" pitchFamily="18" charset="0"/>
                <a:cs typeface="Times New Roman" panose="02020603050405020304" pitchFamily="18" charset="0"/>
              </a:rPr>
              <a:t>Changes</a:t>
            </a:r>
          </a:p>
        </p:txBody>
      </p:sp>
      <p:sp>
        <p:nvSpPr>
          <p:cNvPr id="3" name="Rectangle 2"/>
          <p:cNvSpPr/>
          <p:nvPr/>
        </p:nvSpPr>
        <p:spPr>
          <a:xfrm>
            <a:off x="1143000" y="2133600"/>
            <a:ext cx="7848600" cy="2585323"/>
          </a:xfrm>
          <a:prstGeom prst="rect">
            <a:avLst/>
          </a:prstGeom>
        </p:spPr>
        <p:txBody>
          <a:bodyPr wrap="square">
            <a:spAutoFit/>
          </a:bodyPr>
          <a:lstStyle/>
          <a:p>
            <a:pPr marL="742950" lvl="2" indent="-285750" eaLnBrk="1" hangingPunct="1">
              <a:buFont typeface="Arial" panose="020B0604020202020204" pitchFamily="34" charset="0"/>
              <a:buChar char="•"/>
              <a:defRPr/>
            </a:pPr>
            <a:r>
              <a:rPr lang="en-US"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The Coordinator </a:t>
            </a:r>
            <a:r>
              <a:rPr lang="en-US"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is </a:t>
            </a:r>
            <a:r>
              <a:rPr lang="en-US"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Solely responsible </a:t>
            </a:r>
            <a:r>
              <a:rPr lang="en-US"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for negotiating, communicating or requesting </a:t>
            </a:r>
            <a:r>
              <a:rPr lang="en-US"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amendments </a:t>
            </a:r>
            <a:r>
              <a:rPr lang="en-US"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on behalf of the whole </a:t>
            </a:r>
            <a:r>
              <a:rPr lang="en-US"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project..</a:t>
            </a:r>
            <a:endParaRPr lang="en-US"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742950" lvl="2" indent="-285750" eaLnBrk="1" hangingPunct="1">
              <a:buFont typeface="Arial" panose="020B0604020202020204" pitchFamily="34" charset="0"/>
              <a:buChar char="•"/>
              <a:defRPr/>
            </a:pPr>
            <a:endParaRPr lang="en-US"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742950" lvl="2" indent="-285750" eaLnBrk="1" hangingPunct="1">
              <a:buFont typeface="Arial" panose="020B0604020202020204" pitchFamily="34" charset="0"/>
              <a:buChar char="•"/>
              <a:defRPr/>
            </a:pPr>
            <a:r>
              <a:rPr lang="en-US"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Time Extension, Budget Modifications, Activities</a:t>
            </a:r>
          </a:p>
          <a:p>
            <a:pPr marL="1200150" lvl="3" indent="-285750">
              <a:buFont typeface="Arial" panose="020B0604020202020204" pitchFamily="34" charset="0"/>
              <a:buChar char="•"/>
              <a:defRPr/>
            </a:pPr>
            <a:r>
              <a:rPr lang="en-US"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 </a:t>
            </a:r>
            <a:r>
              <a:rPr lang="en-US"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No later than one month before the </a:t>
            </a:r>
            <a:r>
              <a:rPr lang="en-US"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end</a:t>
            </a:r>
          </a:p>
          <a:p>
            <a:pPr marL="1200150" lvl="3" indent="-285750">
              <a:buFont typeface="Arial" panose="020B0604020202020204" pitchFamily="34" charset="0"/>
              <a:buChar char="•"/>
              <a:defRPr/>
            </a:pPr>
            <a:endParaRPr lang="en-US"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1200150" lvl="3" indent="-285750">
              <a:buFont typeface="Arial" panose="020B0604020202020204" pitchFamily="34" charset="0"/>
              <a:buChar char="•"/>
              <a:defRPr/>
            </a:pPr>
            <a:r>
              <a:rPr lang="en-US"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The coordinator submits a request for amendment to the Agency </a:t>
            </a:r>
            <a:r>
              <a:rPr lang="en-US" b="1" u="sng"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before implementing the change</a:t>
            </a:r>
          </a:p>
          <a:p>
            <a:pPr marL="1200150" lvl="3" indent="-285750">
              <a:buFont typeface="Arial" panose="020B0604020202020204" pitchFamily="34" charset="0"/>
              <a:buChar char="•"/>
              <a:defRPr/>
            </a:pPr>
            <a:endParaRPr lang="en-US"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5763869"/>
      </p:ext>
    </p:extLst>
  </p:cSld>
  <p:clrMapOvr>
    <a:masterClrMapping/>
  </p:clrMapOvr>
  <mc:AlternateContent xmlns:mc="http://schemas.openxmlformats.org/markup-compatibility/2006" xmlns:p14="http://schemas.microsoft.com/office/powerpoint/2010/main">
    <mc:Choice Requires="p14">
      <p:transition spd="slow" p14:dur="800" advTm="27150">
        <p:circle/>
      </p:transition>
    </mc:Choice>
    <mc:Fallback xmlns="">
      <p:transition spd="slow" advTm="27150">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37138" y="1066800"/>
            <a:ext cx="6553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571500" indent="-571500">
              <a:buFont typeface="Wingdings" panose="05000000000000000000" pitchFamily="2" charset="2"/>
              <a:buChar char="Ø"/>
            </a:pPr>
            <a:r>
              <a:rPr lang="en-US" sz="2400" dirty="0" smtClean="0">
                <a:solidFill>
                  <a:srgbClr val="D6842E"/>
                </a:solidFill>
                <a:latin typeface="Times New Roman" panose="02020603050405020304" pitchFamily="18" charset="0"/>
                <a:cs typeface="Times New Roman" panose="02020603050405020304" pitchFamily="18" charset="0"/>
              </a:rPr>
              <a:t>Publicity</a:t>
            </a:r>
          </a:p>
        </p:txBody>
      </p:sp>
      <p:sp>
        <p:nvSpPr>
          <p:cNvPr id="3" name="Rectangle 2"/>
          <p:cNvSpPr/>
          <p:nvPr/>
        </p:nvSpPr>
        <p:spPr>
          <a:xfrm>
            <a:off x="1137138" y="1510880"/>
            <a:ext cx="7848600" cy="6340197"/>
          </a:xfrm>
          <a:prstGeom prst="rect">
            <a:avLst/>
          </a:prstGeom>
        </p:spPr>
        <p:txBody>
          <a:bodyPr wrap="square">
            <a:spAutoFit/>
          </a:bodyPr>
          <a:lstStyle/>
          <a:p>
            <a:pPr marL="742950" lvl="2" indent="-285750" eaLnBrk="1" hangingPunct="1">
              <a:buFont typeface="Arial" panose="020B0604020202020204" pitchFamily="34" charset="0"/>
              <a:buChar char="•"/>
              <a:defRPr/>
            </a:pPr>
            <a:r>
              <a:rPr lang="en-US" b="1" u="sng"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Any notice or publication by the project, including at a conference or a seminar, must specify that the project is being co-financed by EU funds within the framework of the Erasmus+ </a:t>
            </a:r>
            <a:r>
              <a:rPr lang="en-US" b="1" u="sng"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Programme</a:t>
            </a:r>
          </a:p>
          <a:p>
            <a:pPr marL="742950" lvl="2" indent="-285750" eaLnBrk="1" hangingPunct="1">
              <a:buFont typeface="Arial" panose="020B0604020202020204" pitchFamily="34" charset="0"/>
              <a:buChar char="•"/>
              <a:defRPr/>
            </a:pPr>
            <a:r>
              <a:rPr lang="en-US" b="1" u="sng"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Visibly </a:t>
            </a:r>
            <a:r>
              <a:rPr lang="en-US" b="1" u="sng"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indicate </a:t>
            </a:r>
            <a:r>
              <a:rPr lang="en-US" b="1" u="sng"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"with the support of </a:t>
            </a:r>
            <a:r>
              <a:rPr lang="en-US" b="1" u="sng"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the Erasmus</a:t>
            </a:r>
            <a:r>
              <a:rPr lang="en-US" b="1" u="sng"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 Programme of the European Union" as well as the graphic </a:t>
            </a:r>
            <a:r>
              <a:rPr lang="en-US" b="1" u="sng"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logos</a:t>
            </a:r>
          </a:p>
          <a:p>
            <a:pPr marL="457200" lvl="2" eaLnBrk="1" hangingPunct="1">
              <a:defRPr/>
            </a:pPr>
            <a:r>
              <a:rPr lang="en-US" b="1" u="sng"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hlinkClick r:id="rId3"/>
              </a:rPr>
              <a:t>https</a:t>
            </a:r>
            <a:r>
              <a:rPr lang="en-US" b="1" u="sng"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hlinkClick r:id="rId3"/>
              </a:rPr>
              <a:t>://</a:t>
            </a:r>
            <a:r>
              <a:rPr lang="en-US" b="1" u="sng"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hlinkClick r:id="rId3"/>
              </a:rPr>
              <a:t>eacea.ec.europa.eu/about-eacea/visual-identity_en</a:t>
            </a:r>
            <a:endParaRPr lang="en-US" b="1" u="sng"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457200" lvl="2" eaLnBrk="1" hangingPunct="1">
              <a:defRPr/>
            </a:pPr>
            <a:endParaRPr lang="en-US" b="1" u="sng"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742950" lvl="2" indent="-285750" eaLnBrk="1" hangingPunct="1">
              <a:buFont typeface="Arial" panose="020B0604020202020204" pitchFamily="34" charset="0"/>
              <a:buChar char="•"/>
              <a:defRPr/>
            </a:pPr>
            <a:r>
              <a:rPr lang="en-US" b="1" u="sng"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The use of the logo is compulsory </a:t>
            </a:r>
          </a:p>
          <a:p>
            <a:pPr marL="742950" lvl="2" indent="-285750" eaLnBrk="1" hangingPunct="1">
              <a:buFont typeface="Arial" panose="020B0604020202020204" pitchFamily="34" charset="0"/>
              <a:buChar char="•"/>
              <a:defRPr/>
            </a:pPr>
            <a:r>
              <a:rPr lang="en-US" b="1" u="sng"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No </a:t>
            </a:r>
            <a:r>
              <a:rPr lang="en-US" b="1" u="sng"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changes in color or content are authorized. The logo should neither be distorted nor rotated.</a:t>
            </a:r>
          </a:p>
          <a:p>
            <a:pPr marL="742950" lvl="2" indent="-285750" eaLnBrk="1" hangingPunct="1">
              <a:buFont typeface="Arial" panose="020B0604020202020204" pitchFamily="34" charset="0"/>
              <a:buChar char="•"/>
              <a:defRPr/>
            </a:pPr>
            <a:r>
              <a:rPr lang="en-US" b="1" u="sng"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Material </a:t>
            </a:r>
            <a:r>
              <a:rPr lang="en-US" b="1" u="sng"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produced for project activities, training material, projects websites, special events, posters, leaflets, press releases, CD ROMs, etc. must bear the logo</a:t>
            </a:r>
          </a:p>
          <a:p>
            <a:pPr lvl="2" indent="-457200" eaLnBrk="1" hangingPunct="1">
              <a:buFont typeface="Wingdings" panose="05000000000000000000" pitchFamily="2" charset="2"/>
              <a:buChar char="Ø"/>
              <a:defRPr/>
            </a:pPr>
            <a:r>
              <a:rPr lang="en-US" sz="2800" b="1" i="1"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Disclaimer:</a:t>
            </a:r>
          </a:p>
          <a:p>
            <a:pPr marL="914400" lvl="3">
              <a:defRPr/>
            </a:pPr>
            <a:r>
              <a:rPr lang="en-US" b="1" u="sng"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Any publication should mention the following sentence</a:t>
            </a:r>
            <a:r>
              <a:rPr lang="en-US" b="1" u="sng"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a:t>
            </a:r>
          </a:p>
          <a:p>
            <a:pPr marL="457200" lvl="2" eaLnBrk="1" hangingPunct="1">
              <a:defRPr/>
            </a:pPr>
            <a:r>
              <a:rPr lang="en-US" i="1"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"This project has been funded with support from the European Commission. This publication [communication] reflects the views only of the author, and the Commission cannot be held responsible for any use which may be made of the information contained therein"</a:t>
            </a:r>
          </a:p>
          <a:p>
            <a:pPr marL="742950" lvl="2" indent="-285750" eaLnBrk="1" hangingPunct="1">
              <a:buFont typeface="Arial" panose="020B0604020202020204" pitchFamily="34" charset="0"/>
              <a:buChar char="•"/>
              <a:defRPr/>
            </a:pPr>
            <a:endParaRPr lang="en-US" b="1" u="sng"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742950" lvl="2" indent="-285750" eaLnBrk="1" hangingPunct="1">
              <a:buFont typeface="Arial" panose="020B0604020202020204" pitchFamily="34" charset="0"/>
              <a:buChar char="•"/>
              <a:defRPr/>
            </a:pPr>
            <a:endParaRPr lang="en-US" b="1" u="sng"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1200150" lvl="3" indent="-285750">
              <a:buFont typeface="Arial" panose="020B0604020202020204" pitchFamily="34" charset="0"/>
              <a:buChar char="•"/>
              <a:defRPr/>
            </a:pPr>
            <a:endParaRPr lang="en-US"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3518593"/>
      </p:ext>
    </p:extLst>
  </p:cSld>
  <p:clrMapOvr>
    <a:masterClrMapping/>
  </p:clrMapOvr>
  <mc:AlternateContent xmlns:mc="http://schemas.openxmlformats.org/markup-compatibility/2006" xmlns:p14="http://schemas.microsoft.com/office/powerpoint/2010/main">
    <mc:Choice Requires="p14">
      <p:transition spd="slow" p14:dur="800" advTm="13008">
        <p:circle/>
      </p:transition>
    </mc:Choice>
    <mc:Fallback xmlns="">
      <p:transition spd="slow" advTm="13008">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43000" y="1371600"/>
            <a:ext cx="6553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571500" indent="-571500">
              <a:buFont typeface="Wingdings" panose="05000000000000000000" pitchFamily="2" charset="2"/>
              <a:buChar char="Ø"/>
            </a:pPr>
            <a:r>
              <a:rPr lang="en-US" sz="2400" dirty="0" smtClean="0">
                <a:solidFill>
                  <a:srgbClr val="D6842E"/>
                </a:solidFill>
                <a:latin typeface="Times New Roman" panose="02020603050405020304" pitchFamily="18" charset="0"/>
                <a:cs typeface="Times New Roman" panose="02020603050405020304" pitchFamily="18" charset="0"/>
              </a:rPr>
              <a:t>Termination</a:t>
            </a:r>
          </a:p>
        </p:txBody>
      </p:sp>
      <p:sp>
        <p:nvSpPr>
          <p:cNvPr id="3" name="Rectangle 2"/>
          <p:cNvSpPr/>
          <p:nvPr/>
        </p:nvSpPr>
        <p:spPr>
          <a:xfrm>
            <a:off x="1143000" y="2133600"/>
            <a:ext cx="7848600" cy="4247317"/>
          </a:xfrm>
          <a:prstGeom prst="rect">
            <a:avLst/>
          </a:prstGeom>
        </p:spPr>
        <p:txBody>
          <a:bodyPr wrap="square">
            <a:spAutoFit/>
          </a:bodyPr>
          <a:lstStyle/>
          <a:p>
            <a:pPr marL="742950" lvl="2" indent="-285750" eaLnBrk="1" hangingPunct="1">
              <a:buFont typeface="Arial" panose="020B0604020202020204" pitchFamily="34" charset="0"/>
              <a:buChar char="•"/>
              <a:defRPr/>
            </a:pPr>
            <a:r>
              <a:rPr lang="en-US"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AUC has the right to terminate this Agreement in the event of a termination of the Prime Contract by EACEA a reduction of funding of the project by EACEA, or any of the reasons set forth in the "Termination" clause</a:t>
            </a:r>
          </a:p>
          <a:p>
            <a:pPr marL="742950" lvl="2" indent="-285750" eaLnBrk="1" hangingPunct="1">
              <a:buFont typeface="Arial" panose="020B0604020202020204" pitchFamily="34" charset="0"/>
              <a:buChar char="•"/>
              <a:defRPr/>
            </a:pPr>
            <a:endParaRPr lang="en-US"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742950" lvl="2" indent="-285750" eaLnBrk="1" hangingPunct="1">
              <a:buFont typeface="Arial" panose="020B0604020202020204" pitchFamily="34" charset="0"/>
              <a:buChar char="•"/>
              <a:defRPr/>
            </a:pPr>
            <a:r>
              <a:rPr lang="en-US"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After </a:t>
            </a:r>
            <a:r>
              <a:rPr lang="en-US"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acquiring EACEA’s Approval, AUC may, subject to paragraphs below, by written notice of default to the Partner, terminate this Agreement in whole or in part if the Partner fails to:</a:t>
            </a:r>
          </a:p>
          <a:p>
            <a:pPr marL="742950" lvl="2" indent="-285750" eaLnBrk="1" hangingPunct="1">
              <a:buFont typeface="Arial" panose="020B0604020202020204" pitchFamily="34" charset="0"/>
              <a:buChar char="•"/>
              <a:defRPr/>
            </a:pPr>
            <a:r>
              <a:rPr lang="en-US"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 </a:t>
            </a:r>
          </a:p>
          <a:p>
            <a:pPr marL="1200150" lvl="3" indent="-285750">
              <a:buFont typeface="Arial" panose="020B0604020202020204" pitchFamily="34" charset="0"/>
              <a:buChar char="•"/>
              <a:defRPr/>
            </a:pPr>
            <a:r>
              <a:rPr lang="en-US"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Deliver the invoices/financial reports and supporting documents or to perform the work within the time specified in this Agreement or any extension</a:t>
            </a:r>
          </a:p>
          <a:p>
            <a:pPr marL="1200150" lvl="3" indent="-285750">
              <a:buFont typeface="Arial" panose="020B0604020202020204" pitchFamily="34" charset="0"/>
              <a:buChar char="•"/>
              <a:defRPr/>
            </a:pPr>
            <a:r>
              <a:rPr lang="en-US"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Make progress, so as not to endanger performance of this Agreement; or</a:t>
            </a:r>
          </a:p>
          <a:p>
            <a:pPr marL="1200150" lvl="3" indent="-285750">
              <a:buFont typeface="Arial" panose="020B0604020202020204" pitchFamily="34" charset="0"/>
              <a:buChar char="•"/>
              <a:defRPr/>
            </a:pPr>
            <a:r>
              <a:rPr lang="en-US"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Perform any other of its obligations of this Agreement</a:t>
            </a:r>
          </a:p>
          <a:p>
            <a:pPr marL="742950" lvl="2" indent="-285750" eaLnBrk="1" hangingPunct="1">
              <a:buFont typeface="Arial" panose="020B0604020202020204" pitchFamily="34" charset="0"/>
              <a:buChar char="•"/>
              <a:defRPr/>
            </a:pPr>
            <a:endParaRPr lang="en-US"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8646410"/>
      </p:ext>
    </p:extLst>
  </p:cSld>
  <p:clrMapOvr>
    <a:masterClrMapping/>
  </p:clrMapOvr>
  <mc:AlternateContent xmlns:mc="http://schemas.openxmlformats.org/markup-compatibility/2006" xmlns:p14="http://schemas.microsoft.com/office/powerpoint/2010/main">
    <mc:Choice Requires="p14">
      <p:transition spd="slow" p14:dur="800" advTm="23951">
        <p:circle/>
      </p:transition>
    </mc:Choice>
    <mc:Fallback xmlns="">
      <p:transition spd="slow" advTm="23951">
        <p:circl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43000" y="1371600"/>
            <a:ext cx="6553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571500" indent="-571500">
              <a:buFont typeface="Wingdings" panose="05000000000000000000" pitchFamily="2" charset="2"/>
              <a:buChar char="Ø"/>
            </a:pPr>
            <a:r>
              <a:rPr lang="en-US" sz="2400" dirty="0" smtClean="0">
                <a:solidFill>
                  <a:srgbClr val="D6842E"/>
                </a:solidFill>
                <a:latin typeface="Times New Roman" panose="02020603050405020304" pitchFamily="18" charset="0"/>
                <a:cs typeface="Times New Roman" panose="02020603050405020304" pitchFamily="18" charset="0"/>
              </a:rPr>
              <a:t>Financial Penalties</a:t>
            </a:r>
          </a:p>
        </p:txBody>
      </p:sp>
      <p:sp>
        <p:nvSpPr>
          <p:cNvPr id="3" name="Text Placeholder 2"/>
          <p:cNvSpPr txBox="1">
            <a:spLocks/>
          </p:cNvSpPr>
          <p:nvPr/>
        </p:nvSpPr>
        <p:spPr>
          <a:xfrm>
            <a:off x="1295400" y="1833265"/>
            <a:ext cx="7848600" cy="4034135"/>
          </a:xfrm>
          <a:prstGeom prst="rect">
            <a:avLst/>
          </a:prstGeom>
        </p:spPr>
        <p:txBody>
          <a:bodyPr>
            <a:normAutofit fontScale="70000" lnSpcReduction="20000"/>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500" lvl="1" indent="-571500" eaLnBrk="1" hangingPunct="1">
              <a:buFont typeface="Arial" pitchFamily="34" charset="0"/>
              <a:buChar char="•"/>
              <a:defRPr/>
            </a:pPr>
            <a:r>
              <a:rPr lang="en-US" sz="3200" b="1" i="1"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Breach of Publicity rules</a:t>
            </a:r>
          </a:p>
          <a:p>
            <a:pPr marL="571500" lvl="1" indent="-571500" eaLnBrk="1" hangingPunct="1">
              <a:buFont typeface="Arial" pitchFamily="34" charset="0"/>
              <a:buChar char="•"/>
              <a:defRPr/>
            </a:pPr>
            <a:r>
              <a:rPr lang="en-US" sz="3200" b="1" i="1"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Breach of contractual obligations</a:t>
            </a:r>
          </a:p>
          <a:p>
            <a:pPr marL="571500" lvl="1" indent="-571500" eaLnBrk="1" hangingPunct="1">
              <a:buFont typeface="Arial" pitchFamily="34" charset="0"/>
              <a:buChar char="•"/>
              <a:defRPr/>
            </a:pPr>
            <a:r>
              <a:rPr lang="en-US" sz="3200" b="1" i="1"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Impact </a:t>
            </a:r>
            <a:r>
              <a:rPr lang="en-US" sz="32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of weak </a:t>
            </a:r>
            <a:r>
              <a:rPr lang="en-US" sz="3200" b="1" i="1"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performance:</a:t>
            </a:r>
          </a:p>
          <a:p>
            <a:pPr marL="571500" lvl="1" indent="-571500" eaLnBrk="1" hangingPunct="1">
              <a:buFont typeface="Arial" pitchFamily="34" charset="0"/>
              <a:buChar char="•"/>
              <a:defRPr/>
            </a:pPr>
            <a:endParaRPr lang="en-US" sz="32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lvl="1" indent="0" eaLnBrk="1" hangingPunct="1">
              <a:buNone/>
              <a:defRPr/>
            </a:pPr>
            <a:r>
              <a:rPr lang="en-US" dirty="0" smtClean="0">
                <a:solidFill>
                  <a:srgbClr val="FFFFFF"/>
                </a:solidFill>
                <a:latin typeface="Times New Roman" panose="02020603050405020304" pitchFamily="18" charset="0"/>
                <a:cs typeface="Times New Roman" panose="02020603050405020304" pitchFamily="18" charset="0"/>
              </a:rPr>
              <a:t>EACEA </a:t>
            </a:r>
            <a:r>
              <a:rPr lang="en-US" dirty="0">
                <a:solidFill>
                  <a:srgbClr val="FFFFFF"/>
                </a:solidFill>
                <a:latin typeface="Times New Roman" panose="02020603050405020304" pitchFamily="18" charset="0"/>
                <a:cs typeface="Times New Roman" panose="02020603050405020304" pitchFamily="18" charset="0"/>
              </a:rPr>
              <a:t>will apply the following reduction of the project maximum grant</a:t>
            </a:r>
          </a:p>
          <a:p>
            <a:pPr marL="571500" lvl="1" indent="-571500" eaLnBrk="1" hangingPunct="1">
              <a:buFont typeface="Arial"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25% : performance score between 40 points and 50 points / 100</a:t>
            </a:r>
          </a:p>
          <a:p>
            <a:pPr marL="571500" lvl="1" indent="-571500" eaLnBrk="1" hangingPunct="1">
              <a:buFont typeface="Arial"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35% : performance score between 30 points and 40 points / 100</a:t>
            </a:r>
          </a:p>
          <a:p>
            <a:pPr marL="571500" lvl="1" indent="-571500" eaLnBrk="1" hangingPunct="1">
              <a:buFont typeface="Arial"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55% : performance score between 20 points and 30 points / 100</a:t>
            </a:r>
          </a:p>
          <a:p>
            <a:pPr marL="571500" lvl="1" indent="-571500" eaLnBrk="1" hangingPunct="1">
              <a:buFont typeface="Arial"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75% : performance score below 20 points / 100</a:t>
            </a:r>
            <a:endParaRPr lang="en-US" sz="2200" dirty="0">
              <a:solidFill>
                <a:srgbClr val="FFFFFF"/>
              </a:solidFill>
              <a:latin typeface="Verdana"/>
            </a:endParaRPr>
          </a:p>
        </p:txBody>
      </p:sp>
    </p:spTree>
    <p:extLst>
      <p:ext uri="{BB962C8B-B14F-4D97-AF65-F5344CB8AC3E}">
        <p14:creationId xmlns:p14="http://schemas.microsoft.com/office/powerpoint/2010/main" val="2937895730"/>
      </p:ext>
    </p:extLst>
  </p:cSld>
  <p:clrMapOvr>
    <a:masterClrMapping/>
  </p:clrMapOvr>
  <mc:AlternateContent xmlns:mc="http://schemas.openxmlformats.org/markup-compatibility/2006" xmlns:p14="http://schemas.microsoft.com/office/powerpoint/2010/main">
    <mc:Choice Requires="p14">
      <p:transition spd="slow" p14:dur="800" advTm="944">
        <p:circle/>
      </p:transition>
    </mc:Choice>
    <mc:Fallback xmlns="">
      <p:transition spd="slow" advTm="944">
        <p:circl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3191470"/>
            <a:ext cx="7924800" cy="923330"/>
          </a:xfrm>
          <a:prstGeom prst="rect">
            <a:avLst/>
          </a:prstGeom>
          <a:noFill/>
        </p:spPr>
        <p:txBody>
          <a:bodyPr wrap="square" lIns="91440" tIns="45720" rIns="91440" bIns="45720">
            <a:spAutoFit/>
          </a:bodyPr>
          <a:lstStyle/>
          <a:p>
            <a:pPr algn="ctr"/>
            <a:r>
              <a:rPr lang="en-US" sz="5400" b="0" cap="none" spc="0" dirty="0" smtClean="0">
                <a:ln w="0"/>
                <a:solidFill>
                  <a:srgbClr val="D6842E"/>
                </a:solidFill>
                <a:effectLst>
                  <a:reflection blurRad="6350" stA="53000" endA="300" endPos="35500" dir="5400000" sy="-90000" algn="bl" rotWithShape="0"/>
                </a:effectLst>
              </a:rPr>
              <a:t>Thank you</a:t>
            </a:r>
            <a:endParaRPr lang="en-US" sz="5400" b="0" cap="none" spc="0" dirty="0">
              <a:ln w="0"/>
              <a:solidFill>
                <a:srgbClr val="D6842E"/>
              </a:solidFill>
              <a:effectLst>
                <a:reflection blurRad="6350" stA="53000" endA="300" endPos="35500" dir="5400000" sy="-90000" algn="bl" rotWithShape="0"/>
              </a:effectLst>
            </a:endParaRPr>
          </a:p>
        </p:txBody>
      </p:sp>
    </p:spTree>
    <p:extLst>
      <p:ext uri="{BB962C8B-B14F-4D97-AF65-F5344CB8AC3E}">
        <p14:creationId xmlns:p14="http://schemas.microsoft.com/office/powerpoint/2010/main" val="920441157"/>
      </p:ext>
    </p:extLst>
  </p:cSld>
  <p:clrMapOvr>
    <a:masterClrMapping/>
  </p:clrMapOvr>
  <mc:AlternateContent xmlns:mc="http://schemas.openxmlformats.org/markup-compatibility/2006" xmlns:p14="http://schemas.microsoft.com/office/powerpoint/2010/main">
    <mc:Choice Requires="p14">
      <p:transition spd="slow" p14:dur="800" advTm="10570">
        <p:circle/>
      </p:transition>
    </mc:Choice>
    <mc:Fallback xmlns="">
      <p:transition spd="slow" advTm="10570">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8055" y="2625291"/>
            <a:ext cx="7924800" cy="1200329"/>
          </a:xfrm>
          <a:prstGeom prst="rect">
            <a:avLst/>
          </a:prstGeom>
        </p:spPr>
        <p:txBody>
          <a:bodyPr wrap="square">
            <a:spAutoFit/>
          </a:bodyPr>
          <a:lstStyle/>
          <a:p>
            <a:pPr marL="0" indent="0" eaLnBrk="1" hangingPunct="1">
              <a:buNone/>
            </a:pPr>
            <a:r>
              <a:rPr lang="en-US" i="1" dirty="0" smtClean="0">
                <a:solidFill>
                  <a:srgbClr val="D6842E"/>
                </a:solidFill>
              </a:rPr>
              <a:t>This project has been funded with support from the European Commission. This presentation reflects the views only of the author, and the Commission cannot be held responsible for any use which may be made of the information contained therein" </a:t>
            </a:r>
            <a:endParaRPr lang="en-US" i="1" dirty="0" smtClean="0">
              <a:solidFill>
                <a:srgbClr val="D6842E"/>
              </a:solidFill>
              <a:latin typeface="Times New Roman" panose="02020603050405020304" pitchFamily="18" charset="0"/>
              <a:cs typeface="Times New Roman" panose="02020603050405020304" pitchFamily="18" charset="0"/>
            </a:endParaRPr>
          </a:p>
        </p:txBody>
      </p:sp>
      <p:sp>
        <p:nvSpPr>
          <p:cNvPr id="3" name="Rectangle 2"/>
          <p:cNvSpPr/>
          <p:nvPr/>
        </p:nvSpPr>
        <p:spPr>
          <a:xfrm>
            <a:off x="3733800" y="1905000"/>
            <a:ext cx="2494594" cy="707886"/>
          </a:xfrm>
          <a:prstGeom prst="rect">
            <a:avLst/>
          </a:prstGeom>
        </p:spPr>
        <p:txBody>
          <a:bodyPr wrap="none">
            <a:spAutoFit/>
          </a:bodyPr>
          <a:lstStyle/>
          <a:p>
            <a:r>
              <a:rPr lang="en-US" sz="4000" b="1" i="1"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Disclaimer</a:t>
            </a:r>
            <a:endParaRPr lang="en-US" sz="4000" dirty="0"/>
          </a:p>
        </p:txBody>
      </p:sp>
    </p:spTree>
    <p:extLst>
      <p:ext uri="{BB962C8B-B14F-4D97-AF65-F5344CB8AC3E}">
        <p14:creationId xmlns:p14="http://schemas.microsoft.com/office/powerpoint/2010/main" val="2444235792"/>
      </p:ext>
    </p:extLst>
  </p:cSld>
  <p:clrMapOvr>
    <a:masterClrMapping/>
  </p:clrMapOvr>
  <mc:AlternateContent xmlns:mc="http://schemas.openxmlformats.org/markup-compatibility/2006" xmlns:p14="http://schemas.microsoft.com/office/powerpoint/2010/main">
    <mc:Choice Requires="p14">
      <p:transition spd="slow" p14:dur="800" advTm="21981">
        <p:circle/>
      </p:transition>
    </mc:Choice>
    <mc:Fallback xmlns="">
      <p:transition spd="slow" advTm="21981">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762000" y="1447800"/>
            <a:ext cx="7772400" cy="838200"/>
          </a:xfrm>
          <a:prstGeom prst="rect">
            <a:avLst/>
          </a:prstGeom>
        </p:spPr>
        <p:txBody>
          <a:bodyPr/>
          <a:lst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pPr eaLnBrk="1" hangingPunct="1">
              <a:buClr>
                <a:srgbClr val="E8D3A2"/>
              </a:buClr>
              <a:defRPr/>
            </a:pPr>
            <a:r>
              <a:rPr lang="en-US" sz="4000" dirty="0" smtClean="0">
                <a:solidFill>
                  <a:srgbClr val="FAF0D7"/>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Outline</a:t>
            </a:r>
            <a:endParaRPr lang="en-US" sz="4000" dirty="0">
              <a:solidFill>
                <a:srgbClr val="FAF0D7"/>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Rectangle 2"/>
          <p:cNvSpPr>
            <a:spLocks noChangeArrowheads="1"/>
          </p:cNvSpPr>
          <p:nvPr/>
        </p:nvSpPr>
        <p:spPr bwMode="auto">
          <a:xfrm>
            <a:off x="1447800" y="2305050"/>
            <a:ext cx="6553200"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E8D3A2"/>
              </a:buClr>
              <a:buFont typeface="Wingdings" panose="05000000000000000000" pitchFamily="2" charset="2"/>
              <a:buChar char="Ø"/>
            </a:pPr>
            <a:r>
              <a:rPr lang="en-US" b="1" dirty="0">
                <a:solidFill>
                  <a:srgbClr val="FAF0D7"/>
                </a:solidFill>
                <a:latin typeface="Times New Roman" panose="02020603050405020304" pitchFamily="18" charset="0"/>
                <a:cs typeface="Times New Roman" panose="02020603050405020304" pitchFamily="18" charset="0"/>
              </a:rPr>
              <a:t>Mandates &amp; </a:t>
            </a:r>
            <a:r>
              <a:rPr lang="en-US" b="1" smtClean="0">
                <a:solidFill>
                  <a:srgbClr val="FAF0D7"/>
                </a:solidFill>
                <a:latin typeface="Times New Roman" panose="02020603050405020304" pitchFamily="18" charset="0"/>
                <a:cs typeface="Times New Roman" panose="02020603050405020304" pitchFamily="18" charset="0"/>
              </a:rPr>
              <a:t>Partnership Agreements </a:t>
            </a:r>
            <a:endParaRPr lang="en-US" b="1" dirty="0">
              <a:solidFill>
                <a:srgbClr val="FAF0D7"/>
              </a:solidFill>
              <a:latin typeface="Times New Roman" panose="02020603050405020304" pitchFamily="18" charset="0"/>
              <a:cs typeface="Times New Roman" panose="02020603050405020304" pitchFamily="18" charset="0"/>
            </a:endParaRPr>
          </a:p>
          <a:p>
            <a:pPr eaLnBrk="1" hangingPunct="1">
              <a:buClr>
                <a:srgbClr val="E8D3A2"/>
              </a:buClr>
              <a:buFont typeface="Wingdings" panose="05000000000000000000" pitchFamily="2" charset="2"/>
              <a:buChar char="Ø"/>
            </a:pPr>
            <a:r>
              <a:rPr lang="en-US" b="1" dirty="0">
                <a:solidFill>
                  <a:srgbClr val="FAF0D7"/>
                </a:solidFill>
                <a:latin typeface="Times New Roman" panose="02020603050405020304" pitchFamily="18" charset="0"/>
                <a:cs typeface="Times New Roman" panose="02020603050405020304" pitchFamily="18" charset="0"/>
              </a:rPr>
              <a:t>Roles of the different members of the Consortium</a:t>
            </a:r>
          </a:p>
          <a:p>
            <a:pPr eaLnBrk="1" hangingPunct="1">
              <a:buClr>
                <a:srgbClr val="E8D3A2"/>
              </a:buClr>
              <a:buFont typeface="Wingdings" panose="05000000000000000000" pitchFamily="2" charset="2"/>
              <a:buChar char="Ø"/>
            </a:pPr>
            <a:r>
              <a:rPr lang="en-US" b="1" dirty="0">
                <a:solidFill>
                  <a:srgbClr val="FAF0D7"/>
                </a:solidFill>
                <a:latin typeface="Times New Roman" panose="02020603050405020304" pitchFamily="18" charset="0"/>
                <a:cs typeface="Times New Roman" panose="02020603050405020304" pitchFamily="18" charset="0"/>
              </a:rPr>
              <a:t>Period of Eligibility</a:t>
            </a:r>
          </a:p>
          <a:p>
            <a:pPr eaLnBrk="1" hangingPunct="1">
              <a:buClr>
                <a:srgbClr val="E8D3A2"/>
              </a:buClr>
              <a:buFont typeface="Wingdings" panose="05000000000000000000" pitchFamily="2" charset="2"/>
              <a:buChar char="Ø"/>
            </a:pPr>
            <a:r>
              <a:rPr lang="en-US" b="1" dirty="0">
                <a:solidFill>
                  <a:srgbClr val="FAF0D7"/>
                </a:solidFill>
                <a:latin typeface="Times New Roman" panose="02020603050405020304" pitchFamily="18" charset="0"/>
                <a:cs typeface="Times New Roman" panose="02020603050405020304" pitchFamily="18" charset="0"/>
              </a:rPr>
              <a:t>Reporting  </a:t>
            </a:r>
          </a:p>
          <a:p>
            <a:pPr eaLnBrk="1" hangingPunct="1">
              <a:buClr>
                <a:srgbClr val="E8D3A2"/>
              </a:buClr>
              <a:buFont typeface="Wingdings" panose="05000000000000000000" pitchFamily="2" charset="2"/>
              <a:buChar char="Ø"/>
            </a:pPr>
            <a:r>
              <a:rPr lang="en-US" b="1" dirty="0">
                <a:solidFill>
                  <a:srgbClr val="FAF0D7"/>
                </a:solidFill>
                <a:latin typeface="Times New Roman" panose="02020603050405020304" pitchFamily="18" charset="0"/>
                <a:cs typeface="Times New Roman" panose="02020603050405020304" pitchFamily="18" charset="0"/>
              </a:rPr>
              <a:t>Payment &amp; Advances settlement </a:t>
            </a:r>
          </a:p>
          <a:p>
            <a:pPr eaLnBrk="1" hangingPunct="1">
              <a:buClr>
                <a:srgbClr val="E8D3A2"/>
              </a:buClr>
              <a:buFont typeface="Wingdings" panose="05000000000000000000" pitchFamily="2" charset="2"/>
              <a:buChar char="Ø"/>
            </a:pPr>
            <a:r>
              <a:rPr lang="en-US" b="1" dirty="0" smtClean="0">
                <a:solidFill>
                  <a:srgbClr val="FAF0D7"/>
                </a:solidFill>
                <a:latin typeface="Times New Roman" panose="02020603050405020304" pitchFamily="18" charset="0"/>
                <a:cs typeface="Times New Roman" panose="02020603050405020304" pitchFamily="18" charset="0"/>
              </a:rPr>
              <a:t>Publicity</a:t>
            </a:r>
            <a:endParaRPr lang="en-US" b="1" dirty="0">
              <a:solidFill>
                <a:srgbClr val="FAF0D7"/>
              </a:solidFill>
              <a:latin typeface="Times New Roman" panose="02020603050405020304" pitchFamily="18" charset="0"/>
              <a:cs typeface="Times New Roman" panose="02020603050405020304" pitchFamily="18" charset="0"/>
            </a:endParaRPr>
          </a:p>
          <a:p>
            <a:pPr eaLnBrk="1" hangingPunct="1">
              <a:buClr>
                <a:srgbClr val="E8D3A2"/>
              </a:buClr>
              <a:buFont typeface="Wingdings" panose="05000000000000000000" pitchFamily="2" charset="2"/>
              <a:buChar char="Ø"/>
            </a:pPr>
            <a:r>
              <a:rPr lang="en-US" b="1" dirty="0">
                <a:solidFill>
                  <a:srgbClr val="FAF0D7"/>
                </a:solidFill>
                <a:latin typeface="Times New Roman" panose="02020603050405020304" pitchFamily="18" charset="0"/>
                <a:cs typeface="Times New Roman" panose="02020603050405020304" pitchFamily="18" charset="0"/>
              </a:rPr>
              <a:t>Changes</a:t>
            </a:r>
          </a:p>
          <a:p>
            <a:pPr eaLnBrk="1" hangingPunct="1">
              <a:buClr>
                <a:srgbClr val="E8D3A2"/>
              </a:buClr>
              <a:buFont typeface="Wingdings" panose="05000000000000000000" pitchFamily="2" charset="2"/>
              <a:buChar char="Ø"/>
            </a:pPr>
            <a:r>
              <a:rPr lang="en-US" b="1" dirty="0">
                <a:solidFill>
                  <a:srgbClr val="FAF0D7"/>
                </a:solidFill>
                <a:latin typeface="Times New Roman" panose="02020603050405020304" pitchFamily="18" charset="0"/>
                <a:cs typeface="Times New Roman" panose="02020603050405020304" pitchFamily="18" charset="0"/>
              </a:rPr>
              <a:t>Termination</a:t>
            </a:r>
          </a:p>
          <a:p>
            <a:pPr eaLnBrk="1" hangingPunct="1">
              <a:buClr>
                <a:srgbClr val="E8D3A2"/>
              </a:buClr>
              <a:buFont typeface="Wingdings" panose="05000000000000000000" pitchFamily="2" charset="2"/>
              <a:buChar char="Ø"/>
            </a:pPr>
            <a:r>
              <a:rPr lang="en-US" b="1" dirty="0">
                <a:solidFill>
                  <a:srgbClr val="FAF0D7"/>
                </a:solidFill>
                <a:latin typeface="Times New Roman" panose="02020603050405020304" pitchFamily="18" charset="0"/>
                <a:cs typeface="Times New Roman" panose="02020603050405020304" pitchFamily="18" charset="0"/>
              </a:rPr>
              <a:t>Financial Penalties</a:t>
            </a:r>
          </a:p>
        </p:txBody>
      </p:sp>
    </p:spTree>
    <p:extLst>
      <p:ext uri="{BB962C8B-B14F-4D97-AF65-F5344CB8AC3E}">
        <p14:creationId xmlns:p14="http://schemas.microsoft.com/office/powerpoint/2010/main" val="4087821894"/>
      </p:ext>
    </p:extLst>
  </p:cSld>
  <p:clrMapOvr>
    <a:masterClrMapping/>
  </p:clrMapOvr>
  <mc:AlternateContent xmlns:mc="http://schemas.openxmlformats.org/markup-compatibility/2006" xmlns:p14="http://schemas.microsoft.com/office/powerpoint/2010/main">
    <mc:Choice Requires="p14">
      <p:transition spd="slow" p14:dur="800" advTm="18">
        <p:circle/>
      </p:transition>
    </mc:Choice>
    <mc:Fallback xmlns="">
      <p:transition spd="slow" advTm="18">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ChangeArrowheads="1"/>
          </p:cNvSpPr>
          <p:nvPr/>
        </p:nvSpPr>
        <p:spPr bwMode="auto">
          <a:xfrm>
            <a:off x="1295400" y="1066800"/>
            <a:ext cx="6400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571500" indent="-571500">
              <a:buFont typeface="Wingdings" panose="05000000000000000000" pitchFamily="2" charset="2"/>
              <a:buChar char="Ø"/>
            </a:pPr>
            <a:r>
              <a:rPr lang="en-US" sz="2400" dirty="0">
                <a:solidFill>
                  <a:srgbClr val="D6842E"/>
                </a:solidFill>
                <a:latin typeface="Times New Roman" panose="02020603050405020304" pitchFamily="18" charset="0"/>
                <a:cs typeface="Times New Roman" panose="02020603050405020304" pitchFamily="18" charset="0"/>
              </a:rPr>
              <a:t>Mandate &amp; Sub-agreement</a:t>
            </a:r>
          </a:p>
        </p:txBody>
      </p:sp>
      <p:sp>
        <p:nvSpPr>
          <p:cNvPr id="4" name="Rectangle 3"/>
          <p:cNvSpPr/>
          <p:nvPr/>
        </p:nvSpPr>
        <p:spPr>
          <a:xfrm>
            <a:off x="1574800" y="1738313"/>
            <a:ext cx="7543800" cy="1970087"/>
          </a:xfrm>
          <a:prstGeom prst="rect">
            <a:avLst/>
          </a:prstGeom>
        </p:spPr>
        <p:txBody>
          <a:bodyPr>
            <a:spAutoFit/>
          </a:bodyPr>
          <a:lstStyle/>
          <a:p>
            <a:pPr eaLnBrk="1" hangingPunct="1">
              <a:defRPr/>
            </a:pPr>
            <a:r>
              <a:rPr lang="en-US" sz="32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Mandate:</a:t>
            </a:r>
          </a:p>
          <a:p>
            <a:pPr marL="285750" indent="-285750" eaLnBrk="1" hangingPunct="1">
              <a:buFont typeface="Arial" panose="020B0604020202020204" pitchFamily="34" charset="0"/>
              <a:buChar char="•"/>
              <a:defRPr/>
            </a:pPr>
            <a:endParaRPr lang="en-US" u="sng" dirty="0">
              <a:solidFill>
                <a:srgbClr val="FFFFFF"/>
              </a:solidFill>
              <a:latin typeface="Verdana"/>
            </a:endParaRPr>
          </a:p>
          <a:p>
            <a:pPr marL="285750" indent="-285750" eaLnBrk="1" hangingPunct="1">
              <a:buFont typeface="Arial" panose="020B0604020202020204" pitchFamily="34" charset="0"/>
              <a:buChar char="•"/>
              <a:defRPr/>
            </a:pPr>
            <a:r>
              <a:rPr lang="en-US" u="sng" dirty="0">
                <a:solidFill>
                  <a:srgbClr val="FFFFFF"/>
                </a:solidFill>
                <a:latin typeface="Verdana"/>
              </a:rPr>
              <a:t>contractual link</a:t>
            </a:r>
            <a:r>
              <a:rPr lang="en-US" dirty="0">
                <a:solidFill>
                  <a:srgbClr val="FFFFFF"/>
                </a:solidFill>
                <a:latin typeface="Verdana"/>
              </a:rPr>
              <a:t> between EACEA and all beneficiaries</a:t>
            </a:r>
          </a:p>
          <a:p>
            <a:pPr marL="285750" indent="-285750" eaLnBrk="1" hangingPunct="1">
              <a:buFont typeface="Arial" panose="020B0604020202020204" pitchFamily="34" charset="0"/>
              <a:buChar char="•"/>
              <a:defRPr/>
            </a:pPr>
            <a:r>
              <a:rPr lang="en-US" dirty="0">
                <a:solidFill>
                  <a:srgbClr val="FFFFFF"/>
                </a:solidFill>
                <a:latin typeface="Verdana"/>
              </a:rPr>
              <a:t>Signing the mandate </a:t>
            </a:r>
            <a:r>
              <a:rPr lang="en-US" dirty="0" smtClean="0">
                <a:solidFill>
                  <a:srgbClr val="FFFFFF"/>
                </a:solidFill>
                <a:latin typeface="Verdana"/>
              </a:rPr>
              <a:t>binds </a:t>
            </a:r>
            <a:r>
              <a:rPr lang="en-US" dirty="0">
                <a:solidFill>
                  <a:srgbClr val="FFFFFF"/>
                </a:solidFill>
                <a:latin typeface="Verdana"/>
              </a:rPr>
              <a:t>the Partners to the legal provisions of the Grant Agreement and gives power of attorney to the coordinator to sign and act on their behalf. </a:t>
            </a:r>
          </a:p>
        </p:txBody>
      </p:sp>
      <p:sp>
        <p:nvSpPr>
          <p:cNvPr id="5" name="Rectangle 4"/>
          <p:cNvSpPr/>
          <p:nvPr/>
        </p:nvSpPr>
        <p:spPr>
          <a:xfrm>
            <a:off x="1670050" y="3581400"/>
            <a:ext cx="7353300" cy="3016250"/>
          </a:xfrm>
          <a:prstGeom prst="rect">
            <a:avLst/>
          </a:prstGeom>
        </p:spPr>
        <p:txBody>
          <a:bodyPr>
            <a:spAutoFit/>
          </a:bodyPr>
          <a:lstStyle/>
          <a:p>
            <a:pPr marL="571500" indent="-571500" eaLnBrk="1" hangingPunct="1">
              <a:buFont typeface="Arial" pitchFamily="34" charset="0"/>
              <a:buChar char="•"/>
              <a:defRPr/>
            </a:pPr>
            <a:endParaRPr lang="en-US" sz="3200" b="1"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eaLnBrk="1" hangingPunct="1">
              <a:defRPr/>
            </a:pPr>
            <a:r>
              <a:rPr lang="en-US" sz="32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Partnership Agreement:</a:t>
            </a:r>
          </a:p>
          <a:p>
            <a:pPr marL="285750" indent="-285750" eaLnBrk="1" hangingPunct="1">
              <a:buFont typeface="Arial" panose="020B0604020202020204" pitchFamily="34" charset="0"/>
              <a:buChar char="•"/>
              <a:defRPr/>
            </a:pPr>
            <a:endParaRPr lang="en-US" dirty="0">
              <a:solidFill>
                <a:srgbClr val="FFFFFF"/>
              </a:solidFill>
              <a:latin typeface="Verdana"/>
            </a:endParaRPr>
          </a:p>
          <a:p>
            <a:pPr marL="285750" indent="-285750" eaLnBrk="1" hangingPunct="1">
              <a:buFont typeface="Arial" panose="020B0604020202020204" pitchFamily="34" charset="0"/>
              <a:buChar char="•"/>
              <a:defRPr/>
            </a:pPr>
            <a:r>
              <a:rPr lang="en-US" dirty="0">
                <a:solidFill>
                  <a:srgbClr val="FFFFFF"/>
                </a:solidFill>
                <a:latin typeface="Verdana"/>
              </a:rPr>
              <a:t>Legally binding</a:t>
            </a:r>
          </a:p>
          <a:p>
            <a:pPr marL="285750" indent="-285750" eaLnBrk="1" hangingPunct="1">
              <a:buFont typeface="Arial" panose="020B0604020202020204" pitchFamily="34" charset="0"/>
              <a:buChar char="•"/>
              <a:defRPr/>
            </a:pPr>
            <a:r>
              <a:rPr lang="en-US" dirty="0">
                <a:solidFill>
                  <a:srgbClr val="FFFFFF"/>
                </a:solidFill>
                <a:latin typeface="Verdana"/>
              </a:rPr>
              <a:t>To clearly detail the specific roles and responsibilities of the individual beneficiaries, their deliverables, the allocated </a:t>
            </a:r>
            <a:r>
              <a:rPr lang="en-US" dirty="0" smtClean="0">
                <a:solidFill>
                  <a:srgbClr val="FFFFFF"/>
                </a:solidFill>
                <a:latin typeface="Verdana"/>
              </a:rPr>
              <a:t>budget.</a:t>
            </a:r>
            <a:endParaRPr lang="en-US" dirty="0">
              <a:solidFill>
                <a:srgbClr val="FFFFFF"/>
              </a:solidFill>
              <a:latin typeface="Verdana"/>
            </a:endParaRPr>
          </a:p>
          <a:p>
            <a:pPr marL="285750" indent="-285750" eaLnBrk="1" hangingPunct="1">
              <a:buFont typeface="Arial" panose="020B0604020202020204" pitchFamily="34" charset="0"/>
              <a:buChar char="•"/>
              <a:defRPr/>
            </a:pPr>
            <a:r>
              <a:rPr lang="en-US" dirty="0">
                <a:solidFill>
                  <a:srgbClr val="FFFFFF"/>
                </a:solidFill>
                <a:latin typeface="Verdana"/>
              </a:rPr>
              <a:t>To set the communication and reporting strategy during the project</a:t>
            </a:r>
          </a:p>
        </p:txBody>
      </p:sp>
    </p:spTree>
    <p:extLst>
      <p:ext uri="{BB962C8B-B14F-4D97-AF65-F5344CB8AC3E}">
        <p14:creationId xmlns:p14="http://schemas.microsoft.com/office/powerpoint/2010/main" val="3475508976"/>
      </p:ext>
    </p:extLst>
  </p:cSld>
  <p:clrMapOvr>
    <a:masterClrMapping/>
  </p:clrMapOvr>
  <mc:AlternateContent xmlns:mc="http://schemas.openxmlformats.org/markup-compatibility/2006" xmlns:p14="http://schemas.microsoft.com/office/powerpoint/2010/main">
    <mc:Choice Requires="p14">
      <p:transition spd="slow" p14:dur="800" advTm="45598">
        <p:circle/>
      </p:transition>
    </mc:Choice>
    <mc:Fallback xmlns="">
      <p:transition spd="slow" advTm="45598">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ChangeArrowheads="1"/>
          </p:cNvSpPr>
          <p:nvPr/>
        </p:nvSpPr>
        <p:spPr bwMode="auto">
          <a:xfrm>
            <a:off x="1295400" y="1302603"/>
            <a:ext cx="6096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Font typeface="Wingdings" panose="05000000000000000000" pitchFamily="2" charset="2"/>
              <a:buChar char="Ø"/>
            </a:pPr>
            <a:r>
              <a:rPr lang="en-US" sz="2400" dirty="0">
                <a:solidFill>
                  <a:srgbClr val="D6842E"/>
                </a:solidFill>
                <a:latin typeface="Times New Roman" panose="02020603050405020304" pitchFamily="18" charset="0"/>
                <a:cs typeface="Times New Roman" panose="02020603050405020304" pitchFamily="18" charset="0"/>
              </a:rPr>
              <a:t>Roles of the different members of the Consortium</a:t>
            </a:r>
          </a:p>
        </p:txBody>
      </p:sp>
      <p:sp>
        <p:nvSpPr>
          <p:cNvPr id="3" name="Rectangle 2"/>
          <p:cNvSpPr/>
          <p:nvPr/>
        </p:nvSpPr>
        <p:spPr>
          <a:xfrm>
            <a:off x="1219200" y="1981200"/>
            <a:ext cx="7696200" cy="4400550"/>
          </a:xfrm>
          <a:prstGeom prst="rect">
            <a:avLst/>
          </a:prstGeom>
        </p:spPr>
        <p:txBody>
          <a:bodyPr wrap="square">
            <a:spAutoFit/>
          </a:bodyPr>
          <a:lstStyle/>
          <a:p>
            <a:pPr eaLnBrk="1" hangingPunct="1">
              <a:defRPr/>
            </a:pPr>
            <a:endParaRPr lang="en-US" sz="3200" b="1"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eaLnBrk="1" hangingPunct="1">
              <a:defRPr/>
            </a:pPr>
            <a:r>
              <a:rPr lang="en-US" sz="32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Role of all Beneficiaries:</a:t>
            </a:r>
          </a:p>
          <a:p>
            <a:pPr marL="285750" indent="-285750" eaLnBrk="1" hangingPunct="1">
              <a:buFont typeface="Arial" panose="020B0604020202020204" pitchFamily="34" charset="0"/>
              <a:buChar char="•"/>
              <a:defRPr/>
            </a:pPr>
            <a:endParaRPr lang="en-US" dirty="0">
              <a:solidFill>
                <a:srgbClr val="FFFFFF"/>
              </a:solidFill>
              <a:latin typeface="Times New Roman" panose="02020603050405020304" pitchFamily="18" charset="0"/>
              <a:cs typeface="Times New Roman" panose="02020603050405020304" pitchFamily="18" charset="0"/>
            </a:endParaRP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All beneficiaries are jointly responsible for:</a:t>
            </a:r>
          </a:p>
          <a:p>
            <a:pPr marL="742950" lvl="1" indent="-285750" eaLnBrk="1" hangingPunct="1">
              <a:buFont typeface="Arial" panose="020B0604020202020204" pitchFamily="34" charset="0"/>
              <a:buChar char="•"/>
              <a:defRPr/>
            </a:pPr>
            <a:r>
              <a:rPr lang="en-GB" dirty="0">
                <a:solidFill>
                  <a:srgbClr val="FFFFFF"/>
                </a:solidFill>
                <a:latin typeface="Times New Roman" panose="02020603050405020304" pitchFamily="18" charset="0"/>
                <a:cs typeface="Times New Roman" panose="02020603050405020304" pitchFamily="18" charset="0"/>
              </a:rPr>
              <a:t>carrying out the activities</a:t>
            </a:r>
          </a:p>
          <a:p>
            <a:pPr marL="742950" lvl="1"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comply with all the provisions of the Grant Agreement and its annexes, with all the provisions of this Agreement, as well as with EU and national legislation</a:t>
            </a:r>
          </a:p>
          <a:p>
            <a:pPr marL="742950" lvl="1"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complying with any legal obligations incumbent on them jointly or individually</a:t>
            </a:r>
          </a:p>
          <a:p>
            <a:pPr marL="742950" lvl="1"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provide staff, facilities, equipment and material to the extent needed for executing the activities as specified in the work </a:t>
            </a:r>
            <a:r>
              <a:rPr lang="en-US" dirty="0" smtClean="0">
                <a:solidFill>
                  <a:srgbClr val="FFFFFF"/>
                </a:solidFill>
                <a:latin typeface="Times New Roman" panose="02020603050405020304" pitchFamily="18" charset="0"/>
                <a:cs typeface="Times New Roman" panose="02020603050405020304" pitchFamily="18" charset="0"/>
              </a:rPr>
              <a:t>program</a:t>
            </a:r>
            <a:endParaRPr lang="en-GB" dirty="0">
              <a:solidFill>
                <a:srgbClr val="FFFFFF"/>
              </a:solidFill>
              <a:latin typeface="Times New Roman" panose="02020603050405020304" pitchFamily="18" charset="0"/>
              <a:cs typeface="Times New Roman" panose="02020603050405020304" pitchFamily="18" charset="0"/>
            </a:endParaRPr>
          </a:p>
          <a:p>
            <a:pPr marL="742950" lvl="1" indent="-285750" eaLnBrk="1" hangingPunct="1">
              <a:buFont typeface="Arial" panose="020B0604020202020204" pitchFamily="34" charset="0"/>
              <a:buChar char="•"/>
              <a:defRPr/>
            </a:pPr>
            <a:endParaRPr lang="en-GB" dirty="0">
              <a:solidFill>
                <a:srgbClr val="FFFFFF"/>
              </a:solidFill>
              <a:latin typeface="Times New Roman" panose="02020603050405020304" pitchFamily="18" charset="0"/>
              <a:cs typeface="Times New Roman" panose="02020603050405020304" pitchFamily="18" charset="0"/>
            </a:endParaRPr>
          </a:p>
          <a:p>
            <a:pPr marL="742950" lvl="1" indent="-285750" eaLnBrk="1" hangingPunct="1">
              <a:buFont typeface="Arial" panose="020B0604020202020204" pitchFamily="34" charset="0"/>
              <a:buChar char="•"/>
              <a:defRPr/>
            </a:pPr>
            <a:endParaRPr lang="en-US"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1375519"/>
      </p:ext>
    </p:extLst>
  </p:cSld>
  <p:clrMapOvr>
    <a:masterClrMapping/>
  </p:clrMapOvr>
  <mc:AlternateContent xmlns:mc="http://schemas.openxmlformats.org/markup-compatibility/2006" xmlns:p14="http://schemas.microsoft.com/office/powerpoint/2010/main">
    <mc:Choice Requires="p14">
      <p:transition spd="slow" p14:dur="800" advTm="15921">
        <p:circle/>
      </p:transition>
    </mc:Choice>
    <mc:Fallback xmlns="">
      <p:transition spd="slow" advTm="15921">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286000"/>
            <a:ext cx="7620000" cy="4739759"/>
          </a:xfrm>
          <a:prstGeom prst="rect">
            <a:avLst/>
          </a:prstGeom>
        </p:spPr>
        <p:txBody>
          <a:bodyPr wrap="square">
            <a:spAutoFit/>
          </a:bodyPr>
          <a:lstStyle/>
          <a:p>
            <a:pPr eaLnBrk="1" hangingPunct="1">
              <a:defRPr/>
            </a:pPr>
            <a:r>
              <a:rPr lang="en-US" sz="32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Role of the Coordinator:</a:t>
            </a: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Oversees the implementation of activities</a:t>
            </a: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Ensures the respect of CBHE rules among all beneficiaries</a:t>
            </a: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Monitoring &amp; Evaluation to conform to the agreement’s requirements</a:t>
            </a: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Manages the funds of the project and transfers funds to partners without delays</a:t>
            </a: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Provides the Partners with official documents related to the </a:t>
            </a:r>
            <a:r>
              <a:rPr lang="en-US" dirty="0" smtClean="0">
                <a:solidFill>
                  <a:srgbClr val="FFFFFF"/>
                </a:solidFill>
                <a:latin typeface="Times New Roman" panose="02020603050405020304" pitchFamily="18" charset="0"/>
                <a:cs typeface="Times New Roman" panose="02020603050405020304" pitchFamily="18" charset="0"/>
              </a:rPr>
              <a:t>project</a:t>
            </a:r>
            <a:endParaRPr lang="en-US" dirty="0">
              <a:solidFill>
                <a:srgbClr val="FFFFFF"/>
              </a:solidFill>
              <a:latin typeface="Times New Roman" panose="02020603050405020304" pitchFamily="18" charset="0"/>
              <a:cs typeface="Times New Roman" panose="02020603050405020304" pitchFamily="18" charset="0"/>
            </a:endParaRP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Inform the Partner of any changes connected to the project or to the Grant Agreement, or of any event likely to substantially affect the implementation of the action</a:t>
            </a:r>
          </a:p>
          <a:p>
            <a:pPr marL="285750" indent="-285750" eaLnBrk="1" hangingPunct="1">
              <a:buFont typeface="Arial" panose="020B0604020202020204" pitchFamily="34" charset="0"/>
              <a:buChar char="•"/>
              <a:defRPr/>
            </a:pPr>
            <a:r>
              <a:rPr lang="en-US" b="1" u="sng" dirty="0">
                <a:solidFill>
                  <a:srgbClr val="FFFFFF"/>
                </a:solidFill>
                <a:latin typeface="Times New Roman" panose="02020603050405020304" pitchFamily="18" charset="0"/>
                <a:cs typeface="Times New Roman" panose="02020603050405020304" pitchFamily="18" charset="0"/>
              </a:rPr>
              <a:t>Central communication point </a:t>
            </a:r>
            <a:r>
              <a:rPr lang="en-US" dirty="0">
                <a:solidFill>
                  <a:srgbClr val="FFFFFF"/>
                </a:solidFill>
                <a:latin typeface="Times New Roman" panose="02020603050405020304" pitchFamily="18" charset="0"/>
                <a:cs typeface="Times New Roman" panose="02020603050405020304" pitchFamily="18" charset="0"/>
              </a:rPr>
              <a:t>with project partners and external stakeholders</a:t>
            </a:r>
          </a:p>
          <a:p>
            <a:pPr marL="285750" indent="-285750" eaLnBrk="1" hangingPunct="1">
              <a:buFont typeface="Arial" panose="020B0604020202020204" pitchFamily="34" charset="0"/>
              <a:buChar char="•"/>
              <a:defRPr/>
            </a:pPr>
            <a:r>
              <a:rPr lang="en-US" b="1" u="sng" dirty="0">
                <a:solidFill>
                  <a:srgbClr val="FFFFFF"/>
                </a:solidFill>
                <a:latin typeface="Times New Roman" panose="02020603050405020304" pitchFamily="18" charset="0"/>
                <a:cs typeface="Times New Roman" panose="02020603050405020304" pitchFamily="18" charset="0"/>
              </a:rPr>
              <a:t>Only intermediary </a:t>
            </a:r>
            <a:r>
              <a:rPr lang="en-US" dirty="0">
                <a:solidFill>
                  <a:srgbClr val="FFFFFF"/>
                </a:solidFill>
                <a:latin typeface="Times New Roman" panose="02020603050405020304" pitchFamily="18" charset="0"/>
                <a:cs typeface="Times New Roman" panose="02020603050405020304" pitchFamily="18" charset="0"/>
              </a:rPr>
              <a:t>with the EACEA for the submission of reports, payment and amendment requests</a:t>
            </a:r>
          </a:p>
          <a:p>
            <a:pPr marL="285750" indent="-285750" eaLnBrk="1" hangingPunct="1">
              <a:buFont typeface="Arial" panose="020B0604020202020204" pitchFamily="34" charset="0"/>
              <a:buChar char="•"/>
              <a:defRPr/>
            </a:pPr>
            <a:endParaRPr lang="en-US" u="sng" dirty="0">
              <a:solidFill>
                <a:srgbClr val="FFFFFF"/>
              </a:solidFill>
              <a:latin typeface="Verdana"/>
            </a:endParaRPr>
          </a:p>
          <a:p>
            <a:pPr marL="742950" lvl="1" indent="-285750" eaLnBrk="1" hangingPunct="1">
              <a:buFont typeface="Arial" panose="020B0604020202020204" pitchFamily="34" charset="0"/>
              <a:buChar char="•"/>
              <a:defRPr/>
            </a:pPr>
            <a:endParaRPr lang="en-US" dirty="0">
              <a:solidFill>
                <a:srgbClr val="FFFFFF"/>
              </a:solidFill>
              <a:latin typeface="Times New Roman" panose="02020603050405020304" pitchFamily="18" charset="0"/>
              <a:cs typeface="Times New Roman" panose="02020603050405020304" pitchFamily="18" charset="0"/>
            </a:endParaRPr>
          </a:p>
        </p:txBody>
      </p:sp>
      <p:sp>
        <p:nvSpPr>
          <p:cNvPr id="11267" name="Rectangle 2"/>
          <p:cNvSpPr>
            <a:spLocks noChangeArrowheads="1"/>
          </p:cNvSpPr>
          <p:nvPr/>
        </p:nvSpPr>
        <p:spPr bwMode="auto">
          <a:xfrm>
            <a:off x="1295400" y="1295400"/>
            <a:ext cx="5943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571500" indent="-571500">
              <a:buFont typeface="Wingdings" panose="05000000000000000000" pitchFamily="2" charset="2"/>
              <a:buChar char="Ø"/>
            </a:pPr>
            <a:r>
              <a:rPr lang="en-US" sz="2400" dirty="0">
                <a:solidFill>
                  <a:srgbClr val="D6842E"/>
                </a:solidFill>
                <a:latin typeface="Times New Roman" panose="02020603050405020304" pitchFamily="18" charset="0"/>
                <a:cs typeface="Times New Roman" panose="02020603050405020304" pitchFamily="18" charset="0"/>
              </a:rPr>
              <a:t>Roles of the different members of the Consortium (Cont’d)</a:t>
            </a:r>
          </a:p>
        </p:txBody>
      </p:sp>
    </p:spTree>
    <p:extLst>
      <p:ext uri="{BB962C8B-B14F-4D97-AF65-F5344CB8AC3E}">
        <p14:creationId xmlns:p14="http://schemas.microsoft.com/office/powerpoint/2010/main" val="351575124"/>
      </p:ext>
    </p:extLst>
  </p:cSld>
  <p:clrMapOvr>
    <a:masterClrMapping/>
  </p:clrMapOvr>
  <mc:AlternateContent xmlns:mc="http://schemas.openxmlformats.org/markup-compatibility/2006" xmlns:p14="http://schemas.microsoft.com/office/powerpoint/2010/main">
    <mc:Choice Requires="p14">
      <p:transition spd="slow" p14:dur="800" advTm="45049">
        <p:circle/>
      </p:transition>
    </mc:Choice>
    <mc:Fallback xmlns="">
      <p:transition spd="slow" advTm="45049">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1681163"/>
            <a:ext cx="7772400" cy="4955203"/>
          </a:xfrm>
          <a:prstGeom prst="rect">
            <a:avLst/>
          </a:prstGeom>
        </p:spPr>
        <p:txBody>
          <a:bodyPr wrap="square">
            <a:spAutoFit/>
          </a:bodyPr>
          <a:lstStyle/>
          <a:p>
            <a:pPr eaLnBrk="1" hangingPunct="1">
              <a:defRPr/>
            </a:pPr>
            <a:endParaRPr lang="en-US" sz="3200" b="1" dirty="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eaLnBrk="1" hangingPunct="1">
              <a:defRPr/>
            </a:pPr>
            <a:r>
              <a:rPr lang="en-US" sz="32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Role of the Partners:</a:t>
            </a:r>
          </a:p>
          <a:p>
            <a:pPr marL="285750" indent="-285750" eaLnBrk="1" hangingPunct="1">
              <a:buFont typeface="Arial" panose="020B0604020202020204" pitchFamily="34" charset="0"/>
              <a:buChar char="•"/>
              <a:defRPr/>
            </a:pPr>
            <a:r>
              <a:rPr lang="en-US" u="sng" dirty="0">
                <a:solidFill>
                  <a:srgbClr val="FFFFFF"/>
                </a:solidFill>
                <a:latin typeface="Times New Roman" panose="02020603050405020304" pitchFamily="18" charset="0"/>
                <a:cs typeface="Times New Roman" panose="02020603050405020304" pitchFamily="18" charset="0"/>
              </a:rPr>
              <a:t>Equally responsible as the coordinator</a:t>
            </a: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Ensure adequate communication with the Coordinator</a:t>
            </a: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Support the Coordinator in fulfilling its tasks according to the Grant Agreement</a:t>
            </a: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Submit in due time to the Coordinator all relevant data needed to draw up the reports, financial statements and any other documents provided for in the Grant Agreement, as well as all necessary documents in the events of audits, checks or evaluations</a:t>
            </a: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Provide the Coordinator with any other information or documents it may require and which are necessary for the management of the project</a:t>
            </a: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Notify the Coordinator immediately of any event likely to substantially affect or delay the implementation of the action, as well as of any important deviation of the project (e.g. replacement of the project contact person, changes in Partner’s budget, deviations from work plan etc.)</a:t>
            </a:r>
          </a:p>
          <a:p>
            <a:pPr marL="285750" indent="-285750" eaLnBrk="1" hangingPunct="1">
              <a:buFont typeface="Arial" panose="020B0604020202020204" pitchFamily="34" charset="0"/>
              <a:buChar char="•"/>
              <a:defRPr/>
            </a:pPr>
            <a:endParaRPr lang="en-US" dirty="0">
              <a:solidFill>
                <a:srgbClr val="FFFFFF"/>
              </a:solidFill>
              <a:latin typeface="Times New Roman" panose="02020603050405020304" pitchFamily="18" charset="0"/>
              <a:cs typeface="Times New Roman" panose="02020603050405020304" pitchFamily="18" charset="0"/>
            </a:endParaRPr>
          </a:p>
        </p:txBody>
      </p:sp>
      <p:sp>
        <p:nvSpPr>
          <p:cNvPr id="9219" name="Rectangle 3"/>
          <p:cNvSpPr>
            <a:spLocks noChangeArrowheads="1"/>
          </p:cNvSpPr>
          <p:nvPr/>
        </p:nvSpPr>
        <p:spPr bwMode="auto">
          <a:xfrm>
            <a:off x="1231900" y="1265664"/>
            <a:ext cx="6019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571500" indent="-571500">
              <a:buFont typeface="Wingdings" panose="05000000000000000000" pitchFamily="2" charset="2"/>
              <a:buChar char="Ø"/>
            </a:pPr>
            <a:r>
              <a:rPr lang="en-US" sz="2400" dirty="0">
                <a:solidFill>
                  <a:srgbClr val="D6842E"/>
                </a:solidFill>
                <a:latin typeface="Times New Roman" panose="02020603050405020304" pitchFamily="18" charset="0"/>
                <a:cs typeface="Times New Roman" panose="02020603050405020304" pitchFamily="18" charset="0"/>
              </a:rPr>
              <a:t>Roles of the different members of the Consortium (Cont’d)</a:t>
            </a:r>
          </a:p>
        </p:txBody>
      </p:sp>
    </p:spTree>
    <p:extLst>
      <p:ext uri="{BB962C8B-B14F-4D97-AF65-F5344CB8AC3E}">
        <p14:creationId xmlns:p14="http://schemas.microsoft.com/office/powerpoint/2010/main" val="3888603229"/>
      </p:ext>
    </p:extLst>
  </p:cSld>
  <p:clrMapOvr>
    <a:masterClrMapping/>
  </p:clrMapOvr>
  <mc:AlternateContent xmlns:mc="http://schemas.openxmlformats.org/markup-compatibility/2006" xmlns:p14="http://schemas.microsoft.com/office/powerpoint/2010/main">
    <mc:Choice Requires="p14">
      <p:transition spd="slow" p14:dur="800" advTm="32019">
        <p:circle/>
      </p:transition>
    </mc:Choice>
    <mc:Fallback xmlns="">
      <p:transition spd="slow" advTm="32019">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2343150"/>
            <a:ext cx="7772400" cy="1692275"/>
          </a:xfrm>
          <a:prstGeom prst="rect">
            <a:avLst/>
          </a:prstGeom>
        </p:spPr>
        <p:txBody>
          <a:bodyPr wrap="square">
            <a:spAutoFit/>
          </a:bodyPr>
          <a:lstStyle/>
          <a:p>
            <a:pPr eaLnBrk="1" hangingPunct="1">
              <a:defRPr/>
            </a:pPr>
            <a:r>
              <a:rPr lang="en-US" sz="32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Role of the </a:t>
            </a:r>
            <a:r>
              <a:rPr lang="en-US" sz="3200" b="1" i="1" dirty="0" smtClean="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Partners (Cont’d):</a:t>
            </a:r>
            <a:endParaRPr lang="en-US" sz="32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endParaRPr>
          </a:p>
          <a:p>
            <a:pPr marL="285750" indent="-285750" eaLnBrk="1" hangingPunct="1">
              <a:buFont typeface="Arial" panose="020B0604020202020204" pitchFamily="34" charset="0"/>
              <a:buChar char="•"/>
              <a:defRPr/>
            </a:pPr>
            <a:endParaRPr lang="en-US" u="sng" dirty="0">
              <a:solidFill>
                <a:srgbClr val="FFFFFF"/>
              </a:solidFill>
              <a:latin typeface="Verdana"/>
            </a:endParaRPr>
          </a:p>
          <a:p>
            <a:pPr marL="285750" indent="-285750" eaLnBrk="1" hangingPunct="1">
              <a:buFont typeface="Arial" panose="020B0604020202020204" pitchFamily="34" charset="0"/>
              <a:buChar char="•"/>
              <a:defRPr/>
            </a:pPr>
            <a:r>
              <a:rPr lang="en-US" dirty="0">
                <a:solidFill>
                  <a:srgbClr val="FFFFFF"/>
                </a:solidFill>
                <a:latin typeface="Times New Roman" panose="02020603050405020304" pitchFamily="18" charset="0"/>
                <a:cs typeface="Times New Roman" panose="02020603050405020304" pitchFamily="18" charset="0"/>
              </a:rPr>
              <a:t>Inform the Coordinator immediately of any change in its legal, financial, technical, organizational or ownership situation and of any change in its name, address or legal representative</a:t>
            </a:r>
          </a:p>
        </p:txBody>
      </p:sp>
      <p:sp>
        <p:nvSpPr>
          <p:cNvPr id="10243" name="Rectangle 3"/>
          <p:cNvSpPr>
            <a:spLocks noChangeArrowheads="1"/>
          </p:cNvSpPr>
          <p:nvPr/>
        </p:nvSpPr>
        <p:spPr bwMode="auto">
          <a:xfrm>
            <a:off x="1219200" y="1295400"/>
            <a:ext cx="6019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571500" indent="-571500">
              <a:buFont typeface="Wingdings" panose="05000000000000000000" pitchFamily="2" charset="2"/>
              <a:buChar char="Ø"/>
            </a:pPr>
            <a:r>
              <a:rPr lang="en-US" sz="2400" dirty="0">
                <a:solidFill>
                  <a:srgbClr val="D6842E"/>
                </a:solidFill>
                <a:latin typeface="Times New Roman" panose="02020603050405020304" pitchFamily="18" charset="0"/>
                <a:cs typeface="Times New Roman" panose="02020603050405020304" pitchFamily="18" charset="0"/>
              </a:rPr>
              <a:t>Roles of the different members of the Consortium (Cont’d)</a:t>
            </a:r>
          </a:p>
        </p:txBody>
      </p:sp>
    </p:spTree>
    <p:extLst>
      <p:ext uri="{BB962C8B-B14F-4D97-AF65-F5344CB8AC3E}">
        <p14:creationId xmlns:p14="http://schemas.microsoft.com/office/powerpoint/2010/main" val="3302447790"/>
      </p:ext>
    </p:extLst>
  </p:cSld>
  <p:clrMapOvr>
    <a:masterClrMapping/>
  </p:clrMapOvr>
  <mc:AlternateContent xmlns:mc="http://schemas.openxmlformats.org/markup-compatibility/2006" xmlns:p14="http://schemas.microsoft.com/office/powerpoint/2010/main">
    <mc:Choice Requires="p14">
      <p:transition spd="slow" p14:dur="800" advTm="7134">
        <p:circle/>
      </p:transition>
    </mc:Choice>
    <mc:Fallback xmlns="">
      <p:transition spd="slow" advTm="7134">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ChangeArrowheads="1"/>
          </p:cNvSpPr>
          <p:nvPr/>
        </p:nvSpPr>
        <p:spPr bwMode="auto">
          <a:xfrm>
            <a:off x="1066800" y="1371600"/>
            <a:ext cx="6324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571500" indent="-571500">
              <a:buFont typeface="Wingdings" panose="05000000000000000000" pitchFamily="2" charset="2"/>
              <a:buChar char="Ø"/>
            </a:pPr>
            <a:r>
              <a:rPr lang="en-US" sz="2400" dirty="0">
                <a:solidFill>
                  <a:srgbClr val="D6842E"/>
                </a:solidFill>
                <a:latin typeface="Times New Roman" panose="02020603050405020304" pitchFamily="18" charset="0"/>
                <a:cs typeface="Times New Roman" panose="02020603050405020304" pitchFamily="18" charset="0"/>
              </a:rPr>
              <a:t>Period of Eligibility</a:t>
            </a:r>
          </a:p>
        </p:txBody>
      </p:sp>
      <p:sp>
        <p:nvSpPr>
          <p:cNvPr id="3" name="Text Placeholder 2"/>
          <p:cNvSpPr txBox="1">
            <a:spLocks/>
          </p:cNvSpPr>
          <p:nvPr/>
        </p:nvSpPr>
        <p:spPr>
          <a:xfrm>
            <a:off x="1295400" y="2514600"/>
            <a:ext cx="7848600" cy="3352800"/>
          </a:xfrm>
          <a:prstGeom prst="rect">
            <a:avLst/>
          </a:prstGeom>
        </p:spPr>
        <p:txBody>
          <a:bodyPr>
            <a:normAutofit/>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500" lvl="1" indent="-571500" eaLnBrk="1" hangingPunct="1">
              <a:buFont typeface="Arial" pitchFamily="34" charset="0"/>
              <a:buChar char="•"/>
              <a:defRPr/>
            </a:pPr>
            <a:r>
              <a:rPr lang="en-US" sz="3200" b="1" i="1" dirty="0">
                <a:ln w="635">
                  <a:noFill/>
                </a:ln>
                <a:solidFill>
                  <a:srgbClr val="FAF0D7"/>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Period of Eligibility </a:t>
            </a:r>
          </a:p>
          <a:p>
            <a:pPr lvl="1" indent="0" eaLnBrk="1" hangingPunct="1">
              <a:defRPr/>
            </a:pPr>
            <a:r>
              <a:rPr lang="en-US" sz="1700" dirty="0" smtClean="0">
                <a:solidFill>
                  <a:srgbClr val="FFFFFF"/>
                </a:solidFill>
                <a:latin typeface="Verdana"/>
              </a:rPr>
              <a:t>	</a:t>
            </a:r>
            <a:r>
              <a:rPr lang="en-US" dirty="0" smtClean="0">
                <a:solidFill>
                  <a:srgbClr val="FFFFFF"/>
                </a:solidFill>
                <a:latin typeface="Times New Roman" panose="02020603050405020304" pitchFamily="18" charset="0"/>
                <a:cs typeface="Times New Roman" panose="02020603050405020304" pitchFamily="18" charset="0"/>
              </a:rPr>
              <a:t>Oct 15th, 2016 until Oct 14th, 2019</a:t>
            </a:r>
          </a:p>
          <a:p>
            <a:pPr lvl="1" indent="0" eaLnBrk="1" hangingPunct="1">
              <a:defRPr/>
            </a:pPr>
            <a:endParaRPr lang="en-US" sz="1700" dirty="0" smtClean="0">
              <a:solidFill>
                <a:srgbClr val="FFFFFF"/>
              </a:solidFill>
              <a:latin typeface="Verdana"/>
            </a:endParaRPr>
          </a:p>
          <a:p>
            <a:pPr marL="400050" lvl="2" indent="0" eaLnBrk="1" hangingPunct="1">
              <a:buNone/>
              <a:defRPr/>
            </a:pPr>
            <a:r>
              <a:rPr lang="en-US" sz="2200" dirty="0" smtClean="0">
                <a:ln w="635">
                  <a:noFill/>
                </a:ln>
                <a:solidFill>
                  <a:srgbClr val="FFFFFF"/>
                </a:solidFill>
                <a:effectLst>
                  <a:outerShdw blurRad="38100" dist="25400" dir="5400000" algn="tl" rotWithShape="0">
                    <a:srgbClr val="000000">
                      <a:alpha val="43000"/>
                    </a:srgbClr>
                  </a:outerShdw>
                </a:effectLst>
                <a:latin typeface="Times New Roman" panose="02020603050405020304" pitchFamily="18" charset="0"/>
                <a:cs typeface="Times New Roman" panose="02020603050405020304" pitchFamily="18" charset="0"/>
              </a:rPr>
              <a:t>The Partnership Agreement shall remain in force until the Coordinator has been discharged in full of all obligations arising from the Grant Agreement signed with the Executive Agency.</a:t>
            </a:r>
            <a:endParaRPr lang="en-US" sz="2200" dirty="0">
              <a:solidFill>
                <a:srgbClr val="FFFFFF"/>
              </a:solidFill>
              <a:latin typeface="Verdana"/>
            </a:endParaRPr>
          </a:p>
        </p:txBody>
      </p:sp>
    </p:spTree>
    <p:extLst>
      <p:ext uri="{BB962C8B-B14F-4D97-AF65-F5344CB8AC3E}">
        <p14:creationId xmlns:p14="http://schemas.microsoft.com/office/powerpoint/2010/main" val="1033374168"/>
      </p:ext>
    </p:extLst>
  </p:cSld>
  <p:clrMapOvr>
    <a:masterClrMapping/>
  </p:clrMapOvr>
  <mc:AlternateContent xmlns:mc="http://schemas.openxmlformats.org/markup-compatibility/2006" xmlns:p14="http://schemas.microsoft.com/office/powerpoint/2010/main">
    <mc:Choice Requires="p14">
      <p:transition spd="slow" p14:dur="800" advTm="35989">
        <p:circle/>
      </p:transition>
    </mc:Choice>
    <mc:Fallback xmlns="">
      <p:transition spd="slow" advTm="35989">
        <p:circle/>
      </p:transition>
    </mc:Fallback>
  </mc:AlternateContent>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CECE96538710E4080AD194BE9818F65" ma:contentTypeVersion="3" ma:contentTypeDescription="Create a new document." ma:contentTypeScope="" ma:versionID="064bf89d6f3c8ceb87a155bd82be3b8d">
  <xsd:schema xmlns:xsd="http://www.w3.org/2001/XMLSchema" xmlns:xs="http://www.w3.org/2001/XMLSchema" xmlns:p="http://schemas.microsoft.com/office/2006/metadata/properties" xmlns:ns1="http://schemas.microsoft.com/sharepoint/v3" targetNamespace="http://schemas.microsoft.com/office/2006/metadata/properties" ma:root="true" ma:fieldsID="0302c562fbcad36b280f2aec4c4dde74"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B878B6E-625F-48B1-9743-CCA3B1CBA57B}">
  <ds:schemaRefs>
    <ds:schemaRef ds:uri="http://schemas.microsoft.com/office/2006/metadata/longProperties"/>
  </ds:schemaRefs>
</ds:datastoreItem>
</file>

<file path=customXml/itemProps2.xml><?xml version="1.0" encoding="utf-8"?>
<ds:datastoreItem xmlns:ds="http://schemas.openxmlformats.org/officeDocument/2006/customXml" ds:itemID="{283C411B-36C0-469F-BDD4-C405DDFE00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890B5A7-ABD5-4202-B90D-80BB97328FAB}">
  <ds:schemaRefs>
    <ds:schemaRef ds:uri="http://schemas.microsoft.com/sharepoint/v3/contenttype/forms"/>
  </ds:schemaRefs>
</ds:datastoreItem>
</file>

<file path=customXml/itemProps4.xml><?xml version="1.0" encoding="utf-8"?>
<ds:datastoreItem xmlns:ds="http://schemas.openxmlformats.org/officeDocument/2006/customXml" ds:itemID="{3B95D1A7-FAA3-472A-B6EA-A9EB994D2BCA}">
  <ds:schemaRefs>
    <ds:schemaRef ds:uri="http://schemas.openxmlformats.org/package/2006/metadata/core-properties"/>
    <ds:schemaRef ds:uri="http://schemas.microsoft.com/office/2006/metadata/properties"/>
    <ds:schemaRef ds:uri="http://purl.org/dc/elements/1.1/"/>
    <ds:schemaRef ds:uri="http://www.w3.org/XML/1998/namespace"/>
    <ds:schemaRef ds:uri="http://schemas.microsoft.com/sharepoint/v3"/>
    <ds:schemaRef ds:uri="http://purl.org/dc/terms/"/>
    <ds:schemaRef ds:uri="http://schemas.microsoft.com/office/2006/documentManagement/types"/>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563</TotalTime>
  <Words>1838</Words>
  <Application>Microsoft Office PowerPoint</Application>
  <PresentationFormat>On-screen Show (4:3)</PresentationFormat>
  <Paragraphs>169</Paragraphs>
  <Slides>19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Times New Roman</vt:lpstr>
      <vt:lpstr>Verdana</vt:lpstr>
      <vt:lpstr>Wingdings</vt:lpstr>
      <vt:lpstr>Default Design</vt:lpstr>
      <vt:lpstr>School and University Partnership for Peer Communities of Learners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Amir Abdel Sadek</dc:creator>
  <cp:lastModifiedBy>centra</cp:lastModifiedBy>
  <cp:revision>87</cp:revision>
  <dcterms:created xsi:type="dcterms:W3CDTF">2007-01-23T10:40:46Z</dcterms:created>
  <dcterms:modified xsi:type="dcterms:W3CDTF">2017-02-27T06:44:13Z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xd_Signature">
    <vt:lpwstr/>
  </property>
  <property fmtid="{D5CDD505-2E9C-101B-9397-08002B2CF9AE}" pid="3" name="Order">
    <vt:lpwstr>900.000000000000</vt:lpwstr>
  </property>
  <property fmtid="{D5CDD505-2E9C-101B-9397-08002B2CF9AE}" pid="4" name="TemplateUrl">
    <vt:lpwstr/>
  </property>
  <property fmtid="{D5CDD505-2E9C-101B-9397-08002B2CF9AE}" pid="5" name="xd_ProgID">
    <vt:lpwstr/>
  </property>
  <property fmtid="{D5CDD505-2E9C-101B-9397-08002B2CF9AE}" pid="6" name="_SourceUrl">
    <vt:lpwstr/>
  </property>
  <property fmtid="{D5CDD505-2E9C-101B-9397-08002B2CF9AE}" pid="7" name="_SharedFileIndex">
    <vt:lpwstr/>
  </property>
</Properties>
</file>