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34"/>
  </p:notesMasterIdLst>
  <p:sldIdLst>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BAF"/>
    <a:srgbClr val="D6842E"/>
    <a:srgbClr val="FFFFFF"/>
    <a:srgbClr val="FAF0D7"/>
    <a:srgbClr val="00729A"/>
    <a:srgbClr val="9A6B37"/>
    <a:srgbClr val="F26649"/>
    <a:srgbClr val="92342F"/>
    <a:srgbClr val="E8D3A2"/>
    <a:srgbClr val="92D2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505" autoAdjust="0"/>
  </p:normalViewPr>
  <p:slideViewPr>
    <p:cSldViewPr>
      <p:cViewPr>
        <p:scale>
          <a:sx n="89" d="100"/>
          <a:sy n="89" d="100"/>
        </p:scale>
        <p:origin x="-1032"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741D9CC4-82F6-45C8-A7B7-ECC72ACA0149}" type="datetimeFigureOut">
              <a:rPr lang="en-US" smtClean="0"/>
              <a:t>2/26/2017</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7E92CA2-C322-49CA-8C19-67A4988ECE07}" type="slidenum">
              <a:rPr lang="en-US" smtClean="0"/>
              <a:t>‹#›</a:t>
            </a:fld>
            <a:endParaRPr lang="en-US" dirty="0"/>
          </a:p>
        </p:txBody>
      </p:sp>
    </p:spTree>
    <p:extLst>
      <p:ext uri="{BB962C8B-B14F-4D97-AF65-F5344CB8AC3E}">
        <p14:creationId xmlns:p14="http://schemas.microsoft.com/office/powerpoint/2010/main" val="3792950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00137501"/>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AUC PPT-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934200"/>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7"/>
          <p:cNvSpPr/>
          <p:nvPr/>
        </p:nvSpPr>
        <p:spPr>
          <a:xfrm>
            <a:off x="1600200" y="814388"/>
            <a:ext cx="5108575" cy="481012"/>
          </a:xfrm>
          <a:prstGeom prst="rect">
            <a:avLst/>
          </a:prstGeom>
          <a:solidFill>
            <a:srgbClr val="002C5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r>
              <a:rPr lang="en-US" sz="2400" baseline="0" dirty="0" smtClean="0">
                <a:solidFill>
                  <a:srgbClr val="EBEBAF"/>
                </a:solidFill>
                <a:latin typeface="+mj-lt"/>
                <a:cs typeface="Times New Roman" panose="02020603050405020304" pitchFamily="18" charset="0"/>
              </a:rPr>
              <a:t>Middle </a:t>
            </a:r>
            <a:r>
              <a:rPr lang="en-US" sz="2400" kern="1200" dirty="0" smtClean="0">
                <a:solidFill>
                  <a:srgbClr val="EBEBAF"/>
                </a:solidFill>
                <a:latin typeface="+mj-lt"/>
                <a:ea typeface="+mn-ea"/>
                <a:cs typeface="Arial" panose="020B0604020202020204" pitchFamily="34" charset="0"/>
              </a:rPr>
              <a:t>East</a:t>
            </a:r>
            <a:r>
              <a:rPr lang="en-US" sz="2400" baseline="0" dirty="0" smtClean="0">
                <a:solidFill>
                  <a:srgbClr val="EBEBAF"/>
                </a:solidFill>
                <a:latin typeface="+mj-lt"/>
                <a:cs typeface="Times New Roman" panose="02020603050405020304" pitchFamily="18" charset="0"/>
              </a:rPr>
              <a:t> Institute for </a:t>
            </a:r>
          </a:p>
          <a:p>
            <a:pPr eaLnBrk="1" hangingPunct="1">
              <a:defRPr/>
            </a:pPr>
            <a:r>
              <a:rPr lang="en-US" sz="2400" baseline="0" dirty="0" smtClean="0">
                <a:solidFill>
                  <a:srgbClr val="EBEBAF"/>
                </a:solidFill>
                <a:latin typeface="+mj-lt"/>
                <a:cs typeface="Times New Roman" panose="02020603050405020304" pitchFamily="18" charset="0"/>
              </a:rPr>
              <a:t>Higher Education</a:t>
            </a:r>
          </a:p>
          <a:p>
            <a:pPr eaLnBrk="1" hangingPunct="1">
              <a:defRPr/>
            </a:pPr>
            <a:endParaRPr lang="en-US" sz="2400" baseline="0" dirty="0" smtClean="0">
              <a:solidFill>
                <a:srgbClr val="EBEBAF"/>
              </a:solidFill>
              <a:latin typeface="Times New Roman" panose="02020603050405020304" pitchFamily="18" charset="0"/>
              <a:cs typeface="Times New Roman" panose="02020603050405020304" pitchFamily="18" charset="0"/>
            </a:endParaRPr>
          </a:p>
        </p:txBody>
      </p:sp>
      <p:pic>
        <p:nvPicPr>
          <p:cNvPr id="12" name="Picture 11"/>
          <p:cNvPicPr>
            <a:picLocks noChangeAspect="1"/>
          </p:cNvPicPr>
          <p:nvPr/>
        </p:nvPicPr>
        <p:blipFill>
          <a:blip r:embed="rId4"/>
          <a:stretch>
            <a:fillRect/>
          </a:stretch>
        </p:blipFill>
        <p:spPr>
          <a:xfrm>
            <a:off x="5975172" y="675167"/>
            <a:ext cx="3085973" cy="69643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Lst>
  <p:timing>
    <p:tnLst>
      <p:par>
        <p:cTn id="1" dur="indefinite" restart="never" nodeType="tmRoot"/>
      </p:par>
    </p:tnLst>
  </p:timing>
  <p:txStyles>
    <p:title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7800" y="1981200"/>
            <a:ext cx="7391400" cy="646331"/>
          </a:xfrm>
          <a:prstGeom prst="rect">
            <a:avLst/>
          </a:prstGeom>
        </p:spPr>
        <p:txBody>
          <a:bodyPr wrap="square">
            <a:spAutoFit/>
          </a:bodyPr>
          <a:lstStyle/>
          <a:p>
            <a:pPr algn="ctr"/>
            <a:r>
              <a:rPr lang="en-US" dirty="0">
                <a:solidFill>
                  <a:schemeClr val="bg1"/>
                </a:solidFill>
              </a:rPr>
              <a:t>Project number: </a:t>
            </a:r>
          </a:p>
          <a:p>
            <a:pPr algn="ctr"/>
            <a:r>
              <a:rPr lang="en-US" b="1" dirty="0">
                <a:solidFill>
                  <a:schemeClr val="bg1"/>
                </a:solidFill>
              </a:rPr>
              <a:t> 573660-EPP-1-2016-1-EG-EPPKA2-CBHE-JP (2016-2516/001-001)</a:t>
            </a:r>
            <a:endParaRPr lang="en-US" dirty="0">
              <a:solidFill>
                <a:schemeClr val="bg1"/>
              </a:solidFill>
            </a:endParaRPr>
          </a:p>
        </p:txBody>
      </p:sp>
      <p:sp>
        <p:nvSpPr>
          <p:cNvPr id="3" name="Rectangle 2"/>
          <p:cNvSpPr/>
          <p:nvPr/>
        </p:nvSpPr>
        <p:spPr>
          <a:xfrm>
            <a:off x="1676400" y="2743200"/>
            <a:ext cx="7010400" cy="3724096"/>
          </a:xfrm>
          <a:prstGeom prst="rect">
            <a:avLst/>
          </a:prstGeom>
        </p:spPr>
        <p:txBody>
          <a:bodyPr wrap="square">
            <a:spAutoFit/>
          </a:bodyPr>
          <a:lstStyle/>
          <a:p>
            <a:pPr algn="ctr"/>
            <a:r>
              <a:rPr lang="en-US" b="1" dirty="0">
                <a:solidFill>
                  <a:srgbClr val="FFFF00"/>
                </a:solidFill>
              </a:rPr>
              <a:t>School and University Partnership for Peer Communities of Learners </a:t>
            </a:r>
            <a:br>
              <a:rPr lang="en-US" b="1" dirty="0">
                <a:solidFill>
                  <a:srgbClr val="FFFF00"/>
                </a:solidFill>
              </a:rPr>
            </a:br>
            <a:r>
              <a:rPr lang="en-US" b="1" dirty="0">
                <a:solidFill>
                  <a:srgbClr val="FFFF00"/>
                </a:solidFill>
              </a:rPr>
              <a:t>(SUP4PCL</a:t>
            </a:r>
            <a:r>
              <a:rPr lang="en-US" b="1" dirty="0" smtClean="0">
                <a:solidFill>
                  <a:srgbClr val="FFFF00"/>
                </a:solidFill>
              </a:rPr>
              <a:t>)</a:t>
            </a:r>
          </a:p>
          <a:p>
            <a:pPr algn="ctr"/>
            <a:r>
              <a:rPr lang="en-US" b="1" dirty="0">
                <a:solidFill>
                  <a:srgbClr val="003399"/>
                </a:solidFill>
              </a:rPr>
              <a:t/>
            </a:r>
            <a:br>
              <a:rPr lang="en-US" b="1" dirty="0">
                <a:solidFill>
                  <a:srgbClr val="003399"/>
                </a:solidFill>
              </a:rPr>
            </a:br>
            <a:r>
              <a:rPr lang="en-US" b="1" dirty="0">
                <a:solidFill>
                  <a:schemeClr val="bg1"/>
                </a:solidFill>
              </a:rPr>
              <a:t>Overview</a:t>
            </a:r>
            <a:br>
              <a:rPr lang="en-US" b="1" dirty="0">
                <a:solidFill>
                  <a:schemeClr val="bg1"/>
                </a:solidFill>
              </a:rPr>
            </a:br>
            <a:r>
              <a:rPr lang="en-US" b="1" dirty="0">
                <a:solidFill>
                  <a:schemeClr val="bg1"/>
                </a:solidFill>
              </a:rPr>
              <a:t>Kick off meeting 27</a:t>
            </a:r>
            <a:r>
              <a:rPr lang="en-US" b="1" baseline="30000" dirty="0">
                <a:solidFill>
                  <a:schemeClr val="bg1"/>
                </a:solidFill>
              </a:rPr>
              <a:t>th</a:t>
            </a:r>
            <a:r>
              <a:rPr lang="en-US" b="1" dirty="0">
                <a:solidFill>
                  <a:schemeClr val="bg1"/>
                </a:solidFill>
              </a:rPr>
              <a:t> -28</a:t>
            </a:r>
            <a:r>
              <a:rPr lang="en-US" b="1" baseline="30000" dirty="0">
                <a:solidFill>
                  <a:schemeClr val="bg1"/>
                </a:solidFill>
              </a:rPr>
              <a:t>th</a:t>
            </a:r>
            <a:r>
              <a:rPr lang="en-US" b="1" dirty="0">
                <a:solidFill>
                  <a:schemeClr val="bg1"/>
                </a:solidFill>
              </a:rPr>
              <a:t> Feb, 2017</a:t>
            </a:r>
            <a:br>
              <a:rPr lang="en-US" b="1" dirty="0">
                <a:solidFill>
                  <a:schemeClr val="bg1"/>
                </a:solidFill>
              </a:rPr>
            </a:br>
            <a:r>
              <a:rPr lang="en-US" b="1" dirty="0">
                <a:solidFill>
                  <a:schemeClr val="bg1"/>
                </a:solidFill>
              </a:rPr>
              <a:t>The American University in Cairo</a:t>
            </a:r>
            <a:br>
              <a:rPr lang="en-US" b="1" dirty="0">
                <a:solidFill>
                  <a:schemeClr val="bg1"/>
                </a:solidFill>
              </a:rPr>
            </a:br>
            <a:endParaRPr lang="en-US" b="1" dirty="0" smtClean="0">
              <a:solidFill>
                <a:schemeClr val="bg1"/>
              </a:solidFill>
            </a:endParaRPr>
          </a:p>
          <a:p>
            <a:pPr algn="ctr"/>
            <a:endParaRPr lang="en-US" b="1" dirty="0">
              <a:solidFill>
                <a:schemeClr val="bg1"/>
              </a:solidFill>
            </a:endParaRPr>
          </a:p>
          <a:p>
            <a:pPr algn="ctr"/>
            <a:r>
              <a:rPr lang="en-US" b="1" dirty="0">
                <a:solidFill>
                  <a:schemeClr val="bg1"/>
                </a:solidFill>
              </a:rPr>
              <a:t/>
            </a:r>
            <a:br>
              <a:rPr lang="en-US" b="1" dirty="0">
                <a:solidFill>
                  <a:schemeClr val="bg1"/>
                </a:solidFill>
              </a:rPr>
            </a:br>
            <a:r>
              <a:rPr lang="en-US" sz="1400" i="1" dirty="0">
                <a:solidFill>
                  <a:schemeClr val="bg1"/>
                </a:solidFill>
              </a:rPr>
              <a:t>"This project has been funded with support from the European Commission. This presentation reflects the views only of the author, and the Commission cannot be held responsible for any use which may be made of the information contained therein</a:t>
            </a:r>
            <a:r>
              <a:rPr lang="en-US" sz="1400" dirty="0"/>
              <a:t/>
            </a:r>
            <a:br>
              <a:rPr lang="en-US" sz="1400" dirty="0"/>
            </a:br>
            <a:endParaRPr lang="en-US" sz="1400" dirty="0"/>
          </a:p>
        </p:txBody>
      </p:sp>
    </p:spTree>
    <p:extLst>
      <p:ext uri="{BB962C8B-B14F-4D97-AF65-F5344CB8AC3E}">
        <p14:creationId xmlns:p14="http://schemas.microsoft.com/office/powerpoint/2010/main" val="2965847063"/>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5000" y="2590800"/>
            <a:ext cx="5867400" cy="2554545"/>
          </a:xfrm>
          <a:prstGeom prst="rect">
            <a:avLst/>
          </a:prstGeom>
        </p:spPr>
        <p:txBody>
          <a:bodyPr wrap="square">
            <a:spAutoFit/>
          </a:bodyPr>
          <a:lstStyle/>
          <a:p>
            <a:pPr marL="285750" indent="-285750">
              <a:buFont typeface="Arial" panose="020B0604020202020204" pitchFamily="34" charset="0"/>
              <a:buChar char="•"/>
            </a:pPr>
            <a:r>
              <a:rPr lang="en-US" sz="2000" dirty="0">
                <a:solidFill>
                  <a:schemeClr val="bg1"/>
                </a:solidFill>
              </a:rPr>
              <a:t>Cultural and relational facets such as peer learning, coaching and mentorship support moving away from traditional hierarchies.</a:t>
            </a:r>
          </a:p>
          <a:p>
            <a:pPr marL="285750" indent="-285750">
              <a:buFont typeface="Arial" panose="020B0604020202020204" pitchFamily="34" charset="0"/>
              <a:buChar char="•"/>
            </a:pPr>
            <a:endParaRPr lang="en-US" sz="2000" dirty="0">
              <a:solidFill>
                <a:schemeClr val="bg1"/>
              </a:solidFill>
            </a:endParaRPr>
          </a:p>
          <a:p>
            <a:pPr marL="285750" indent="-285750">
              <a:buFont typeface="Arial" panose="020B0604020202020204" pitchFamily="34" charset="0"/>
              <a:buChar char="•"/>
            </a:pPr>
            <a:r>
              <a:rPr lang="en-US" sz="2000" dirty="0">
                <a:solidFill>
                  <a:schemeClr val="bg1"/>
                </a:solidFill>
              </a:rPr>
              <a:t>Technical facets such as promoting STEM, Inclusive and special education encourage and embrace multi-disciplinary and integrated approaches.</a:t>
            </a:r>
            <a:endParaRPr lang="ar-EG" sz="2000" dirty="0">
              <a:solidFill>
                <a:schemeClr val="bg1"/>
              </a:solidFill>
            </a:endParaRPr>
          </a:p>
        </p:txBody>
      </p:sp>
    </p:spTree>
    <p:extLst>
      <p:ext uri="{BB962C8B-B14F-4D97-AF65-F5344CB8AC3E}">
        <p14:creationId xmlns:p14="http://schemas.microsoft.com/office/powerpoint/2010/main" val="1745559311"/>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33600" y="2057400"/>
            <a:ext cx="2779928" cy="707886"/>
          </a:xfrm>
          <a:prstGeom prst="rect">
            <a:avLst/>
          </a:prstGeom>
        </p:spPr>
        <p:txBody>
          <a:bodyPr wrap="none">
            <a:spAutoFit/>
          </a:bodyPr>
          <a:lstStyle/>
          <a:p>
            <a:r>
              <a:rPr lang="en-US" sz="4000" b="1" dirty="0">
                <a:solidFill>
                  <a:schemeClr val="bg1"/>
                </a:solidFill>
              </a:rPr>
              <a:t>Objectives</a:t>
            </a:r>
            <a:endParaRPr lang="en-US" sz="4000" dirty="0">
              <a:solidFill>
                <a:schemeClr val="bg1"/>
              </a:solidFill>
            </a:endParaRPr>
          </a:p>
        </p:txBody>
      </p:sp>
      <p:sp>
        <p:nvSpPr>
          <p:cNvPr id="3" name="Rectangle 2"/>
          <p:cNvSpPr/>
          <p:nvPr/>
        </p:nvSpPr>
        <p:spPr>
          <a:xfrm>
            <a:off x="2209800" y="3124200"/>
            <a:ext cx="6019800" cy="1292662"/>
          </a:xfrm>
          <a:prstGeom prst="rect">
            <a:avLst/>
          </a:prstGeom>
        </p:spPr>
        <p:txBody>
          <a:bodyPr wrap="square">
            <a:spAutoFit/>
          </a:bodyPr>
          <a:lstStyle/>
          <a:p>
            <a:r>
              <a:rPr lang="en-US" sz="2000" dirty="0">
                <a:solidFill>
                  <a:srgbClr val="FFFF00"/>
                </a:solidFill>
              </a:rPr>
              <a:t>Wider Objective:</a:t>
            </a:r>
          </a:p>
          <a:p>
            <a:pPr marL="137160" indent="0">
              <a:buNone/>
            </a:pPr>
            <a:endParaRPr lang="en-US" dirty="0">
              <a:solidFill>
                <a:schemeClr val="bg1"/>
              </a:solidFill>
            </a:endParaRPr>
          </a:p>
          <a:p>
            <a:pPr marL="480060" indent="-342900">
              <a:buFont typeface="Arial" panose="020B0604020202020204" pitchFamily="34" charset="0"/>
              <a:buChar char="•"/>
            </a:pPr>
            <a:r>
              <a:rPr lang="en-US" sz="2000" dirty="0">
                <a:solidFill>
                  <a:schemeClr val="bg1"/>
                </a:solidFill>
              </a:rPr>
              <a:t>Build the capacity of FOEs to enhance and modernize CPD in the Egyptian context.</a:t>
            </a:r>
          </a:p>
        </p:txBody>
      </p:sp>
    </p:spTree>
    <p:extLst>
      <p:ext uri="{BB962C8B-B14F-4D97-AF65-F5344CB8AC3E}">
        <p14:creationId xmlns:p14="http://schemas.microsoft.com/office/powerpoint/2010/main" val="4129288806"/>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7400" y="2133600"/>
            <a:ext cx="4517583" cy="707886"/>
          </a:xfrm>
          <a:prstGeom prst="rect">
            <a:avLst/>
          </a:prstGeom>
        </p:spPr>
        <p:txBody>
          <a:bodyPr wrap="none">
            <a:spAutoFit/>
          </a:bodyPr>
          <a:lstStyle/>
          <a:p>
            <a:r>
              <a:rPr lang="en-US" sz="4000" dirty="0">
                <a:solidFill>
                  <a:schemeClr val="bg1"/>
                </a:solidFill>
              </a:rPr>
              <a:t>Specific Objectives</a:t>
            </a:r>
          </a:p>
        </p:txBody>
      </p:sp>
      <p:sp>
        <p:nvSpPr>
          <p:cNvPr id="3" name="Rectangle 2"/>
          <p:cNvSpPr/>
          <p:nvPr/>
        </p:nvSpPr>
        <p:spPr>
          <a:xfrm>
            <a:off x="2057400" y="3124200"/>
            <a:ext cx="5943600" cy="2862322"/>
          </a:xfrm>
          <a:prstGeom prst="rect">
            <a:avLst/>
          </a:prstGeom>
        </p:spPr>
        <p:txBody>
          <a:bodyPr wrap="square">
            <a:spAutoFit/>
          </a:bodyPr>
          <a:lstStyle/>
          <a:p>
            <a:pPr marL="342900" indent="-342900">
              <a:buFont typeface="Arial" panose="020B0604020202020204" pitchFamily="34" charset="0"/>
              <a:buChar char="•"/>
            </a:pPr>
            <a:r>
              <a:rPr lang="en-US" sz="2000" dirty="0">
                <a:solidFill>
                  <a:schemeClr val="bg1"/>
                </a:solidFill>
              </a:rPr>
              <a:t>Develop Professional Development schools.</a:t>
            </a:r>
          </a:p>
          <a:p>
            <a:pPr marL="342900" indent="-342900">
              <a:buFont typeface="Arial" panose="020B0604020202020204" pitchFamily="34" charset="0"/>
              <a:buChar char="•"/>
            </a:pPr>
            <a:r>
              <a:rPr lang="en-US" sz="2000" dirty="0">
                <a:solidFill>
                  <a:schemeClr val="bg1"/>
                </a:solidFill>
              </a:rPr>
              <a:t>Produce baseline needs assessment of PD schools</a:t>
            </a:r>
          </a:p>
          <a:p>
            <a:pPr marL="342900" indent="-342900">
              <a:buFont typeface="Arial" panose="020B0604020202020204" pitchFamily="34" charset="0"/>
              <a:buChar char="•"/>
            </a:pPr>
            <a:r>
              <a:rPr lang="en-US" sz="2000" dirty="0">
                <a:solidFill>
                  <a:schemeClr val="bg1"/>
                </a:solidFill>
              </a:rPr>
              <a:t>Develop pedagogical leaders and mentors in the PD schools</a:t>
            </a:r>
          </a:p>
          <a:p>
            <a:pPr marL="342900" indent="-342900">
              <a:buFont typeface="Arial" panose="020B0604020202020204" pitchFamily="34" charset="0"/>
              <a:buChar char="•"/>
            </a:pPr>
            <a:r>
              <a:rPr lang="en-US" sz="2000" dirty="0">
                <a:solidFill>
                  <a:schemeClr val="bg1"/>
                </a:solidFill>
              </a:rPr>
              <a:t>Develop new habits of mind such as reflection and journaling.</a:t>
            </a:r>
          </a:p>
          <a:p>
            <a:pPr marL="342900" indent="-342900">
              <a:buFont typeface="Arial" panose="020B0604020202020204" pitchFamily="34" charset="0"/>
              <a:buChar char="•"/>
            </a:pPr>
            <a:r>
              <a:rPr lang="en-US" sz="2000" dirty="0">
                <a:solidFill>
                  <a:schemeClr val="bg1"/>
                </a:solidFill>
              </a:rPr>
              <a:t>Develop Peer Communities of Learners at school and university levels</a:t>
            </a:r>
            <a:endParaRPr lang="ar-EG" sz="2000" dirty="0">
              <a:solidFill>
                <a:schemeClr val="bg1"/>
              </a:solidFill>
            </a:endParaRPr>
          </a:p>
        </p:txBody>
      </p:sp>
    </p:spTree>
    <p:extLst>
      <p:ext uri="{BB962C8B-B14F-4D97-AF65-F5344CB8AC3E}">
        <p14:creationId xmlns:p14="http://schemas.microsoft.com/office/powerpoint/2010/main" val="2947627710"/>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828836"/>
            <a:ext cx="5791200" cy="1323439"/>
          </a:xfrm>
          <a:prstGeom prst="rect">
            <a:avLst/>
          </a:prstGeom>
        </p:spPr>
        <p:txBody>
          <a:bodyPr wrap="square">
            <a:spAutoFit/>
          </a:bodyPr>
          <a:lstStyle/>
          <a:p>
            <a:pPr marL="342900" indent="-342900">
              <a:buFont typeface="Arial" panose="020B0604020202020204" pitchFamily="34" charset="0"/>
              <a:buChar char="•"/>
            </a:pPr>
            <a:r>
              <a:rPr lang="en-US" sz="2000" dirty="0">
                <a:solidFill>
                  <a:schemeClr val="bg1"/>
                </a:solidFill>
              </a:rPr>
              <a:t>Develop materials for school based learning</a:t>
            </a:r>
          </a:p>
          <a:p>
            <a:pPr marL="342900" indent="-342900">
              <a:buFont typeface="Arial" panose="020B0604020202020204" pitchFamily="34" charset="0"/>
              <a:buChar char="•"/>
            </a:pPr>
            <a:r>
              <a:rPr lang="en-US" sz="2000" dirty="0">
                <a:solidFill>
                  <a:schemeClr val="bg1"/>
                </a:solidFill>
              </a:rPr>
              <a:t>Develop systems of assessment and quality </a:t>
            </a:r>
            <a:r>
              <a:rPr lang="en-US" sz="2000" dirty="0" smtClean="0">
                <a:solidFill>
                  <a:schemeClr val="bg1"/>
                </a:solidFill>
              </a:rPr>
              <a:t>assurance</a:t>
            </a:r>
          </a:p>
          <a:p>
            <a:pPr marL="342900" indent="-342900">
              <a:buFont typeface="Arial" panose="020B0604020202020204" pitchFamily="34" charset="0"/>
              <a:buChar char="•"/>
            </a:pPr>
            <a:r>
              <a:rPr lang="en-US" sz="2000" dirty="0" smtClean="0">
                <a:solidFill>
                  <a:schemeClr val="bg1"/>
                </a:solidFill>
              </a:rPr>
              <a:t>Develop systems of recognition and incentives</a:t>
            </a:r>
            <a:endParaRPr lang="ar-EG" sz="2000" dirty="0">
              <a:solidFill>
                <a:schemeClr val="bg1"/>
              </a:solidFill>
            </a:endParaRPr>
          </a:p>
        </p:txBody>
      </p:sp>
    </p:spTree>
    <p:extLst>
      <p:ext uri="{BB962C8B-B14F-4D97-AF65-F5344CB8AC3E}">
        <p14:creationId xmlns:p14="http://schemas.microsoft.com/office/powerpoint/2010/main" val="3872693658"/>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2057400"/>
            <a:ext cx="6312947" cy="707886"/>
          </a:xfrm>
          <a:prstGeom prst="rect">
            <a:avLst/>
          </a:prstGeom>
        </p:spPr>
        <p:txBody>
          <a:bodyPr wrap="none">
            <a:spAutoFit/>
          </a:bodyPr>
          <a:lstStyle/>
          <a:p>
            <a:r>
              <a:rPr lang="en-US" sz="4000" b="1" dirty="0">
                <a:solidFill>
                  <a:schemeClr val="bg1"/>
                </a:solidFill>
              </a:rPr>
              <a:t>Impact and sustainability</a:t>
            </a:r>
            <a:endParaRPr lang="en-US" sz="4000" dirty="0">
              <a:solidFill>
                <a:schemeClr val="bg1"/>
              </a:solidFill>
            </a:endParaRPr>
          </a:p>
        </p:txBody>
      </p:sp>
      <p:sp>
        <p:nvSpPr>
          <p:cNvPr id="3" name="Rectangle 2"/>
          <p:cNvSpPr/>
          <p:nvPr/>
        </p:nvSpPr>
        <p:spPr>
          <a:xfrm>
            <a:off x="1828800" y="2971800"/>
            <a:ext cx="6096000" cy="3477875"/>
          </a:xfrm>
          <a:prstGeom prst="rect">
            <a:avLst/>
          </a:prstGeom>
        </p:spPr>
        <p:txBody>
          <a:bodyPr wrap="square">
            <a:spAutoFit/>
          </a:bodyPr>
          <a:lstStyle/>
          <a:p>
            <a:pPr marL="342900" indent="-342900">
              <a:buFont typeface="Arial" panose="020B0604020202020204" pitchFamily="34" charset="0"/>
              <a:buChar char="•"/>
            </a:pPr>
            <a:r>
              <a:rPr lang="en-US" sz="2000" dirty="0">
                <a:solidFill>
                  <a:schemeClr val="bg1"/>
                </a:solidFill>
              </a:rPr>
              <a:t>The work of the consortium aims at creating sustainable impact by:</a:t>
            </a:r>
          </a:p>
          <a:p>
            <a:pPr marL="651510" indent="-514350">
              <a:buFont typeface="+mj-lt"/>
              <a:buAutoNum type="arabicPeriod"/>
            </a:pPr>
            <a:r>
              <a:rPr lang="en-US" sz="2000" dirty="0">
                <a:solidFill>
                  <a:schemeClr val="bg1"/>
                </a:solidFill>
              </a:rPr>
              <a:t>Institutionalizing the SUP, PCL and school based quality assurance units.</a:t>
            </a:r>
          </a:p>
          <a:p>
            <a:pPr marL="651510" indent="-514350">
              <a:buFont typeface="+mj-lt"/>
              <a:buAutoNum type="arabicPeriod"/>
            </a:pPr>
            <a:r>
              <a:rPr lang="en-US" sz="2000" dirty="0">
                <a:solidFill>
                  <a:schemeClr val="bg1"/>
                </a:solidFill>
              </a:rPr>
              <a:t>Designing technology enhanced materials</a:t>
            </a:r>
          </a:p>
          <a:p>
            <a:pPr marL="651510" indent="-514350">
              <a:buFont typeface="+mj-lt"/>
              <a:buAutoNum type="arabicPeriod"/>
            </a:pPr>
            <a:r>
              <a:rPr lang="en-US" sz="2000" dirty="0">
                <a:solidFill>
                  <a:schemeClr val="bg1"/>
                </a:solidFill>
              </a:rPr>
              <a:t>Widening the network of beneficiaries such as PAT.</a:t>
            </a:r>
          </a:p>
          <a:p>
            <a:pPr marL="651510" indent="-514350">
              <a:buFont typeface="+mj-lt"/>
              <a:buAutoNum type="arabicPeriod"/>
            </a:pPr>
            <a:r>
              <a:rPr lang="en-US" sz="2000" dirty="0">
                <a:solidFill>
                  <a:schemeClr val="bg1"/>
                </a:solidFill>
              </a:rPr>
              <a:t>Creating policy frameworks for the school university partnerships at highest levels</a:t>
            </a:r>
          </a:p>
          <a:p>
            <a:pPr marL="651510" indent="-514350">
              <a:buFont typeface="+mj-lt"/>
              <a:buAutoNum type="arabicPeriod"/>
            </a:pPr>
            <a:r>
              <a:rPr lang="en-US" sz="2000" dirty="0">
                <a:solidFill>
                  <a:schemeClr val="bg1"/>
                </a:solidFill>
              </a:rPr>
              <a:t>Catalyzing and linking to existing national efforts for the FOE reform</a:t>
            </a:r>
          </a:p>
        </p:txBody>
      </p:sp>
    </p:spTree>
    <p:extLst>
      <p:ext uri="{BB962C8B-B14F-4D97-AF65-F5344CB8AC3E}">
        <p14:creationId xmlns:p14="http://schemas.microsoft.com/office/powerpoint/2010/main" val="3097525666"/>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1200" y="1828800"/>
            <a:ext cx="2266967" cy="707886"/>
          </a:xfrm>
          <a:prstGeom prst="rect">
            <a:avLst/>
          </a:prstGeom>
        </p:spPr>
        <p:txBody>
          <a:bodyPr wrap="none">
            <a:spAutoFit/>
          </a:bodyPr>
          <a:lstStyle/>
          <a:p>
            <a:r>
              <a:rPr lang="en-US" sz="4000" b="1" dirty="0">
                <a:solidFill>
                  <a:schemeClr val="bg1"/>
                </a:solidFill>
              </a:rPr>
              <a:t>Partners</a:t>
            </a:r>
            <a:endParaRPr lang="en-US" sz="4000" dirty="0">
              <a:solidFill>
                <a:schemeClr val="bg1"/>
              </a:solidFill>
            </a:endParaRPr>
          </a:p>
        </p:txBody>
      </p:sp>
      <p:pic>
        <p:nvPicPr>
          <p:cNvPr id="4" name="Picture 3"/>
          <p:cNvPicPr>
            <a:picLocks noChangeAspect="1"/>
          </p:cNvPicPr>
          <p:nvPr/>
        </p:nvPicPr>
        <p:blipFill>
          <a:blip r:embed="rId2"/>
          <a:stretch>
            <a:fillRect/>
          </a:stretch>
        </p:blipFill>
        <p:spPr>
          <a:xfrm>
            <a:off x="1447800" y="2667000"/>
            <a:ext cx="7577985" cy="3999323"/>
          </a:xfrm>
          <a:prstGeom prst="rect">
            <a:avLst/>
          </a:prstGeom>
        </p:spPr>
      </p:pic>
    </p:spTree>
    <p:extLst>
      <p:ext uri="{BB962C8B-B14F-4D97-AF65-F5344CB8AC3E}">
        <p14:creationId xmlns:p14="http://schemas.microsoft.com/office/powerpoint/2010/main" val="3944009424"/>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0" y="1828800"/>
            <a:ext cx="7074694" cy="707886"/>
          </a:xfrm>
          <a:prstGeom prst="rect">
            <a:avLst/>
          </a:prstGeom>
        </p:spPr>
        <p:txBody>
          <a:bodyPr wrap="none">
            <a:spAutoFit/>
          </a:bodyPr>
          <a:lstStyle/>
          <a:p>
            <a:r>
              <a:rPr lang="en-US" sz="4000" b="1" dirty="0">
                <a:solidFill>
                  <a:schemeClr val="bg1"/>
                </a:solidFill>
              </a:rPr>
              <a:t>Summary of Work Packages</a:t>
            </a:r>
            <a:endParaRPr lang="en-US" sz="4000" dirty="0">
              <a:solidFill>
                <a:schemeClr val="bg1"/>
              </a:solidFill>
            </a:endParaRPr>
          </a:p>
        </p:txBody>
      </p:sp>
      <p:graphicFrame>
        <p:nvGraphicFramePr>
          <p:cNvPr id="3" name="Content Placeholder 3"/>
          <p:cNvGraphicFramePr>
            <a:graphicFrameLocks/>
          </p:cNvGraphicFramePr>
          <p:nvPr>
            <p:extLst>
              <p:ext uri="{D42A27DB-BD31-4B8C-83A1-F6EECF244321}">
                <p14:modId xmlns:p14="http://schemas.microsoft.com/office/powerpoint/2010/main" val="999505403"/>
              </p:ext>
            </p:extLst>
          </p:nvPr>
        </p:nvGraphicFramePr>
        <p:xfrm>
          <a:off x="1512094" y="3124200"/>
          <a:ext cx="7403306" cy="2819399"/>
        </p:xfrm>
        <a:graphic>
          <a:graphicData uri="http://schemas.openxmlformats.org/drawingml/2006/table">
            <a:tbl>
              <a:tblPr firstRow="1" bandRow="1">
                <a:tableStyleId>{5C22544A-7EE6-4342-B048-85BDC9FD1C3A}</a:tableStyleId>
              </a:tblPr>
              <a:tblGrid>
                <a:gridCol w="1876118">
                  <a:extLst>
                    <a:ext uri="{9D8B030D-6E8A-4147-A177-3AD203B41FA5}">
                      <a16:colId xmlns:a16="http://schemas.microsoft.com/office/drawing/2014/main" xmlns="" val="20000"/>
                    </a:ext>
                  </a:extLst>
                </a:gridCol>
                <a:gridCol w="4064921">
                  <a:extLst>
                    <a:ext uri="{9D8B030D-6E8A-4147-A177-3AD203B41FA5}">
                      <a16:colId xmlns:a16="http://schemas.microsoft.com/office/drawing/2014/main" xmlns="" val="20001"/>
                    </a:ext>
                  </a:extLst>
                </a:gridCol>
                <a:gridCol w="1462267">
                  <a:extLst>
                    <a:ext uri="{9D8B030D-6E8A-4147-A177-3AD203B41FA5}">
                      <a16:colId xmlns:a16="http://schemas.microsoft.com/office/drawing/2014/main" xmlns="" val="20002"/>
                    </a:ext>
                  </a:extLst>
                </a:gridCol>
              </a:tblGrid>
              <a:tr h="428263">
                <a:tc>
                  <a:txBody>
                    <a:bodyPr/>
                    <a:lstStyle/>
                    <a:p>
                      <a:r>
                        <a:rPr lang="en-US" dirty="0" smtClean="0"/>
                        <a:t>WP No.</a:t>
                      </a:r>
                      <a:endParaRPr lang="en-US" dirty="0"/>
                    </a:p>
                  </a:txBody>
                  <a:tcPr>
                    <a:solidFill>
                      <a:srgbClr val="005DA2"/>
                    </a:solidFill>
                  </a:tcPr>
                </a:tc>
                <a:tc>
                  <a:txBody>
                    <a:bodyPr/>
                    <a:lstStyle/>
                    <a:p>
                      <a:r>
                        <a:rPr lang="en-US" dirty="0" smtClean="0"/>
                        <a:t>WP Title</a:t>
                      </a:r>
                      <a:endParaRPr lang="en-US" dirty="0"/>
                    </a:p>
                  </a:txBody>
                  <a:tcPr>
                    <a:solidFill>
                      <a:srgbClr val="005DA2"/>
                    </a:solidFill>
                  </a:tcPr>
                </a:tc>
                <a:tc>
                  <a:txBody>
                    <a:bodyPr/>
                    <a:lstStyle/>
                    <a:p>
                      <a:r>
                        <a:rPr lang="en-US" dirty="0" smtClean="0"/>
                        <a:t>Lead</a:t>
                      </a:r>
                      <a:endParaRPr lang="en-US" dirty="0"/>
                    </a:p>
                  </a:txBody>
                  <a:tcPr>
                    <a:solidFill>
                      <a:srgbClr val="005DA2"/>
                    </a:solidFill>
                  </a:tcPr>
                </a:tc>
                <a:extLst>
                  <a:ext uri="{0D108BD9-81ED-4DB2-BD59-A6C34878D82A}">
                    <a16:rowId xmlns:a16="http://schemas.microsoft.com/office/drawing/2014/main" xmlns="" val="10000"/>
                  </a:ext>
                </a:extLst>
              </a:tr>
              <a:tr h="428263">
                <a:tc>
                  <a:txBody>
                    <a:bodyPr/>
                    <a:lstStyle/>
                    <a:p>
                      <a:r>
                        <a:rPr lang="en-US" dirty="0" smtClean="0">
                          <a:solidFill>
                            <a:srgbClr val="003399"/>
                          </a:solidFill>
                        </a:rPr>
                        <a:t>WP 1</a:t>
                      </a:r>
                      <a:endParaRPr lang="en-US" dirty="0">
                        <a:solidFill>
                          <a:srgbClr val="003399"/>
                        </a:solidFill>
                      </a:endParaRPr>
                    </a:p>
                  </a:txBody>
                  <a:tcPr/>
                </a:tc>
                <a:tc>
                  <a:txBody>
                    <a:bodyPr/>
                    <a:lstStyle/>
                    <a:p>
                      <a:r>
                        <a:rPr lang="en-US" sz="1600" dirty="0" smtClean="0">
                          <a:solidFill>
                            <a:srgbClr val="003399"/>
                          </a:solidFill>
                        </a:rPr>
                        <a:t>Preparation</a:t>
                      </a:r>
                      <a:endParaRPr lang="en-US" sz="1600" dirty="0">
                        <a:solidFill>
                          <a:srgbClr val="003399"/>
                        </a:solidFill>
                      </a:endParaRPr>
                    </a:p>
                  </a:txBody>
                  <a:tcPr/>
                </a:tc>
                <a:tc>
                  <a:txBody>
                    <a:bodyPr/>
                    <a:lstStyle/>
                    <a:p>
                      <a:r>
                        <a:rPr lang="en-US" dirty="0" smtClean="0">
                          <a:solidFill>
                            <a:srgbClr val="003399"/>
                          </a:solidFill>
                        </a:rPr>
                        <a:t>AUC</a:t>
                      </a:r>
                      <a:endParaRPr lang="en-US" dirty="0">
                        <a:solidFill>
                          <a:srgbClr val="003399"/>
                        </a:solidFill>
                      </a:endParaRPr>
                    </a:p>
                  </a:txBody>
                  <a:tcPr/>
                </a:tc>
                <a:extLst>
                  <a:ext uri="{0D108BD9-81ED-4DB2-BD59-A6C34878D82A}">
                    <a16:rowId xmlns:a16="http://schemas.microsoft.com/office/drawing/2014/main" xmlns="" val="10001"/>
                  </a:ext>
                </a:extLst>
              </a:tr>
              <a:tr h="428263">
                <a:tc>
                  <a:txBody>
                    <a:bodyPr/>
                    <a:lstStyle/>
                    <a:p>
                      <a:r>
                        <a:rPr lang="en-US" dirty="0" smtClean="0">
                          <a:solidFill>
                            <a:srgbClr val="003399"/>
                          </a:solidFill>
                        </a:rPr>
                        <a:t>WP 2</a:t>
                      </a:r>
                      <a:endParaRPr lang="en-US" dirty="0">
                        <a:solidFill>
                          <a:srgbClr val="003399"/>
                        </a:solidFill>
                      </a:endParaRPr>
                    </a:p>
                  </a:txBody>
                  <a:tcPr/>
                </a:tc>
                <a:tc>
                  <a:txBody>
                    <a:bodyPr/>
                    <a:lstStyle/>
                    <a:p>
                      <a:r>
                        <a:rPr lang="en-US" sz="1600" dirty="0" smtClean="0">
                          <a:solidFill>
                            <a:srgbClr val="003399"/>
                          </a:solidFill>
                        </a:rPr>
                        <a:t>Development</a:t>
                      </a:r>
                      <a:endParaRPr lang="en-US" sz="1600" dirty="0">
                        <a:solidFill>
                          <a:srgbClr val="003399"/>
                        </a:solidFill>
                      </a:endParaRPr>
                    </a:p>
                  </a:txBody>
                  <a:tcPr/>
                </a:tc>
                <a:tc>
                  <a:txBody>
                    <a:bodyPr/>
                    <a:lstStyle/>
                    <a:p>
                      <a:r>
                        <a:rPr lang="en-US" dirty="0" smtClean="0">
                          <a:solidFill>
                            <a:srgbClr val="003399"/>
                          </a:solidFill>
                        </a:rPr>
                        <a:t>UON</a:t>
                      </a:r>
                      <a:endParaRPr lang="en-US" dirty="0">
                        <a:solidFill>
                          <a:srgbClr val="003399"/>
                        </a:solidFill>
                      </a:endParaRPr>
                    </a:p>
                  </a:txBody>
                  <a:tcPr/>
                </a:tc>
                <a:extLst>
                  <a:ext uri="{0D108BD9-81ED-4DB2-BD59-A6C34878D82A}">
                    <a16:rowId xmlns:a16="http://schemas.microsoft.com/office/drawing/2014/main" xmlns="" val="10002"/>
                  </a:ext>
                </a:extLst>
              </a:tr>
              <a:tr h="428263">
                <a:tc>
                  <a:txBody>
                    <a:bodyPr/>
                    <a:lstStyle/>
                    <a:p>
                      <a:r>
                        <a:rPr lang="en-US" dirty="0" smtClean="0">
                          <a:solidFill>
                            <a:srgbClr val="003399"/>
                          </a:solidFill>
                        </a:rPr>
                        <a:t>WP 3</a:t>
                      </a:r>
                      <a:endParaRPr lang="en-US" dirty="0">
                        <a:solidFill>
                          <a:srgbClr val="003399"/>
                        </a:solidFill>
                      </a:endParaRPr>
                    </a:p>
                  </a:txBody>
                  <a:tcPr/>
                </a:tc>
                <a:tc>
                  <a:txBody>
                    <a:bodyPr/>
                    <a:lstStyle/>
                    <a:p>
                      <a:r>
                        <a:rPr lang="en-US" sz="1600" dirty="0" smtClean="0">
                          <a:solidFill>
                            <a:srgbClr val="003399"/>
                          </a:solidFill>
                        </a:rPr>
                        <a:t>Quality Plan</a:t>
                      </a:r>
                      <a:endParaRPr lang="en-US" sz="1600" dirty="0">
                        <a:solidFill>
                          <a:srgbClr val="003399"/>
                        </a:solidFill>
                      </a:endParaRPr>
                    </a:p>
                  </a:txBody>
                  <a:tcPr/>
                </a:tc>
                <a:tc>
                  <a:txBody>
                    <a:bodyPr/>
                    <a:lstStyle/>
                    <a:p>
                      <a:r>
                        <a:rPr lang="en-US" dirty="0" smtClean="0">
                          <a:solidFill>
                            <a:srgbClr val="003399"/>
                          </a:solidFill>
                        </a:rPr>
                        <a:t>ULEIC</a:t>
                      </a:r>
                      <a:endParaRPr lang="en-US" dirty="0">
                        <a:solidFill>
                          <a:srgbClr val="003399"/>
                        </a:solidFill>
                      </a:endParaRPr>
                    </a:p>
                  </a:txBody>
                  <a:tcPr/>
                </a:tc>
                <a:extLst>
                  <a:ext uri="{0D108BD9-81ED-4DB2-BD59-A6C34878D82A}">
                    <a16:rowId xmlns:a16="http://schemas.microsoft.com/office/drawing/2014/main" xmlns="" val="10003"/>
                  </a:ext>
                </a:extLst>
              </a:tr>
              <a:tr h="678084">
                <a:tc>
                  <a:txBody>
                    <a:bodyPr/>
                    <a:lstStyle/>
                    <a:p>
                      <a:r>
                        <a:rPr lang="en-US" dirty="0" smtClean="0">
                          <a:solidFill>
                            <a:srgbClr val="003399"/>
                          </a:solidFill>
                        </a:rPr>
                        <a:t>WP 4</a:t>
                      </a:r>
                      <a:endParaRPr lang="en-US" dirty="0">
                        <a:solidFill>
                          <a:srgbClr val="003399"/>
                        </a:solidFill>
                      </a:endParaRPr>
                    </a:p>
                  </a:txBody>
                  <a:tcPr/>
                </a:tc>
                <a:tc>
                  <a:txBody>
                    <a:bodyPr/>
                    <a:lstStyle/>
                    <a:p>
                      <a:r>
                        <a:rPr lang="en-US" sz="1600" dirty="0" smtClean="0">
                          <a:solidFill>
                            <a:srgbClr val="003399"/>
                          </a:solidFill>
                        </a:rPr>
                        <a:t>Dissemination  and Exploitation of Results</a:t>
                      </a:r>
                      <a:endParaRPr lang="en-US" sz="1600" dirty="0">
                        <a:solidFill>
                          <a:srgbClr val="003399"/>
                        </a:solidFill>
                      </a:endParaRPr>
                    </a:p>
                  </a:txBody>
                  <a:tcPr/>
                </a:tc>
                <a:tc>
                  <a:txBody>
                    <a:bodyPr/>
                    <a:lstStyle/>
                    <a:p>
                      <a:r>
                        <a:rPr lang="en-US" dirty="0" smtClean="0">
                          <a:solidFill>
                            <a:srgbClr val="003399"/>
                          </a:solidFill>
                        </a:rPr>
                        <a:t>HU and AUC</a:t>
                      </a:r>
                      <a:endParaRPr lang="en-US" dirty="0">
                        <a:solidFill>
                          <a:srgbClr val="003399"/>
                        </a:solidFill>
                      </a:endParaRPr>
                    </a:p>
                  </a:txBody>
                  <a:tcPr/>
                </a:tc>
                <a:extLst>
                  <a:ext uri="{0D108BD9-81ED-4DB2-BD59-A6C34878D82A}">
                    <a16:rowId xmlns:a16="http://schemas.microsoft.com/office/drawing/2014/main" xmlns="" val="10004"/>
                  </a:ext>
                </a:extLst>
              </a:tr>
              <a:tr h="428263">
                <a:tc>
                  <a:txBody>
                    <a:bodyPr/>
                    <a:lstStyle/>
                    <a:p>
                      <a:r>
                        <a:rPr lang="en-US" dirty="0" smtClean="0">
                          <a:solidFill>
                            <a:srgbClr val="003399"/>
                          </a:solidFill>
                        </a:rPr>
                        <a:t>WP 5</a:t>
                      </a:r>
                      <a:endParaRPr lang="en-US" dirty="0">
                        <a:solidFill>
                          <a:srgbClr val="003399"/>
                        </a:solidFill>
                      </a:endParaRPr>
                    </a:p>
                  </a:txBody>
                  <a:tcPr/>
                </a:tc>
                <a:tc>
                  <a:txBody>
                    <a:bodyPr/>
                    <a:lstStyle/>
                    <a:p>
                      <a:r>
                        <a:rPr lang="en-US" sz="1600" dirty="0" smtClean="0">
                          <a:solidFill>
                            <a:srgbClr val="003399"/>
                          </a:solidFill>
                        </a:rPr>
                        <a:t>Management </a:t>
                      </a:r>
                      <a:endParaRPr lang="en-US" sz="1600" dirty="0">
                        <a:solidFill>
                          <a:srgbClr val="003399"/>
                        </a:solidFill>
                      </a:endParaRPr>
                    </a:p>
                  </a:txBody>
                  <a:tcPr/>
                </a:tc>
                <a:tc>
                  <a:txBody>
                    <a:bodyPr/>
                    <a:lstStyle/>
                    <a:p>
                      <a:r>
                        <a:rPr lang="en-US" dirty="0" smtClean="0">
                          <a:solidFill>
                            <a:srgbClr val="003399"/>
                          </a:solidFill>
                        </a:rPr>
                        <a:t>AUC</a:t>
                      </a:r>
                      <a:endParaRPr lang="en-US" dirty="0">
                        <a:solidFill>
                          <a:srgbClr val="003399"/>
                        </a:solidFill>
                      </a:endParaRPr>
                    </a:p>
                  </a:txBody>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2694599418"/>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2600" y="1905000"/>
            <a:ext cx="6538970" cy="707886"/>
          </a:xfrm>
          <a:prstGeom prst="rect">
            <a:avLst/>
          </a:prstGeom>
        </p:spPr>
        <p:txBody>
          <a:bodyPr wrap="none">
            <a:spAutoFit/>
          </a:bodyPr>
          <a:lstStyle/>
          <a:p>
            <a:r>
              <a:rPr lang="en-US" sz="4000" b="1" dirty="0">
                <a:solidFill>
                  <a:schemeClr val="bg1"/>
                </a:solidFill>
              </a:rPr>
              <a:t>Roles and responsibilities</a:t>
            </a:r>
            <a:endParaRPr lang="en-US" sz="4000" dirty="0">
              <a:solidFill>
                <a:schemeClr val="bg1"/>
              </a:solidFill>
            </a:endParaRPr>
          </a:p>
        </p:txBody>
      </p:sp>
      <p:sp>
        <p:nvSpPr>
          <p:cNvPr id="3" name="Rectangle 2"/>
          <p:cNvSpPr/>
          <p:nvPr/>
        </p:nvSpPr>
        <p:spPr>
          <a:xfrm>
            <a:off x="1752600" y="2971800"/>
            <a:ext cx="5700770" cy="2246769"/>
          </a:xfrm>
          <a:prstGeom prst="rect">
            <a:avLst/>
          </a:prstGeom>
        </p:spPr>
        <p:txBody>
          <a:bodyPr wrap="square">
            <a:spAutoFit/>
          </a:bodyPr>
          <a:lstStyle/>
          <a:p>
            <a:pPr marL="342900" indent="-342900">
              <a:buFont typeface="Arial" panose="020B0604020202020204" pitchFamily="34" charset="0"/>
              <a:buChar char="•"/>
            </a:pPr>
            <a:r>
              <a:rPr lang="en-US" sz="2000" dirty="0">
                <a:solidFill>
                  <a:schemeClr val="bg1"/>
                </a:solidFill>
              </a:rPr>
              <a:t>Please refer to the documents in your file which outline preliminary roles for each partner.  The roles are also reflected in the annexes of your partnership agreements. You will note that all the various activities and roles are based on very tight and intertwined partnerships.</a:t>
            </a:r>
          </a:p>
        </p:txBody>
      </p:sp>
    </p:spTree>
    <p:extLst>
      <p:ext uri="{BB962C8B-B14F-4D97-AF65-F5344CB8AC3E}">
        <p14:creationId xmlns:p14="http://schemas.microsoft.com/office/powerpoint/2010/main" val="1665239778"/>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1200" y="2133600"/>
            <a:ext cx="4878580" cy="707886"/>
          </a:xfrm>
          <a:prstGeom prst="rect">
            <a:avLst/>
          </a:prstGeom>
        </p:spPr>
        <p:txBody>
          <a:bodyPr wrap="none">
            <a:spAutoFit/>
          </a:bodyPr>
          <a:lstStyle/>
          <a:p>
            <a:r>
              <a:rPr lang="en-US" sz="4000" b="1" dirty="0">
                <a:solidFill>
                  <a:schemeClr val="bg1"/>
                </a:solidFill>
              </a:rPr>
              <a:t>WP 5 :Management</a:t>
            </a:r>
            <a:endParaRPr lang="en-US" sz="4000" dirty="0">
              <a:solidFill>
                <a:schemeClr val="bg1"/>
              </a:solidFill>
            </a:endParaRPr>
          </a:p>
        </p:txBody>
      </p:sp>
      <p:sp>
        <p:nvSpPr>
          <p:cNvPr id="3" name="Rectangle 2"/>
          <p:cNvSpPr/>
          <p:nvPr/>
        </p:nvSpPr>
        <p:spPr>
          <a:xfrm>
            <a:off x="2134490" y="3276600"/>
            <a:ext cx="4572000" cy="2862322"/>
          </a:xfrm>
          <a:prstGeom prst="rect">
            <a:avLst/>
          </a:prstGeom>
        </p:spPr>
        <p:txBody>
          <a:bodyPr>
            <a:spAutoFit/>
          </a:bodyPr>
          <a:lstStyle/>
          <a:p>
            <a:pPr marL="342900" indent="-342900">
              <a:buFont typeface="Arial" panose="020B0604020202020204" pitchFamily="34" charset="0"/>
              <a:buChar char="•"/>
            </a:pPr>
            <a:r>
              <a:rPr lang="en-US" sz="2000" dirty="0">
                <a:solidFill>
                  <a:schemeClr val="bg1"/>
                </a:solidFill>
              </a:rPr>
              <a:t>WP 5.1 : Meetings</a:t>
            </a:r>
          </a:p>
          <a:p>
            <a:pPr marL="342900" indent="-342900">
              <a:buFont typeface="Arial" panose="020B0604020202020204" pitchFamily="34" charset="0"/>
              <a:buChar char="•"/>
            </a:pPr>
            <a:r>
              <a:rPr lang="en-US" sz="2000" dirty="0">
                <a:solidFill>
                  <a:schemeClr val="bg1"/>
                </a:solidFill>
              </a:rPr>
              <a:t>WP 5.2:  Create Website</a:t>
            </a:r>
          </a:p>
          <a:p>
            <a:pPr marL="342900" indent="-342900">
              <a:buFont typeface="Arial" panose="020B0604020202020204" pitchFamily="34" charset="0"/>
              <a:buChar char="•"/>
            </a:pPr>
            <a:r>
              <a:rPr lang="en-US" sz="2000" dirty="0">
                <a:solidFill>
                  <a:schemeClr val="bg1"/>
                </a:solidFill>
              </a:rPr>
              <a:t>WP 5.3: Adjust </a:t>
            </a:r>
            <a:r>
              <a:rPr lang="en-US" sz="2000" dirty="0" smtClean="0">
                <a:solidFill>
                  <a:schemeClr val="bg1"/>
                </a:solidFill>
              </a:rPr>
              <a:t>Work Plan</a:t>
            </a: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WP 5.4: Creation of Internal organization</a:t>
            </a:r>
          </a:p>
          <a:p>
            <a:pPr marL="342900" indent="-342900">
              <a:buFont typeface="Arial" panose="020B0604020202020204" pitchFamily="34" charset="0"/>
              <a:buChar char="•"/>
            </a:pPr>
            <a:r>
              <a:rPr lang="en-US" sz="2000" dirty="0">
                <a:solidFill>
                  <a:schemeClr val="bg1"/>
                </a:solidFill>
              </a:rPr>
              <a:t>WP 5.5 : Technical reporting and documents review</a:t>
            </a:r>
          </a:p>
          <a:p>
            <a:pPr marL="342900" indent="-342900">
              <a:buFont typeface="Arial" panose="020B0604020202020204" pitchFamily="34" charset="0"/>
              <a:buChar char="•"/>
            </a:pPr>
            <a:r>
              <a:rPr lang="en-US" sz="2000" dirty="0">
                <a:solidFill>
                  <a:schemeClr val="bg1"/>
                </a:solidFill>
              </a:rPr>
              <a:t>WP 5.6: Financial Reporting and documents review.</a:t>
            </a:r>
          </a:p>
        </p:txBody>
      </p:sp>
    </p:spTree>
    <p:extLst>
      <p:ext uri="{BB962C8B-B14F-4D97-AF65-F5344CB8AC3E}">
        <p14:creationId xmlns:p14="http://schemas.microsoft.com/office/powerpoint/2010/main" val="3708288029"/>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0" y="1981200"/>
            <a:ext cx="6858000" cy="954107"/>
          </a:xfrm>
          <a:prstGeom prst="rect">
            <a:avLst/>
          </a:prstGeom>
        </p:spPr>
        <p:txBody>
          <a:bodyPr wrap="square">
            <a:spAutoFit/>
          </a:bodyPr>
          <a:lstStyle/>
          <a:p>
            <a:r>
              <a:rPr lang="en-US" sz="2800" b="1" dirty="0">
                <a:solidFill>
                  <a:schemeClr val="bg1"/>
                </a:solidFill>
              </a:rPr>
              <a:t>Management Style and Communication Method</a:t>
            </a:r>
            <a:endParaRPr lang="en-US" sz="2800" dirty="0">
              <a:solidFill>
                <a:schemeClr val="bg1"/>
              </a:solidFill>
            </a:endParaRPr>
          </a:p>
        </p:txBody>
      </p:sp>
      <p:sp>
        <p:nvSpPr>
          <p:cNvPr id="3" name="Rectangle 2"/>
          <p:cNvSpPr/>
          <p:nvPr/>
        </p:nvSpPr>
        <p:spPr>
          <a:xfrm>
            <a:off x="1828800" y="3200400"/>
            <a:ext cx="6248400" cy="2862322"/>
          </a:xfrm>
          <a:prstGeom prst="rect">
            <a:avLst/>
          </a:prstGeom>
        </p:spPr>
        <p:txBody>
          <a:bodyPr wrap="square">
            <a:spAutoFit/>
          </a:bodyPr>
          <a:lstStyle/>
          <a:p>
            <a:pPr marL="137160" indent="0">
              <a:buNone/>
            </a:pPr>
            <a:r>
              <a:rPr lang="en-GB" sz="2000" dirty="0">
                <a:solidFill>
                  <a:schemeClr val="bg1"/>
                </a:solidFill>
              </a:rPr>
              <a:t>The management style will be :</a:t>
            </a:r>
          </a:p>
          <a:p>
            <a:pPr marL="285750" indent="-285750">
              <a:buFont typeface="Arial" panose="020B0604020202020204" pitchFamily="34" charset="0"/>
              <a:buChar char="•"/>
            </a:pPr>
            <a:r>
              <a:rPr lang="en-GB" sz="2000" dirty="0">
                <a:solidFill>
                  <a:schemeClr val="bg1"/>
                </a:solidFill>
              </a:rPr>
              <a:t> </a:t>
            </a:r>
            <a:r>
              <a:rPr lang="en-GB" sz="2000" dirty="0" smtClean="0">
                <a:solidFill>
                  <a:schemeClr val="bg1"/>
                </a:solidFill>
              </a:rPr>
              <a:t>Consultative </a:t>
            </a:r>
            <a:endParaRPr lang="en-GB" sz="2000" dirty="0">
              <a:solidFill>
                <a:schemeClr val="bg1"/>
              </a:solidFill>
            </a:endParaRPr>
          </a:p>
          <a:p>
            <a:pPr marL="285750" indent="-285750">
              <a:buFont typeface="Arial" panose="020B0604020202020204" pitchFamily="34" charset="0"/>
              <a:buChar char="•"/>
            </a:pPr>
            <a:r>
              <a:rPr lang="en-GB" sz="2000" dirty="0">
                <a:solidFill>
                  <a:schemeClr val="bg1"/>
                </a:solidFill>
              </a:rPr>
              <a:t> </a:t>
            </a:r>
            <a:r>
              <a:rPr lang="en-GB" sz="2000" dirty="0" smtClean="0">
                <a:solidFill>
                  <a:schemeClr val="bg1"/>
                </a:solidFill>
              </a:rPr>
              <a:t>Participatory </a:t>
            </a:r>
            <a:endParaRPr lang="en-GB" sz="2000" dirty="0">
              <a:solidFill>
                <a:schemeClr val="bg1"/>
              </a:solidFill>
            </a:endParaRPr>
          </a:p>
          <a:p>
            <a:pPr marL="285750" indent="-285750">
              <a:buFont typeface="Arial" panose="020B0604020202020204" pitchFamily="34" charset="0"/>
              <a:buChar char="•"/>
            </a:pPr>
            <a:r>
              <a:rPr lang="en-GB" sz="2000" dirty="0">
                <a:solidFill>
                  <a:schemeClr val="bg1"/>
                </a:solidFill>
              </a:rPr>
              <a:t> Empowering all partners to voice their opinions </a:t>
            </a:r>
            <a:r>
              <a:rPr lang="en-GB" sz="2000" dirty="0" smtClean="0">
                <a:solidFill>
                  <a:schemeClr val="bg1"/>
                </a:solidFill>
              </a:rPr>
              <a:t>  and ideas </a:t>
            </a:r>
            <a:endParaRPr lang="en-GB" sz="2000" dirty="0">
              <a:solidFill>
                <a:schemeClr val="bg1"/>
              </a:solidFill>
            </a:endParaRPr>
          </a:p>
          <a:p>
            <a:pPr marL="285750" indent="-285750">
              <a:buFont typeface="Arial" panose="020B0604020202020204" pitchFamily="34" charset="0"/>
              <a:buChar char="•"/>
            </a:pPr>
            <a:r>
              <a:rPr lang="en-GB" sz="2000" dirty="0">
                <a:solidFill>
                  <a:schemeClr val="bg1"/>
                </a:solidFill>
              </a:rPr>
              <a:t> Respectful of cultural diversity. </a:t>
            </a:r>
          </a:p>
          <a:p>
            <a:pPr marL="285750" indent="-285750">
              <a:buFont typeface="Arial" panose="020B0604020202020204" pitchFamily="34" charset="0"/>
              <a:buChar char="•"/>
            </a:pPr>
            <a:r>
              <a:rPr lang="en-GB" sz="2000" dirty="0">
                <a:solidFill>
                  <a:schemeClr val="bg1"/>
                </a:solidFill>
              </a:rPr>
              <a:t> Collegial to ensure team spirit and collective                         </a:t>
            </a:r>
            <a:r>
              <a:rPr lang="en-GB" sz="2000" dirty="0" smtClean="0">
                <a:solidFill>
                  <a:schemeClr val="bg1"/>
                </a:solidFill>
              </a:rPr>
              <a:t>  ownership </a:t>
            </a:r>
            <a:r>
              <a:rPr lang="en-GB" sz="2000" dirty="0">
                <a:solidFill>
                  <a:schemeClr val="bg1"/>
                </a:solidFill>
              </a:rPr>
              <a:t>of the process and outcomes of the work</a:t>
            </a:r>
            <a:r>
              <a:rPr lang="en-GB" dirty="0">
                <a:solidFill>
                  <a:srgbClr val="003399"/>
                </a:solidFill>
              </a:rPr>
              <a:t>. </a:t>
            </a:r>
            <a:endParaRPr lang="en-US" dirty="0">
              <a:solidFill>
                <a:srgbClr val="003399"/>
              </a:solidFill>
            </a:endParaRPr>
          </a:p>
        </p:txBody>
      </p:sp>
    </p:spTree>
    <p:extLst>
      <p:ext uri="{BB962C8B-B14F-4D97-AF65-F5344CB8AC3E}">
        <p14:creationId xmlns:p14="http://schemas.microsoft.com/office/powerpoint/2010/main" val="2263143370"/>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64516" y="1447800"/>
            <a:ext cx="2121093" cy="707886"/>
          </a:xfrm>
          <a:prstGeom prst="rect">
            <a:avLst/>
          </a:prstGeom>
        </p:spPr>
        <p:txBody>
          <a:bodyPr wrap="none">
            <a:spAutoFit/>
          </a:bodyPr>
          <a:lstStyle/>
          <a:p>
            <a:r>
              <a:rPr lang="en-US" sz="4000" b="1" dirty="0">
                <a:solidFill>
                  <a:schemeClr val="bg1"/>
                </a:solidFill>
              </a:rPr>
              <a:t>Content</a:t>
            </a:r>
            <a:endParaRPr lang="en-US" sz="4000" dirty="0">
              <a:solidFill>
                <a:schemeClr val="bg1"/>
              </a:solidFill>
            </a:endParaRPr>
          </a:p>
        </p:txBody>
      </p:sp>
      <p:sp>
        <p:nvSpPr>
          <p:cNvPr id="3" name="Rectangle 2"/>
          <p:cNvSpPr/>
          <p:nvPr/>
        </p:nvSpPr>
        <p:spPr>
          <a:xfrm>
            <a:off x="1664516" y="2286000"/>
            <a:ext cx="4572000" cy="4247317"/>
          </a:xfrm>
          <a:prstGeom prst="rect">
            <a:avLst/>
          </a:prstGeom>
        </p:spPr>
        <p:txBody>
          <a:bodyPr>
            <a:spAutoFit/>
          </a:bodyPr>
          <a:lstStyle/>
          <a:p>
            <a:pPr>
              <a:buFontTx/>
              <a:buChar char="-"/>
            </a:pPr>
            <a:r>
              <a:rPr lang="en-US" dirty="0">
                <a:solidFill>
                  <a:schemeClr val="bg1"/>
                </a:solidFill>
              </a:rPr>
              <a:t>The partnership- foundational principles</a:t>
            </a:r>
          </a:p>
          <a:p>
            <a:pPr>
              <a:buFontTx/>
              <a:buChar char="-"/>
            </a:pPr>
            <a:r>
              <a:rPr lang="en-US" dirty="0">
                <a:solidFill>
                  <a:schemeClr val="bg1"/>
                </a:solidFill>
              </a:rPr>
              <a:t>Project Overview:</a:t>
            </a:r>
          </a:p>
          <a:p>
            <a:pPr>
              <a:buFont typeface="Wingdings" panose="05000000000000000000" pitchFamily="2" charset="2"/>
              <a:buChar char="q"/>
            </a:pPr>
            <a:r>
              <a:rPr lang="en-US" dirty="0">
                <a:solidFill>
                  <a:schemeClr val="bg1"/>
                </a:solidFill>
              </a:rPr>
              <a:t>  Rationale and Philosophy</a:t>
            </a:r>
          </a:p>
          <a:p>
            <a:pPr>
              <a:buFont typeface="Wingdings" panose="05000000000000000000" pitchFamily="2" charset="2"/>
              <a:buChar char="q"/>
            </a:pPr>
            <a:r>
              <a:rPr lang="en-US" dirty="0">
                <a:solidFill>
                  <a:schemeClr val="bg1"/>
                </a:solidFill>
              </a:rPr>
              <a:t>  Objectives </a:t>
            </a:r>
          </a:p>
          <a:p>
            <a:pPr>
              <a:buFont typeface="Wingdings" panose="05000000000000000000" pitchFamily="2" charset="2"/>
              <a:buChar char="q"/>
            </a:pPr>
            <a:r>
              <a:rPr lang="en-US" dirty="0">
                <a:solidFill>
                  <a:schemeClr val="bg1"/>
                </a:solidFill>
              </a:rPr>
              <a:t>  Impact and Sustainability</a:t>
            </a:r>
          </a:p>
          <a:p>
            <a:pPr>
              <a:buFont typeface="Wingdings" panose="05000000000000000000" pitchFamily="2" charset="2"/>
              <a:buChar char="q"/>
            </a:pPr>
            <a:r>
              <a:rPr lang="en-US" dirty="0">
                <a:solidFill>
                  <a:schemeClr val="bg1"/>
                </a:solidFill>
              </a:rPr>
              <a:t>  Partners</a:t>
            </a:r>
          </a:p>
          <a:p>
            <a:pPr>
              <a:buFont typeface="Wingdings" panose="05000000000000000000" pitchFamily="2" charset="2"/>
              <a:buChar char="q"/>
            </a:pPr>
            <a:r>
              <a:rPr lang="en-US" dirty="0">
                <a:solidFill>
                  <a:schemeClr val="bg1"/>
                </a:solidFill>
              </a:rPr>
              <a:t>  Summary of Work packages</a:t>
            </a:r>
          </a:p>
          <a:p>
            <a:pPr>
              <a:buFont typeface="Wingdings" panose="05000000000000000000" pitchFamily="2" charset="2"/>
              <a:buChar char="q"/>
            </a:pPr>
            <a:r>
              <a:rPr lang="en-US" dirty="0">
                <a:solidFill>
                  <a:schemeClr val="bg1"/>
                </a:solidFill>
              </a:rPr>
              <a:t>WP5: Management</a:t>
            </a:r>
          </a:p>
          <a:p>
            <a:pPr marL="137160" indent="0">
              <a:buNone/>
            </a:pPr>
            <a:r>
              <a:rPr lang="en-US" dirty="0">
                <a:solidFill>
                  <a:schemeClr val="bg1"/>
                </a:solidFill>
              </a:rPr>
              <a:t>       -  Management Style and communication method</a:t>
            </a:r>
          </a:p>
          <a:p>
            <a:pPr marL="137160" indent="0">
              <a:buNone/>
            </a:pPr>
            <a:r>
              <a:rPr lang="en-US" dirty="0">
                <a:solidFill>
                  <a:schemeClr val="bg1"/>
                </a:solidFill>
              </a:rPr>
              <a:t>       -  Conflict committee</a:t>
            </a:r>
          </a:p>
          <a:p>
            <a:pPr marL="137160" indent="0">
              <a:buNone/>
            </a:pPr>
            <a:r>
              <a:rPr lang="en-US" dirty="0">
                <a:solidFill>
                  <a:schemeClr val="bg1"/>
                </a:solidFill>
              </a:rPr>
              <a:t>       -  Consultations</a:t>
            </a:r>
          </a:p>
          <a:p>
            <a:pPr marL="137160" indent="0">
              <a:buNone/>
            </a:pPr>
            <a:r>
              <a:rPr lang="en-US" dirty="0">
                <a:solidFill>
                  <a:schemeClr val="bg1"/>
                </a:solidFill>
              </a:rPr>
              <a:t>       -   Reporting and accountabilities</a:t>
            </a:r>
          </a:p>
          <a:p>
            <a:pPr marL="137160" indent="0">
              <a:buNone/>
            </a:pPr>
            <a:r>
              <a:rPr lang="en-US" dirty="0">
                <a:solidFill>
                  <a:schemeClr val="bg1"/>
                </a:solidFill>
              </a:rPr>
              <a:t>       -  Management Meetings timeline</a:t>
            </a:r>
          </a:p>
          <a:p>
            <a:pPr marL="137160" indent="0">
              <a:buNone/>
            </a:pPr>
            <a:r>
              <a:rPr lang="en-US" dirty="0">
                <a:solidFill>
                  <a:schemeClr val="bg1"/>
                </a:solidFill>
              </a:rPr>
              <a:t>       -  Website</a:t>
            </a:r>
          </a:p>
        </p:txBody>
      </p:sp>
    </p:spTree>
    <p:extLst>
      <p:ext uri="{BB962C8B-B14F-4D97-AF65-F5344CB8AC3E}">
        <p14:creationId xmlns:p14="http://schemas.microsoft.com/office/powerpoint/2010/main" val="3993114331"/>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1905000"/>
            <a:ext cx="5791200" cy="4401205"/>
          </a:xfrm>
          <a:prstGeom prst="rect">
            <a:avLst/>
          </a:prstGeom>
        </p:spPr>
        <p:txBody>
          <a:bodyPr wrap="square">
            <a:spAutoFit/>
          </a:bodyPr>
          <a:lstStyle/>
          <a:p>
            <a:pPr marL="342900" indent="-342900">
              <a:buFont typeface="Arial" panose="020B0604020202020204" pitchFamily="34" charset="0"/>
              <a:buChar char="•"/>
            </a:pPr>
            <a:r>
              <a:rPr lang="en-GB" sz="2000" dirty="0">
                <a:solidFill>
                  <a:schemeClr val="bg1"/>
                </a:solidFill>
              </a:rPr>
              <a:t>The lead coordinating institution will be responsible for overall quality control of the work packages and activities therein, for example </a:t>
            </a:r>
            <a:r>
              <a:rPr lang="en-US" sz="2000" dirty="0">
                <a:solidFill>
                  <a:schemeClr val="bg1"/>
                </a:solidFill>
              </a:rPr>
              <a:t>Visit programs are to be reviewed by AUC</a:t>
            </a:r>
          </a:p>
          <a:p>
            <a:pPr marL="480060" indent="-342900">
              <a:buFont typeface="Arial" panose="020B0604020202020204" pitchFamily="34" charset="0"/>
              <a:buChar char="•"/>
            </a:pPr>
            <a:endParaRPr lang="en-GB" sz="2000" dirty="0">
              <a:solidFill>
                <a:schemeClr val="bg1"/>
              </a:solidFill>
            </a:endParaRPr>
          </a:p>
          <a:p>
            <a:pPr marL="342900" indent="-342900">
              <a:buFont typeface="Arial" panose="020B0604020202020204" pitchFamily="34" charset="0"/>
              <a:buChar char="•"/>
            </a:pPr>
            <a:r>
              <a:rPr lang="en-GB" sz="2000" dirty="0">
                <a:solidFill>
                  <a:schemeClr val="bg1"/>
                </a:solidFill>
              </a:rPr>
              <a:t>Communication will be effectuated both virtually and face to face.</a:t>
            </a:r>
          </a:p>
          <a:p>
            <a:pPr marL="480060" indent="-342900">
              <a:buFont typeface="Arial" panose="020B0604020202020204" pitchFamily="34" charset="0"/>
              <a:buChar char="•"/>
            </a:pPr>
            <a:endParaRPr lang="en-GB" sz="2000" dirty="0">
              <a:solidFill>
                <a:schemeClr val="bg1"/>
              </a:solidFill>
            </a:endParaRPr>
          </a:p>
          <a:p>
            <a:pPr marL="342900" indent="-342900">
              <a:buFont typeface="Arial" panose="020B0604020202020204" pitchFamily="34" charset="0"/>
              <a:buChar char="•"/>
            </a:pPr>
            <a:r>
              <a:rPr lang="en-GB" sz="2000" dirty="0">
                <a:solidFill>
                  <a:schemeClr val="bg1"/>
                </a:solidFill>
              </a:rPr>
              <a:t>Regular circulars and emails will be sent on almost bimonthly bases and as needed.</a:t>
            </a:r>
          </a:p>
          <a:p>
            <a:pPr marL="480060" indent="-342900">
              <a:buFont typeface="Arial" panose="020B0604020202020204" pitchFamily="34" charset="0"/>
              <a:buChar char="•"/>
            </a:pPr>
            <a:endParaRPr lang="en-GB" sz="2000" dirty="0">
              <a:solidFill>
                <a:schemeClr val="bg1"/>
              </a:solidFill>
            </a:endParaRPr>
          </a:p>
          <a:p>
            <a:pPr marL="342900" indent="-342900">
              <a:buFont typeface="Arial" panose="020B0604020202020204" pitchFamily="34" charset="0"/>
              <a:buChar char="•"/>
            </a:pPr>
            <a:r>
              <a:rPr lang="en-GB" sz="2000" dirty="0">
                <a:solidFill>
                  <a:schemeClr val="bg1"/>
                </a:solidFill>
              </a:rPr>
              <a:t>Management meetings will take place both on local and Global levels every four months.  </a:t>
            </a:r>
            <a:endParaRPr lang="en-US" sz="2000" dirty="0">
              <a:solidFill>
                <a:schemeClr val="bg1"/>
              </a:solidFill>
            </a:endParaRPr>
          </a:p>
        </p:txBody>
      </p:sp>
    </p:spTree>
    <p:extLst>
      <p:ext uri="{BB962C8B-B14F-4D97-AF65-F5344CB8AC3E}">
        <p14:creationId xmlns:p14="http://schemas.microsoft.com/office/powerpoint/2010/main" val="2958912091"/>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5000" y="1531368"/>
            <a:ext cx="5867400" cy="5324535"/>
          </a:xfrm>
          <a:prstGeom prst="rect">
            <a:avLst/>
          </a:prstGeom>
        </p:spPr>
        <p:txBody>
          <a:bodyPr wrap="square">
            <a:spAutoFit/>
          </a:bodyPr>
          <a:lstStyle/>
          <a:p>
            <a:pPr marL="342900" indent="-342900" fontAlgn="auto">
              <a:spcAft>
                <a:spcPts val="0"/>
              </a:spcAft>
              <a:buFont typeface="Arial" panose="020B0604020202020204" pitchFamily="34" charset="0"/>
              <a:buChar char="•"/>
              <a:defRPr/>
            </a:pPr>
            <a:r>
              <a:rPr lang="en-US" sz="2000" dirty="0">
                <a:solidFill>
                  <a:schemeClr val="bg1"/>
                </a:solidFill>
              </a:rPr>
              <a:t>Preferred mode of communication is e-mail </a:t>
            </a:r>
          </a:p>
          <a:p>
            <a:pPr marL="342900" indent="-342900" fontAlgn="auto">
              <a:spcAft>
                <a:spcPts val="0"/>
              </a:spcAft>
              <a:buFont typeface="Arial" panose="020B0604020202020204" pitchFamily="34" charset="0"/>
              <a:buChar char="•"/>
              <a:defRPr/>
            </a:pPr>
            <a:endParaRPr lang="en-US" sz="2000" dirty="0">
              <a:solidFill>
                <a:schemeClr val="bg1"/>
              </a:solidFill>
            </a:endParaRPr>
          </a:p>
          <a:p>
            <a:pPr marL="342900" indent="-342900" fontAlgn="auto">
              <a:spcAft>
                <a:spcPts val="0"/>
              </a:spcAft>
              <a:buFont typeface="Arial" panose="020B0604020202020204" pitchFamily="34" charset="0"/>
              <a:buChar char="•"/>
              <a:defRPr/>
            </a:pPr>
            <a:r>
              <a:rPr lang="en-US" sz="2000" dirty="0">
                <a:solidFill>
                  <a:schemeClr val="bg1"/>
                </a:solidFill>
              </a:rPr>
              <a:t> Always copy the coordinating institution with a clear subject title to the e-mail. Please indicate level of urgency, importance or FYI</a:t>
            </a:r>
          </a:p>
          <a:p>
            <a:pPr marL="342900" indent="-342900" fontAlgn="auto">
              <a:spcAft>
                <a:spcPts val="0"/>
              </a:spcAft>
              <a:buFont typeface="Arial" panose="020B0604020202020204" pitchFamily="34" charset="0"/>
              <a:buChar char="•"/>
              <a:defRPr/>
            </a:pPr>
            <a:endParaRPr lang="en-US" sz="2000" dirty="0">
              <a:solidFill>
                <a:schemeClr val="bg1"/>
              </a:solidFill>
            </a:endParaRPr>
          </a:p>
          <a:p>
            <a:pPr marL="342900" indent="-342900" fontAlgn="auto">
              <a:spcAft>
                <a:spcPts val="0"/>
              </a:spcAft>
              <a:buFont typeface="Arial" panose="020B0604020202020204" pitchFamily="34" charset="0"/>
              <a:buChar char="•"/>
              <a:defRPr/>
            </a:pPr>
            <a:r>
              <a:rPr lang="en-US" sz="2000" dirty="0">
                <a:solidFill>
                  <a:schemeClr val="bg1"/>
                </a:solidFill>
              </a:rPr>
              <a:t>Please always cc. the whole AUC Team or other teams as needed</a:t>
            </a:r>
          </a:p>
          <a:p>
            <a:pPr marL="342900" indent="-342900" fontAlgn="auto">
              <a:spcAft>
                <a:spcPts val="0"/>
              </a:spcAft>
              <a:buFont typeface="Arial" panose="020B0604020202020204" pitchFamily="34" charset="0"/>
              <a:buChar char="•"/>
              <a:defRPr/>
            </a:pPr>
            <a:endParaRPr lang="en-US" sz="2000" dirty="0">
              <a:solidFill>
                <a:schemeClr val="bg1"/>
              </a:solidFill>
            </a:endParaRPr>
          </a:p>
          <a:p>
            <a:pPr marL="342900" indent="-342900" fontAlgn="auto">
              <a:spcAft>
                <a:spcPts val="0"/>
              </a:spcAft>
              <a:buFont typeface="Arial" panose="020B0604020202020204" pitchFamily="34" charset="0"/>
              <a:buChar char="•"/>
              <a:defRPr/>
            </a:pPr>
            <a:r>
              <a:rPr lang="en-US" sz="2000" dirty="0">
                <a:solidFill>
                  <a:schemeClr val="bg1"/>
                </a:solidFill>
              </a:rPr>
              <a:t>Please address specific queries on logistics, travel, finance or contractual issues to the relevant focal person</a:t>
            </a:r>
          </a:p>
          <a:p>
            <a:pPr marL="342900" indent="-342900" fontAlgn="auto">
              <a:spcAft>
                <a:spcPts val="0"/>
              </a:spcAft>
              <a:buFont typeface="Arial" panose="020B0604020202020204" pitchFamily="34" charset="0"/>
              <a:buChar char="•"/>
              <a:defRPr/>
            </a:pPr>
            <a:endParaRPr lang="en-US" sz="2000" dirty="0">
              <a:solidFill>
                <a:schemeClr val="bg1"/>
              </a:solidFill>
            </a:endParaRPr>
          </a:p>
          <a:p>
            <a:pPr marL="342900" indent="-342900" fontAlgn="auto">
              <a:spcAft>
                <a:spcPts val="0"/>
              </a:spcAft>
              <a:buFont typeface="Arial" panose="020B0604020202020204" pitchFamily="34" charset="0"/>
              <a:buChar char="•"/>
              <a:defRPr/>
            </a:pPr>
            <a:r>
              <a:rPr lang="en-US" sz="2000" dirty="0">
                <a:solidFill>
                  <a:schemeClr val="bg1"/>
                </a:solidFill>
              </a:rPr>
              <a:t>Focal persons for financial transactions and reporting must be in direct communication constantly to ensure all accompanying documents are collected in a timely manner.</a:t>
            </a:r>
          </a:p>
        </p:txBody>
      </p:sp>
    </p:spTree>
    <p:extLst>
      <p:ext uri="{BB962C8B-B14F-4D97-AF65-F5344CB8AC3E}">
        <p14:creationId xmlns:p14="http://schemas.microsoft.com/office/powerpoint/2010/main" val="107298438"/>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5000" y="1752600"/>
            <a:ext cx="4804520" cy="707886"/>
          </a:xfrm>
          <a:prstGeom prst="rect">
            <a:avLst/>
          </a:prstGeom>
        </p:spPr>
        <p:txBody>
          <a:bodyPr wrap="none">
            <a:spAutoFit/>
          </a:bodyPr>
          <a:lstStyle/>
          <a:p>
            <a:r>
              <a:rPr lang="en-US" sz="4000" b="1" dirty="0">
                <a:solidFill>
                  <a:schemeClr val="bg1"/>
                </a:solidFill>
              </a:rPr>
              <a:t>Conflict committee</a:t>
            </a:r>
            <a:endParaRPr lang="en-US" sz="4000" dirty="0">
              <a:solidFill>
                <a:schemeClr val="bg1"/>
              </a:solidFill>
            </a:endParaRPr>
          </a:p>
        </p:txBody>
      </p:sp>
      <p:sp>
        <p:nvSpPr>
          <p:cNvPr id="3" name="Rectangle 2"/>
          <p:cNvSpPr/>
          <p:nvPr/>
        </p:nvSpPr>
        <p:spPr>
          <a:xfrm>
            <a:off x="1905000" y="2735925"/>
            <a:ext cx="6629400" cy="3477875"/>
          </a:xfrm>
          <a:prstGeom prst="rect">
            <a:avLst/>
          </a:prstGeom>
        </p:spPr>
        <p:txBody>
          <a:bodyPr wrap="square">
            <a:spAutoFit/>
          </a:bodyPr>
          <a:lstStyle/>
          <a:p>
            <a:pPr marL="342900" indent="-342900">
              <a:buFont typeface="Arial" panose="020B0604020202020204" pitchFamily="34" charset="0"/>
              <a:buChar char="•"/>
            </a:pPr>
            <a:r>
              <a:rPr lang="en-GB" sz="2000" dirty="0">
                <a:solidFill>
                  <a:schemeClr val="bg1"/>
                </a:solidFill>
              </a:rPr>
              <a:t>In cases of conflict (ex. due to poor communication, or inactive partners or late submissions, or other reasons),a tripartite committee for conflict resolution, which is comprised of: Prof. Ahmed Heggi from Helwan University, Prof. Hilary Burgess from University of Leicester and Dr. Medhat El- Nemr from Alexandria University will be established. This is in the case of minor conflicts. However, if the case escalates to litigation proper between the partners, the Belgian Law will apply, but if a conflict arises between AUC and EACEA, EU law applies.</a:t>
            </a:r>
            <a:endParaRPr lang="en-US" sz="2000" dirty="0">
              <a:solidFill>
                <a:schemeClr val="bg1"/>
              </a:solidFill>
            </a:endParaRPr>
          </a:p>
        </p:txBody>
      </p:sp>
    </p:spTree>
    <p:extLst>
      <p:ext uri="{BB962C8B-B14F-4D97-AF65-F5344CB8AC3E}">
        <p14:creationId xmlns:p14="http://schemas.microsoft.com/office/powerpoint/2010/main" val="1402092110"/>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7400" y="2057400"/>
            <a:ext cx="3602268" cy="707886"/>
          </a:xfrm>
          <a:prstGeom prst="rect">
            <a:avLst/>
          </a:prstGeom>
        </p:spPr>
        <p:txBody>
          <a:bodyPr wrap="none">
            <a:spAutoFit/>
          </a:bodyPr>
          <a:lstStyle/>
          <a:p>
            <a:r>
              <a:rPr lang="en-US" sz="4000" b="1" dirty="0">
                <a:solidFill>
                  <a:schemeClr val="bg1"/>
                </a:solidFill>
              </a:rPr>
              <a:t>Consultations</a:t>
            </a:r>
            <a:endParaRPr lang="en-US" sz="4000" dirty="0">
              <a:solidFill>
                <a:schemeClr val="bg1"/>
              </a:solidFill>
            </a:endParaRPr>
          </a:p>
        </p:txBody>
      </p:sp>
      <p:sp>
        <p:nvSpPr>
          <p:cNvPr id="3" name="Rectangle 2"/>
          <p:cNvSpPr/>
          <p:nvPr/>
        </p:nvSpPr>
        <p:spPr>
          <a:xfrm>
            <a:off x="1905000" y="3200400"/>
            <a:ext cx="5867400" cy="707886"/>
          </a:xfrm>
          <a:prstGeom prst="rect">
            <a:avLst/>
          </a:prstGeom>
        </p:spPr>
        <p:txBody>
          <a:bodyPr wrap="square">
            <a:spAutoFit/>
          </a:bodyPr>
          <a:lstStyle/>
          <a:p>
            <a:pPr marL="342900" indent="-342900">
              <a:buFont typeface="Arial" panose="020B0604020202020204" pitchFamily="34" charset="0"/>
              <a:buChar char="•"/>
            </a:pPr>
            <a:r>
              <a:rPr lang="en-US" sz="2000" dirty="0">
                <a:solidFill>
                  <a:schemeClr val="bg1"/>
                </a:solidFill>
              </a:rPr>
              <a:t>Other modes of consultation as Skype, video conferencing, telephone will all require minutes</a:t>
            </a:r>
          </a:p>
        </p:txBody>
      </p:sp>
    </p:spTree>
    <p:extLst>
      <p:ext uri="{BB962C8B-B14F-4D97-AF65-F5344CB8AC3E}">
        <p14:creationId xmlns:p14="http://schemas.microsoft.com/office/powerpoint/2010/main" val="68077916"/>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1752600"/>
            <a:ext cx="6705600" cy="1323439"/>
          </a:xfrm>
          <a:prstGeom prst="rect">
            <a:avLst/>
          </a:prstGeom>
        </p:spPr>
        <p:txBody>
          <a:bodyPr wrap="square">
            <a:spAutoFit/>
          </a:bodyPr>
          <a:lstStyle/>
          <a:p>
            <a:r>
              <a:rPr lang="en-US" sz="4000" b="1" dirty="0">
                <a:solidFill>
                  <a:schemeClr val="bg1"/>
                </a:solidFill>
              </a:rPr>
              <a:t>International Management meetings </a:t>
            </a:r>
            <a:endParaRPr lang="en-US" sz="4000" dirty="0">
              <a:solidFill>
                <a:schemeClr val="bg1"/>
              </a:solidFill>
            </a:endParaRPr>
          </a:p>
        </p:txBody>
      </p:sp>
      <p:graphicFrame>
        <p:nvGraphicFramePr>
          <p:cNvPr id="3" name="Content Placeholder 3"/>
          <p:cNvGraphicFramePr>
            <a:graphicFrameLocks/>
          </p:cNvGraphicFramePr>
          <p:nvPr>
            <p:extLst>
              <p:ext uri="{D42A27DB-BD31-4B8C-83A1-F6EECF244321}">
                <p14:modId xmlns:p14="http://schemas.microsoft.com/office/powerpoint/2010/main" val="3022289680"/>
              </p:ext>
            </p:extLst>
          </p:nvPr>
        </p:nvGraphicFramePr>
        <p:xfrm>
          <a:off x="1371600" y="3429000"/>
          <a:ext cx="7772400" cy="2872848"/>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xmlns="" val="20000"/>
                    </a:ext>
                  </a:extLst>
                </a:gridCol>
                <a:gridCol w="2590800">
                  <a:extLst>
                    <a:ext uri="{9D8B030D-6E8A-4147-A177-3AD203B41FA5}">
                      <a16:colId xmlns:a16="http://schemas.microsoft.com/office/drawing/2014/main" xmlns="" val="20001"/>
                    </a:ext>
                  </a:extLst>
                </a:gridCol>
                <a:gridCol w="2590800">
                  <a:extLst>
                    <a:ext uri="{9D8B030D-6E8A-4147-A177-3AD203B41FA5}">
                      <a16:colId xmlns:a16="http://schemas.microsoft.com/office/drawing/2014/main" xmlns="" val="20002"/>
                    </a:ext>
                  </a:extLst>
                </a:gridCol>
              </a:tblGrid>
              <a:tr h="460732">
                <a:tc>
                  <a:txBody>
                    <a:bodyPr/>
                    <a:lstStyle/>
                    <a:p>
                      <a:endParaRPr lang="en-US" sz="1600" dirty="0"/>
                    </a:p>
                  </a:txBody>
                  <a:tcPr>
                    <a:solidFill>
                      <a:srgbClr val="005DA2"/>
                    </a:solidFill>
                  </a:tcPr>
                </a:tc>
                <a:tc>
                  <a:txBody>
                    <a:bodyPr/>
                    <a:lstStyle/>
                    <a:p>
                      <a:r>
                        <a:rPr lang="en-US" dirty="0" smtClean="0"/>
                        <a:t>Date </a:t>
                      </a:r>
                      <a:endParaRPr lang="en-US" dirty="0"/>
                    </a:p>
                  </a:txBody>
                  <a:tcPr>
                    <a:solidFill>
                      <a:srgbClr val="005DA2"/>
                    </a:solidFill>
                  </a:tcPr>
                </a:tc>
                <a:tc>
                  <a:txBody>
                    <a:bodyPr/>
                    <a:lstStyle/>
                    <a:p>
                      <a:r>
                        <a:rPr lang="en-US" dirty="0" smtClean="0"/>
                        <a:t>Location</a:t>
                      </a:r>
                      <a:endParaRPr lang="en-US" dirty="0"/>
                    </a:p>
                  </a:txBody>
                  <a:tcPr>
                    <a:solidFill>
                      <a:srgbClr val="005DA2"/>
                    </a:solidFill>
                  </a:tcPr>
                </a:tc>
                <a:extLst>
                  <a:ext uri="{0D108BD9-81ED-4DB2-BD59-A6C34878D82A}">
                    <a16:rowId xmlns:a16="http://schemas.microsoft.com/office/drawing/2014/main" xmlns="" val="10000"/>
                  </a:ext>
                </a:extLst>
              </a:tr>
              <a:tr h="460732">
                <a:tc>
                  <a:txBody>
                    <a:bodyPr/>
                    <a:lstStyle/>
                    <a:p>
                      <a:r>
                        <a:rPr lang="en-US" sz="1600" dirty="0" smtClean="0">
                          <a:solidFill>
                            <a:srgbClr val="003399"/>
                          </a:solidFill>
                        </a:rPr>
                        <a:t>Kick off</a:t>
                      </a:r>
                      <a:r>
                        <a:rPr lang="en-US" sz="1600" baseline="0" dirty="0" smtClean="0">
                          <a:solidFill>
                            <a:srgbClr val="003399"/>
                          </a:solidFill>
                        </a:rPr>
                        <a:t> Meeting</a:t>
                      </a:r>
                      <a:endParaRPr lang="en-US" sz="1600" dirty="0">
                        <a:solidFill>
                          <a:srgbClr val="003399"/>
                        </a:solidFill>
                      </a:endParaRPr>
                    </a:p>
                  </a:txBody>
                  <a:tcPr/>
                </a:tc>
                <a:tc>
                  <a:txBody>
                    <a:bodyPr/>
                    <a:lstStyle/>
                    <a:p>
                      <a:r>
                        <a:rPr lang="en-US" dirty="0" smtClean="0">
                          <a:solidFill>
                            <a:srgbClr val="003399"/>
                          </a:solidFill>
                        </a:rPr>
                        <a:t>27-28 Feb, 2017</a:t>
                      </a:r>
                      <a:endParaRPr lang="en-US" dirty="0">
                        <a:solidFill>
                          <a:srgbClr val="003399"/>
                        </a:solidFill>
                      </a:endParaRPr>
                    </a:p>
                  </a:txBody>
                  <a:tcPr/>
                </a:tc>
                <a:tc>
                  <a:txBody>
                    <a:bodyPr/>
                    <a:lstStyle/>
                    <a:p>
                      <a:r>
                        <a:rPr lang="en-US" dirty="0" smtClean="0">
                          <a:solidFill>
                            <a:srgbClr val="003399"/>
                          </a:solidFill>
                        </a:rPr>
                        <a:t>AUC</a:t>
                      </a:r>
                      <a:endParaRPr lang="en-US" dirty="0">
                        <a:solidFill>
                          <a:srgbClr val="003399"/>
                        </a:solidFill>
                      </a:endParaRPr>
                    </a:p>
                  </a:txBody>
                  <a:tcPr/>
                </a:tc>
                <a:extLst>
                  <a:ext uri="{0D108BD9-81ED-4DB2-BD59-A6C34878D82A}">
                    <a16:rowId xmlns:a16="http://schemas.microsoft.com/office/drawing/2014/main" xmlns="" val="10001"/>
                  </a:ext>
                </a:extLst>
              </a:tr>
              <a:tr h="695416">
                <a:tc>
                  <a:txBody>
                    <a:bodyPr/>
                    <a:lstStyle/>
                    <a:p>
                      <a:r>
                        <a:rPr lang="en-US" sz="1600" dirty="0" smtClean="0">
                          <a:solidFill>
                            <a:srgbClr val="003399"/>
                          </a:solidFill>
                        </a:rPr>
                        <a:t>2</a:t>
                      </a:r>
                      <a:r>
                        <a:rPr lang="en-US" sz="1600" baseline="30000" dirty="0" smtClean="0">
                          <a:solidFill>
                            <a:srgbClr val="003399"/>
                          </a:solidFill>
                        </a:rPr>
                        <a:t>nd</a:t>
                      </a:r>
                      <a:r>
                        <a:rPr lang="en-US" sz="1600" dirty="0" smtClean="0">
                          <a:solidFill>
                            <a:srgbClr val="003399"/>
                          </a:solidFill>
                        </a:rPr>
                        <a:t> Management Meeting</a:t>
                      </a:r>
                      <a:endParaRPr lang="en-US" sz="1600" dirty="0">
                        <a:solidFill>
                          <a:srgbClr val="003399"/>
                        </a:solidFill>
                      </a:endParaRPr>
                    </a:p>
                  </a:txBody>
                  <a:tcPr/>
                </a:tc>
                <a:tc>
                  <a:txBody>
                    <a:bodyPr/>
                    <a:lstStyle/>
                    <a:p>
                      <a:r>
                        <a:rPr lang="en-US" dirty="0" smtClean="0">
                          <a:solidFill>
                            <a:srgbClr val="003399"/>
                          </a:solidFill>
                        </a:rPr>
                        <a:t>6-7 June, 2017</a:t>
                      </a:r>
                      <a:endParaRPr lang="en-US" dirty="0">
                        <a:solidFill>
                          <a:srgbClr val="003399"/>
                        </a:solidFill>
                      </a:endParaRPr>
                    </a:p>
                  </a:txBody>
                  <a:tcPr/>
                </a:tc>
                <a:tc>
                  <a:txBody>
                    <a:bodyPr/>
                    <a:lstStyle/>
                    <a:p>
                      <a:r>
                        <a:rPr lang="en-US" dirty="0" smtClean="0">
                          <a:solidFill>
                            <a:srgbClr val="003399"/>
                          </a:solidFill>
                        </a:rPr>
                        <a:t>ULEIC</a:t>
                      </a:r>
                      <a:r>
                        <a:rPr lang="en-US" baseline="0" dirty="0" smtClean="0">
                          <a:solidFill>
                            <a:srgbClr val="003399"/>
                          </a:solidFill>
                        </a:rPr>
                        <a:t> or MLU</a:t>
                      </a:r>
                      <a:endParaRPr lang="en-US" dirty="0">
                        <a:solidFill>
                          <a:srgbClr val="003399"/>
                        </a:solidFill>
                      </a:endParaRPr>
                    </a:p>
                  </a:txBody>
                  <a:tcPr/>
                </a:tc>
                <a:extLst>
                  <a:ext uri="{0D108BD9-81ED-4DB2-BD59-A6C34878D82A}">
                    <a16:rowId xmlns:a16="http://schemas.microsoft.com/office/drawing/2014/main" xmlns="" val="10002"/>
                  </a:ext>
                </a:extLst>
              </a:tr>
              <a:tr h="795236">
                <a:tc>
                  <a:txBody>
                    <a:bodyPr/>
                    <a:lstStyle/>
                    <a:p>
                      <a:r>
                        <a:rPr lang="en-US" sz="1600" dirty="0" smtClean="0">
                          <a:solidFill>
                            <a:srgbClr val="003399"/>
                          </a:solidFill>
                        </a:rPr>
                        <a:t>3</a:t>
                      </a:r>
                      <a:r>
                        <a:rPr lang="en-US" sz="1600" baseline="30000" dirty="0" smtClean="0">
                          <a:solidFill>
                            <a:srgbClr val="003399"/>
                          </a:solidFill>
                        </a:rPr>
                        <a:t>rd</a:t>
                      </a:r>
                      <a:r>
                        <a:rPr lang="en-US" sz="1600" dirty="0" smtClean="0">
                          <a:solidFill>
                            <a:srgbClr val="003399"/>
                          </a:solidFill>
                        </a:rPr>
                        <a:t> Management</a:t>
                      </a:r>
                      <a:r>
                        <a:rPr lang="en-US" sz="1600" baseline="0" dirty="0" smtClean="0">
                          <a:solidFill>
                            <a:srgbClr val="003399"/>
                          </a:solidFill>
                        </a:rPr>
                        <a:t> Meeting and Midterm Review</a:t>
                      </a:r>
                      <a:endParaRPr lang="en-US" sz="1600" dirty="0">
                        <a:solidFill>
                          <a:srgbClr val="003399"/>
                        </a:solidFill>
                      </a:endParaRPr>
                    </a:p>
                  </a:txBody>
                  <a:tcPr/>
                </a:tc>
                <a:tc>
                  <a:txBody>
                    <a:bodyPr/>
                    <a:lstStyle/>
                    <a:p>
                      <a:r>
                        <a:rPr lang="en-US" dirty="0" smtClean="0">
                          <a:solidFill>
                            <a:srgbClr val="003399"/>
                          </a:solidFill>
                        </a:rPr>
                        <a:t>Feb- March, 2018</a:t>
                      </a:r>
                      <a:endParaRPr lang="en-US" dirty="0">
                        <a:solidFill>
                          <a:srgbClr val="003399"/>
                        </a:solidFill>
                      </a:endParaRPr>
                    </a:p>
                  </a:txBody>
                  <a:tcPr/>
                </a:tc>
                <a:tc>
                  <a:txBody>
                    <a:bodyPr/>
                    <a:lstStyle/>
                    <a:p>
                      <a:r>
                        <a:rPr lang="en-US" dirty="0" smtClean="0">
                          <a:solidFill>
                            <a:srgbClr val="003399"/>
                          </a:solidFill>
                        </a:rPr>
                        <a:t>AU</a:t>
                      </a:r>
                      <a:endParaRPr lang="en-US" dirty="0">
                        <a:solidFill>
                          <a:srgbClr val="003399"/>
                        </a:solidFill>
                      </a:endParaRPr>
                    </a:p>
                  </a:txBody>
                  <a:tcPr/>
                </a:tc>
                <a:extLst>
                  <a:ext uri="{0D108BD9-81ED-4DB2-BD59-A6C34878D82A}">
                    <a16:rowId xmlns:a16="http://schemas.microsoft.com/office/drawing/2014/main" xmlns="" val="10003"/>
                  </a:ext>
                </a:extLst>
              </a:tr>
              <a:tr h="460732">
                <a:tc>
                  <a:txBody>
                    <a:bodyPr/>
                    <a:lstStyle/>
                    <a:p>
                      <a:r>
                        <a:rPr lang="en-US" sz="1600" dirty="0" smtClean="0">
                          <a:solidFill>
                            <a:srgbClr val="003399"/>
                          </a:solidFill>
                        </a:rPr>
                        <a:t>4</a:t>
                      </a:r>
                      <a:r>
                        <a:rPr lang="en-US" sz="1600" baseline="30000" dirty="0" smtClean="0">
                          <a:solidFill>
                            <a:srgbClr val="003399"/>
                          </a:solidFill>
                        </a:rPr>
                        <a:t>th</a:t>
                      </a:r>
                      <a:r>
                        <a:rPr lang="en-US" sz="1600" dirty="0" smtClean="0">
                          <a:solidFill>
                            <a:srgbClr val="003399"/>
                          </a:solidFill>
                        </a:rPr>
                        <a:t> Management Meeting</a:t>
                      </a:r>
                      <a:endParaRPr lang="en-US" sz="1600" dirty="0">
                        <a:solidFill>
                          <a:srgbClr val="003399"/>
                        </a:solidFill>
                      </a:endParaRPr>
                    </a:p>
                  </a:txBody>
                  <a:tcPr/>
                </a:tc>
                <a:tc>
                  <a:txBody>
                    <a:bodyPr/>
                    <a:lstStyle/>
                    <a:p>
                      <a:r>
                        <a:rPr lang="en-US" dirty="0" smtClean="0">
                          <a:solidFill>
                            <a:srgbClr val="003399"/>
                          </a:solidFill>
                        </a:rPr>
                        <a:t>Oct, 2018</a:t>
                      </a:r>
                      <a:endParaRPr lang="en-US" dirty="0">
                        <a:solidFill>
                          <a:srgbClr val="003399"/>
                        </a:solidFill>
                      </a:endParaRPr>
                    </a:p>
                  </a:txBody>
                  <a:tcPr/>
                </a:tc>
                <a:tc>
                  <a:txBody>
                    <a:bodyPr/>
                    <a:lstStyle/>
                    <a:p>
                      <a:r>
                        <a:rPr lang="en-US" dirty="0" smtClean="0">
                          <a:solidFill>
                            <a:srgbClr val="003399"/>
                          </a:solidFill>
                        </a:rPr>
                        <a:t>UL</a:t>
                      </a:r>
                      <a:endParaRPr lang="en-US" dirty="0">
                        <a:solidFill>
                          <a:srgbClr val="003399"/>
                        </a:solidFill>
                      </a:endParaRPr>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2409961633"/>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2600" y="1905000"/>
            <a:ext cx="7196201" cy="707886"/>
          </a:xfrm>
          <a:prstGeom prst="rect">
            <a:avLst/>
          </a:prstGeom>
        </p:spPr>
        <p:txBody>
          <a:bodyPr wrap="none">
            <a:spAutoFit/>
          </a:bodyPr>
          <a:lstStyle/>
          <a:p>
            <a:r>
              <a:rPr lang="en-US" sz="4000" b="1" dirty="0">
                <a:solidFill>
                  <a:schemeClr val="bg1"/>
                </a:solidFill>
              </a:rPr>
              <a:t>Local Management meetings</a:t>
            </a:r>
            <a:endParaRPr lang="en-US" sz="4000" dirty="0">
              <a:solidFill>
                <a:schemeClr val="bg1"/>
              </a:solidFill>
            </a:endParaRPr>
          </a:p>
        </p:txBody>
      </p:sp>
      <p:graphicFrame>
        <p:nvGraphicFramePr>
          <p:cNvPr id="3" name="Content Placeholder 3"/>
          <p:cNvGraphicFramePr>
            <a:graphicFrameLocks/>
          </p:cNvGraphicFramePr>
          <p:nvPr>
            <p:extLst>
              <p:ext uri="{D42A27DB-BD31-4B8C-83A1-F6EECF244321}">
                <p14:modId xmlns:p14="http://schemas.microsoft.com/office/powerpoint/2010/main" val="255437949"/>
              </p:ext>
            </p:extLst>
          </p:nvPr>
        </p:nvGraphicFramePr>
        <p:xfrm>
          <a:off x="1371599" y="3352800"/>
          <a:ext cx="7577201" cy="2209800"/>
        </p:xfrm>
        <a:graphic>
          <a:graphicData uri="http://schemas.openxmlformats.org/drawingml/2006/table">
            <a:tbl>
              <a:tblPr firstRow="1" bandRow="1">
                <a:tableStyleId>{5C22544A-7EE6-4342-B048-85BDC9FD1C3A}</a:tableStyleId>
              </a:tblPr>
              <a:tblGrid>
                <a:gridCol w="3149211">
                  <a:extLst>
                    <a:ext uri="{9D8B030D-6E8A-4147-A177-3AD203B41FA5}">
                      <a16:colId xmlns:a16="http://schemas.microsoft.com/office/drawing/2014/main" xmlns="" val="20000"/>
                    </a:ext>
                  </a:extLst>
                </a:gridCol>
                <a:gridCol w="1902256">
                  <a:extLst>
                    <a:ext uri="{9D8B030D-6E8A-4147-A177-3AD203B41FA5}">
                      <a16:colId xmlns:a16="http://schemas.microsoft.com/office/drawing/2014/main" xmlns="" val="20001"/>
                    </a:ext>
                  </a:extLst>
                </a:gridCol>
                <a:gridCol w="2525734">
                  <a:extLst>
                    <a:ext uri="{9D8B030D-6E8A-4147-A177-3AD203B41FA5}">
                      <a16:colId xmlns:a16="http://schemas.microsoft.com/office/drawing/2014/main" xmlns="" val="20002"/>
                    </a:ext>
                  </a:extLst>
                </a:gridCol>
              </a:tblGrid>
              <a:tr h="441960">
                <a:tc>
                  <a:txBody>
                    <a:bodyPr/>
                    <a:lstStyle/>
                    <a:p>
                      <a:endParaRPr lang="en-US" sz="1600" dirty="0"/>
                    </a:p>
                  </a:txBody>
                  <a:tcPr>
                    <a:solidFill>
                      <a:srgbClr val="005DA2"/>
                    </a:solidFill>
                  </a:tcPr>
                </a:tc>
                <a:tc>
                  <a:txBody>
                    <a:bodyPr/>
                    <a:lstStyle/>
                    <a:p>
                      <a:r>
                        <a:rPr lang="en-US" dirty="0" smtClean="0"/>
                        <a:t>Date</a:t>
                      </a:r>
                      <a:endParaRPr lang="en-US" dirty="0"/>
                    </a:p>
                  </a:txBody>
                  <a:tcPr>
                    <a:solidFill>
                      <a:srgbClr val="005DA2"/>
                    </a:solidFill>
                  </a:tcPr>
                </a:tc>
                <a:tc>
                  <a:txBody>
                    <a:bodyPr/>
                    <a:lstStyle/>
                    <a:p>
                      <a:r>
                        <a:rPr lang="en-US" dirty="0" smtClean="0"/>
                        <a:t>Location</a:t>
                      </a:r>
                      <a:endParaRPr lang="en-US" dirty="0"/>
                    </a:p>
                  </a:txBody>
                  <a:tcPr>
                    <a:solidFill>
                      <a:srgbClr val="005DA2"/>
                    </a:solidFill>
                  </a:tcPr>
                </a:tc>
                <a:extLst>
                  <a:ext uri="{0D108BD9-81ED-4DB2-BD59-A6C34878D82A}">
                    <a16:rowId xmlns:a16="http://schemas.microsoft.com/office/drawing/2014/main" xmlns="" val="10000"/>
                  </a:ext>
                </a:extLst>
              </a:tr>
              <a:tr h="441960">
                <a:tc>
                  <a:txBody>
                    <a:bodyPr/>
                    <a:lstStyle/>
                    <a:p>
                      <a:r>
                        <a:rPr lang="en-US" sz="1600" dirty="0" smtClean="0">
                          <a:solidFill>
                            <a:srgbClr val="003399"/>
                          </a:solidFill>
                        </a:rPr>
                        <a:t>1</a:t>
                      </a:r>
                      <a:r>
                        <a:rPr lang="en-US" sz="1600" baseline="30000" dirty="0" smtClean="0">
                          <a:solidFill>
                            <a:srgbClr val="003399"/>
                          </a:solidFill>
                        </a:rPr>
                        <a:t>st</a:t>
                      </a:r>
                      <a:r>
                        <a:rPr lang="en-US" sz="1600" dirty="0" smtClean="0">
                          <a:solidFill>
                            <a:srgbClr val="003399"/>
                          </a:solidFill>
                        </a:rPr>
                        <a:t> Local Management Meeting</a:t>
                      </a:r>
                      <a:endParaRPr lang="en-US" sz="1600" dirty="0">
                        <a:solidFill>
                          <a:srgbClr val="003399"/>
                        </a:solidFill>
                      </a:endParaRPr>
                    </a:p>
                  </a:txBody>
                  <a:tcPr/>
                </a:tc>
                <a:tc>
                  <a:txBody>
                    <a:bodyPr/>
                    <a:lstStyle/>
                    <a:p>
                      <a:r>
                        <a:rPr lang="en-US" dirty="0" smtClean="0">
                          <a:solidFill>
                            <a:srgbClr val="003399"/>
                          </a:solidFill>
                        </a:rPr>
                        <a:t>21 Feb 2017</a:t>
                      </a:r>
                      <a:endParaRPr lang="en-US" dirty="0">
                        <a:solidFill>
                          <a:srgbClr val="003399"/>
                        </a:solidFill>
                      </a:endParaRPr>
                    </a:p>
                  </a:txBody>
                  <a:tcPr/>
                </a:tc>
                <a:tc>
                  <a:txBody>
                    <a:bodyPr/>
                    <a:lstStyle/>
                    <a:p>
                      <a:r>
                        <a:rPr lang="en-US" dirty="0" smtClean="0">
                          <a:solidFill>
                            <a:srgbClr val="003399"/>
                          </a:solidFill>
                        </a:rPr>
                        <a:t>AUC</a:t>
                      </a:r>
                      <a:endParaRPr lang="en-US" dirty="0">
                        <a:solidFill>
                          <a:srgbClr val="003399"/>
                        </a:solidFill>
                      </a:endParaRPr>
                    </a:p>
                  </a:txBody>
                  <a:tcPr/>
                </a:tc>
                <a:extLst>
                  <a:ext uri="{0D108BD9-81ED-4DB2-BD59-A6C34878D82A}">
                    <a16:rowId xmlns:a16="http://schemas.microsoft.com/office/drawing/2014/main" xmlns="" val="10001"/>
                  </a:ext>
                </a:extLst>
              </a:tr>
              <a:tr h="441960">
                <a:tc>
                  <a:txBody>
                    <a:bodyPr/>
                    <a:lstStyle/>
                    <a:p>
                      <a:r>
                        <a:rPr lang="en-US" sz="1600" dirty="0" smtClean="0">
                          <a:solidFill>
                            <a:srgbClr val="003399"/>
                          </a:solidFill>
                        </a:rPr>
                        <a:t>2</a:t>
                      </a:r>
                      <a:r>
                        <a:rPr lang="en-US" sz="1600" baseline="30000" dirty="0" smtClean="0">
                          <a:solidFill>
                            <a:srgbClr val="003399"/>
                          </a:solidFill>
                        </a:rPr>
                        <a:t>nd</a:t>
                      </a:r>
                      <a:r>
                        <a:rPr lang="en-US" sz="1600" dirty="0" smtClean="0">
                          <a:solidFill>
                            <a:srgbClr val="003399"/>
                          </a:solidFill>
                        </a:rPr>
                        <a:t> Local Management</a:t>
                      </a:r>
                      <a:r>
                        <a:rPr lang="en-US" sz="1600" baseline="0" dirty="0" smtClean="0">
                          <a:solidFill>
                            <a:srgbClr val="003399"/>
                          </a:solidFill>
                        </a:rPr>
                        <a:t> Meeting</a:t>
                      </a:r>
                      <a:endParaRPr lang="en-US" sz="1600" dirty="0">
                        <a:solidFill>
                          <a:srgbClr val="003399"/>
                        </a:solidFill>
                      </a:endParaRPr>
                    </a:p>
                  </a:txBody>
                  <a:tcPr/>
                </a:tc>
                <a:tc>
                  <a:txBody>
                    <a:bodyPr/>
                    <a:lstStyle/>
                    <a:p>
                      <a:r>
                        <a:rPr lang="en-US" dirty="0" smtClean="0">
                          <a:solidFill>
                            <a:srgbClr val="003399"/>
                          </a:solidFill>
                        </a:rPr>
                        <a:t>9-10 Oct, 2017</a:t>
                      </a:r>
                      <a:endParaRPr lang="en-US" dirty="0">
                        <a:solidFill>
                          <a:srgbClr val="003399"/>
                        </a:solidFill>
                      </a:endParaRPr>
                    </a:p>
                  </a:txBody>
                  <a:tcPr/>
                </a:tc>
                <a:tc>
                  <a:txBody>
                    <a:bodyPr/>
                    <a:lstStyle/>
                    <a:p>
                      <a:r>
                        <a:rPr lang="en-US" dirty="0" smtClean="0">
                          <a:solidFill>
                            <a:srgbClr val="003399"/>
                          </a:solidFill>
                        </a:rPr>
                        <a:t>ANSU</a:t>
                      </a:r>
                      <a:endParaRPr lang="en-US" dirty="0">
                        <a:solidFill>
                          <a:srgbClr val="003399"/>
                        </a:solidFill>
                      </a:endParaRPr>
                    </a:p>
                  </a:txBody>
                  <a:tcPr/>
                </a:tc>
                <a:extLst>
                  <a:ext uri="{0D108BD9-81ED-4DB2-BD59-A6C34878D82A}">
                    <a16:rowId xmlns:a16="http://schemas.microsoft.com/office/drawing/2014/main" xmlns="" val="10002"/>
                  </a:ext>
                </a:extLst>
              </a:tr>
              <a:tr h="441960">
                <a:tc>
                  <a:txBody>
                    <a:bodyPr/>
                    <a:lstStyle/>
                    <a:p>
                      <a:r>
                        <a:rPr lang="en-US" sz="1600" dirty="0" smtClean="0">
                          <a:solidFill>
                            <a:srgbClr val="003399"/>
                          </a:solidFill>
                        </a:rPr>
                        <a:t>3</a:t>
                      </a:r>
                      <a:r>
                        <a:rPr lang="en-US" sz="1600" baseline="30000" dirty="0" smtClean="0">
                          <a:solidFill>
                            <a:srgbClr val="003399"/>
                          </a:solidFill>
                        </a:rPr>
                        <a:t>rd</a:t>
                      </a:r>
                      <a:r>
                        <a:rPr lang="en-US" sz="1600" dirty="0" smtClean="0">
                          <a:solidFill>
                            <a:srgbClr val="003399"/>
                          </a:solidFill>
                        </a:rPr>
                        <a:t> Local</a:t>
                      </a:r>
                      <a:r>
                        <a:rPr lang="en-US" sz="1600" baseline="0" dirty="0" smtClean="0">
                          <a:solidFill>
                            <a:srgbClr val="003399"/>
                          </a:solidFill>
                        </a:rPr>
                        <a:t> Management Meeting</a:t>
                      </a:r>
                      <a:endParaRPr lang="en-US" sz="1600" dirty="0">
                        <a:solidFill>
                          <a:srgbClr val="003399"/>
                        </a:solidFill>
                      </a:endParaRPr>
                    </a:p>
                  </a:txBody>
                  <a:tcPr/>
                </a:tc>
                <a:tc>
                  <a:txBody>
                    <a:bodyPr/>
                    <a:lstStyle/>
                    <a:p>
                      <a:r>
                        <a:rPr lang="en-US" dirty="0" smtClean="0">
                          <a:solidFill>
                            <a:srgbClr val="003399"/>
                          </a:solidFill>
                        </a:rPr>
                        <a:t>June, 2018</a:t>
                      </a:r>
                      <a:endParaRPr lang="en-US" dirty="0">
                        <a:solidFill>
                          <a:srgbClr val="003399"/>
                        </a:solidFill>
                      </a:endParaRPr>
                    </a:p>
                  </a:txBody>
                  <a:tcPr/>
                </a:tc>
                <a:tc>
                  <a:txBody>
                    <a:bodyPr/>
                    <a:lstStyle/>
                    <a:p>
                      <a:r>
                        <a:rPr lang="en-US" dirty="0" smtClean="0">
                          <a:solidFill>
                            <a:srgbClr val="003399"/>
                          </a:solidFill>
                        </a:rPr>
                        <a:t>AU</a:t>
                      </a:r>
                      <a:endParaRPr lang="en-US" dirty="0">
                        <a:solidFill>
                          <a:srgbClr val="003399"/>
                        </a:solidFill>
                      </a:endParaRPr>
                    </a:p>
                  </a:txBody>
                  <a:tcPr/>
                </a:tc>
                <a:extLst>
                  <a:ext uri="{0D108BD9-81ED-4DB2-BD59-A6C34878D82A}">
                    <a16:rowId xmlns:a16="http://schemas.microsoft.com/office/drawing/2014/main" xmlns="" val="10003"/>
                  </a:ext>
                </a:extLst>
              </a:tr>
              <a:tr h="441960">
                <a:tc>
                  <a:txBody>
                    <a:bodyPr/>
                    <a:lstStyle/>
                    <a:p>
                      <a:r>
                        <a:rPr lang="en-US" sz="1600" dirty="0" smtClean="0">
                          <a:solidFill>
                            <a:srgbClr val="003399"/>
                          </a:solidFill>
                        </a:rPr>
                        <a:t>4</a:t>
                      </a:r>
                      <a:r>
                        <a:rPr lang="en-US" sz="1600" baseline="30000" dirty="0" smtClean="0">
                          <a:solidFill>
                            <a:srgbClr val="003399"/>
                          </a:solidFill>
                        </a:rPr>
                        <a:t>th</a:t>
                      </a:r>
                      <a:r>
                        <a:rPr lang="en-US" sz="1600" dirty="0" smtClean="0">
                          <a:solidFill>
                            <a:srgbClr val="003399"/>
                          </a:solidFill>
                        </a:rPr>
                        <a:t> Local Management Meeting</a:t>
                      </a:r>
                      <a:endParaRPr lang="en-US" sz="1600" dirty="0">
                        <a:solidFill>
                          <a:srgbClr val="003399"/>
                        </a:solidFill>
                      </a:endParaRPr>
                    </a:p>
                  </a:txBody>
                  <a:tcPr/>
                </a:tc>
                <a:tc>
                  <a:txBody>
                    <a:bodyPr/>
                    <a:lstStyle/>
                    <a:p>
                      <a:r>
                        <a:rPr lang="en-US" dirty="0" smtClean="0">
                          <a:solidFill>
                            <a:srgbClr val="003399"/>
                          </a:solidFill>
                        </a:rPr>
                        <a:t>February, 2019</a:t>
                      </a:r>
                      <a:endParaRPr lang="en-US" dirty="0">
                        <a:solidFill>
                          <a:srgbClr val="003399"/>
                        </a:solidFill>
                      </a:endParaRPr>
                    </a:p>
                  </a:txBody>
                  <a:tcPr/>
                </a:tc>
                <a:tc>
                  <a:txBody>
                    <a:bodyPr/>
                    <a:lstStyle/>
                    <a:p>
                      <a:r>
                        <a:rPr lang="en-US" dirty="0" smtClean="0">
                          <a:solidFill>
                            <a:srgbClr val="003399"/>
                          </a:solidFill>
                        </a:rPr>
                        <a:t>HU</a:t>
                      </a:r>
                      <a:endParaRPr lang="en-US" dirty="0">
                        <a:solidFill>
                          <a:srgbClr val="003399"/>
                        </a:solidFill>
                      </a:endParaRPr>
                    </a:p>
                  </a:txBody>
                  <a:tcPr/>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3848137186"/>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7400" y="2057400"/>
            <a:ext cx="5562600" cy="707886"/>
          </a:xfrm>
          <a:prstGeom prst="rect">
            <a:avLst/>
          </a:prstGeom>
        </p:spPr>
        <p:txBody>
          <a:bodyPr wrap="square">
            <a:spAutoFit/>
          </a:bodyPr>
          <a:lstStyle/>
          <a:p>
            <a:r>
              <a:rPr lang="en-US" sz="4000" b="1" dirty="0">
                <a:solidFill>
                  <a:schemeClr val="bg1"/>
                </a:solidFill>
              </a:rPr>
              <a:t>Internal Organization</a:t>
            </a:r>
            <a:endParaRPr lang="en-US" sz="4000" dirty="0">
              <a:solidFill>
                <a:schemeClr val="bg1"/>
              </a:solidFill>
            </a:endParaRPr>
          </a:p>
        </p:txBody>
      </p:sp>
      <p:sp>
        <p:nvSpPr>
          <p:cNvPr id="3" name="Rectangle 2"/>
          <p:cNvSpPr/>
          <p:nvPr/>
        </p:nvSpPr>
        <p:spPr>
          <a:xfrm>
            <a:off x="2133600" y="3276600"/>
            <a:ext cx="5791200" cy="1938992"/>
          </a:xfrm>
          <a:prstGeom prst="rect">
            <a:avLst/>
          </a:prstGeom>
        </p:spPr>
        <p:txBody>
          <a:bodyPr wrap="square">
            <a:spAutoFit/>
          </a:bodyPr>
          <a:lstStyle/>
          <a:p>
            <a:pPr marL="342900" indent="-342900">
              <a:buFont typeface="Arial" panose="020B0604020202020204" pitchFamily="34" charset="0"/>
              <a:buChar char="•"/>
            </a:pPr>
            <a:r>
              <a:rPr lang="en-US" sz="2000" dirty="0">
                <a:solidFill>
                  <a:schemeClr val="bg1"/>
                </a:solidFill>
              </a:rPr>
              <a:t>All additional resolutions and decisions reached during the course of the project implementation and/or during management meetings will be shared with EACEA and will constitute the management manual of the project.</a:t>
            </a:r>
            <a:endParaRPr lang="ar-EG" sz="2000" dirty="0">
              <a:solidFill>
                <a:schemeClr val="bg1"/>
              </a:solidFill>
            </a:endParaRPr>
          </a:p>
        </p:txBody>
      </p:sp>
    </p:spTree>
    <p:extLst>
      <p:ext uri="{BB962C8B-B14F-4D97-AF65-F5344CB8AC3E}">
        <p14:creationId xmlns:p14="http://schemas.microsoft.com/office/powerpoint/2010/main" val="3323772149"/>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057400" y="2057400"/>
            <a:ext cx="3733800" cy="707886"/>
          </a:xfrm>
          <a:prstGeom prst="rect">
            <a:avLst/>
          </a:prstGeom>
        </p:spPr>
        <p:txBody>
          <a:bodyPr wrap="square">
            <a:spAutoFit/>
          </a:bodyPr>
          <a:lstStyle/>
          <a:p>
            <a:r>
              <a:rPr lang="en-US" sz="4000" b="1" dirty="0">
                <a:solidFill>
                  <a:schemeClr val="bg1"/>
                </a:solidFill>
              </a:rPr>
              <a:t>Website</a:t>
            </a:r>
            <a:endParaRPr lang="en-US" sz="4000" dirty="0">
              <a:solidFill>
                <a:schemeClr val="bg1"/>
              </a:solidFill>
            </a:endParaRPr>
          </a:p>
        </p:txBody>
      </p:sp>
      <p:sp>
        <p:nvSpPr>
          <p:cNvPr id="3" name="Rectangle 2"/>
          <p:cNvSpPr/>
          <p:nvPr/>
        </p:nvSpPr>
        <p:spPr>
          <a:xfrm>
            <a:off x="2057400" y="3276600"/>
            <a:ext cx="5943600" cy="1323439"/>
          </a:xfrm>
          <a:prstGeom prst="rect">
            <a:avLst/>
          </a:prstGeom>
        </p:spPr>
        <p:txBody>
          <a:bodyPr wrap="square">
            <a:spAutoFit/>
          </a:bodyPr>
          <a:lstStyle/>
          <a:p>
            <a:pPr marL="342900" indent="-342900">
              <a:buFont typeface="Arial" panose="020B0604020202020204" pitchFamily="34" charset="0"/>
              <a:buChar char="•"/>
            </a:pPr>
            <a:r>
              <a:rPr lang="en-US" sz="2000" dirty="0">
                <a:solidFill>
                  <a:schemeClr val="bg1"/>
                </a:solidFill>
              </a:rPr>
              <a:t>A website for the project is currently being created as a link to the current Graduate School of Education/ MEIHE Website and will be entitled ERASMUS+SUP4PCL.</a:t>
            </a:r>
          </a:p>
        </p:txBody>
      </p:sp>
    </p:spTree>
    <p:extLst>
      <p:ext uri="{BB962C8B-B14F-4D97-AF65-F5344CB8AC3E}">
        <p14:creationId xmlns:p14="http://schemas.microsoft.com/office/powerpoint/2010/main" val="3921338949"/>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743200" y="3276600"/>
            <a:ext cx="4684489" cy="1200329"/>
          </a:xfrm>
          <a:prstGeom prst="rect">
            <a:avLst/>
          </a:prstGeom>
        </p:spPr>
        <p:txBody>
          <a:bodyPr wrap="none">
            <a:spAutoFit/>
          </a:bodyPr>
          <a:lstStyle/>
          <a:p>
            <a:pPr marL="137160" indent="0" algn="ctr">
              <a:buNone/>
            </a:pPr>
            <a:r>
              <a:rPr lang="en-US" sz="7200" dirty="0">
                <a:solidFill>
                  <a:schemeClr val="bg1"/>
                </a:solidFill>
              </a:rPr>
              <a:t>Thank You</a:t>
            </a:r>
          </a:p>
        </p:txBody>
      </p:sp>
    </p:spTree>
    <p:extLst>
      <p:ext uri="{BB962C8B-B14F-4D97-AF65-F5344CB8AC3E}">
        <p14:creationId xmlns:p14="http://schemas.microsoft.com/office/powerpoint/2010/main" val="3461419895"/>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1828800"/>
            <a:ext cx="6477000" cy="461665"/>
          </a:xfrm>
          <a:prstGeom prst="rect">
            <a:avLst/>
          </a:prstGeom>
        </p:spPr>
        <p:txBody>
          <a:bodyPr wrap="square">
            <a:spAutoFit/>
          </a:bodyPr>
          <a:lstStyle/>
          <a:p>
            <a:r>
              <a:rPr lang="en-US" sz="2400" b="1" dirty="0">
                <a:solidFill>
                  <a:schemeClr val="bg1"/>
                </a:solidFill>
              </a:rPr>
              <a:t>The Partnership Foundational Principles</a:t>
            </a:r>
            <a:endParaRPr lang="en-US" sz="2400" dirty="0">
              <a:solidFill>
                <a:schemeClr val="bg1"/>
              </a:solidFill>
            </a:endParaRPr>
          </a:p>
        </p:txBody>
      </p:sp>
      <p:sp>
        <p:nvSpPr>
          <p:cNvPr id="3" name="Rectangle 2"/>
          <p:cNvSpPr/>
          <p:nvPr/>
        </p:nvSpPr>
        <p:spPr>
          <a:xfrm>
            <a:off x="1752600" y="2290465"/>
            <a:ext cx="6324600" cy="3970318"/>
          </a:xfrm>
          <a:prstGeom prst="rect">
            <a:avLst/>
          </a:prstGeom>
        </p:spPr>
        <p:txBody>
          <a:bodyPr wrap="square">
            <a:spAutoFit/>
          </a:bodyPr>
          <a:lstStyle/>
          <a:p>
            <a:pPr>
              <a:defRPr/>
            </a:pPr>
            <a:r>
              <a:rPr lang="en-US" b="1" dirty="0">
                <a:solidFill>
                  <a:srgbClr val="FFFF00"/>
                </a:solidFill>
              </a:rPr>
              <a:t>The Partnership is about </a:t>
            </a:r>
            <a:r>
              <a:rPr lang="en-US" b="1" i="1" dirty="0">
                <a:solidFill>
                  <a:srgbClr val="FFFF00"/>
                </a:solidFill>
              </a:rPr>
              <a:t>Change</a:t>
            </a:r>
            <a:r>
              <a:rPr lang="en-US" b="1" dirty="0">
                <a:solidFill>
                  <a:srgbClr val="FFFF00"/>
                </a:solidFill>
              </a:rPr>
              <a:t> and </a:t>
            </a:r>
            <a:r>
              <a:rPr lang="en-US" b="1" i="1" dirty="0">
                <a:solidFill>
                  <a:srgbClr val="FFFF00"/>
                </a:solidFill>
              </a:rPr>
              <a:t>Transformation</a:t>
            </a:r>
          </a:p>
          <a:p>
            <a:pPr>
              <a:defRPr/>
            </a:pPr>
            <a:endParaRPr lang="en-US" i="1" dirty="0">
              <a:solidFill>
                <a:schemeClr val="bg1"/>
              </a:solidFill>
            </a:endParaRPr>
          </a:p>
          <a:p>
            <a:pPr marL="640080" lvl="1">
              <a:buNone/>
              <a:defRPr/>
            </a:pPr>
            <a:r>
              <a:rPr lang="en-US" b="1" i="1" dirty="0">
                <a:solidFill>
                  <a:schemeClr val="bg1"/>
                </a:solidFill>
              </a:rPr>
              <a:t>“Never doubt that a thoughtful group of citizens can change the world. Indeed, it is the only thing that ever has.”</a:t>
            </a:r>
          </a:p>
          <a:p>
            <a:pPr marL="640080" lvl="1" algn="r">
              <a:buNone/>
              <a:defRPr/>
            </a:pPr>
            <a:r>
              <a:rPr lang="en-US" i="1" dirty="0">
                <a:solidFill>
                  <a:schemeClr val="bg1"/>
                </a:solidFill>
              </a:rPr>
              <a:t>                                                                                        </a:t>
            </a:r>
            <a:r>
              <a:rPr lang="en-US" b="1" i="1" dirty="0">
                <a:solidFill>
                  <a:schemeClr val="bg1"/>
                </a:solidFill>
              </a:rPr>
              <a:t>Margaret Mead</a:t>
            </a:r>
          </a:p>
          <a:p>
            <a:pPr marL="640080" lvl="1">
              <a:buNone/>
              <a:defRPr/>
            </a:pPr>
            <a:endParaRPr lang="en-US" i="1" dirty="0">
              <a:solidFill>
                <a:schemeClr val="bg1"/>
              </a:solidFill>
            </a:endParaRPr>
          </a:p>
          <a:p>
            <a:pPr>
              <a:defRPr/>
            </a:pPr>
            <a:r>
              <a:rPr lang="en-US" b="1" dirty="0">
                <a:solidFill>
                  <a:srgbClr val="FFFF00"/>
                </a:solidFill>
              </a:rPr>
              <a:t>The Partnership is a </a:t>
            </a:r>
            <a:r>
              <a:rPr lang="en-US" b="1" i="1" dirty="0">
                <a:solidFill>
                  <a:srgbClr val="FFFF00"/>
                </a:solidFill>
              </a:rPr>
              <a:t>Collaborative </a:t>
            </a:r>
            <a:r>
              <a:rPr lang="en-US" b="1" dirty="0">
                <a:solidFill>
                  <a:srgbClr val="FFFF00"/>
                </a:solidFill>
              </a:rPr>
              <a:t>and </a:t>
            </a:r>
            <a:r>
              <a:rPr lang="en-US" b="1" i="1" dirty="0">
                <a:solidFill>
                  <a:srgbClr val="FFFF00"/>
                </a:solidFill>
              </a:rPr>
              <a:t>Collegial </a:t>
            </a:r>
            <a:r>
              <a:rPr lang="en-US" b="1" dirty="0" smtClean="0">
                <a:solidFill>
                  <a:srgbClr val="FFFF00"/>
                </a:solidFill>
              </a:rPr>
              <a:t>one</a:t>
            </a:r>
          </a:p>
          <a:p>
            <a:pPr>
              <a:defRPr/>
            </a:pPr>
            <a:endParaRPr lang="en-US" dirty="0">
              <a:solidFill>
                <a:schemeClr val="bg1"/>
              </a:solidFill>
            </a:endParaRPr>
          </a:p>
          <a:p>
            <a:pPr marL="640080" lvl="1">
              <a:buNone/>
              <a:defRPr/>
            </a:pPr>
            <a:r>
              <a:rPr lang="en-US" b="1" dirty="0">
                <a:solidFill>
                  <a:schemeClr val="bg1"/>
                </a:solidFill>
              </a:rPr>
              <a:t>“</a:t>
            </a:r>
            <a:r>
              <a:rPr lang="en-US" b="1" i="1" dirty="0">
                <a:solidFill>
                  <a:schemeClr val="bg1"/>
                </a:solidFill>
              </a:rPr>
              <a:t>Alone we can do so little; together we can do so much.”</a:t>
            </a:r>
          </a:p>
          <a:p>
            <a:pPr marL="640080" lvl="1" algn="r">
              <a:buNone/>
              <a:defRPr/>
            </a:pPr>
            <a:r>
              <a:rPr lang="en-US" i="1" dirty="0">
                <a:solidFill>
                  <a:schemeClr val="bg1"/>
                </a:solidFill>
              </a:rPr>
              <a:t>                                                                                              </a:t>
            </a:r>
            <a:r>
              <a:rPr lang="en-US" b="1" i="1" dirty="0">
                <a:solidFill>
                  <a:schemeClr val="bg1"/>
                </a:solidFill>
              </a:rPr>
              <a:t>Helen Keller</a:t>
            </a:r>
          </a:p>
        </p:txBody>
      </p:sp>
    </p:spTree>
    <p:extLst>
      <p:ext uri="{BB962C8B-B14F-4D97-AF65-F5344CB8AC3E}">
        <p14:creationId xmlns:p14="http://schemas.microsoft.com/office/powerpoint/2010/main" val="3597395682"/>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1600200"/>
            <a:ext cx="7696200" cy="4708981"/>
          </a:xfrm>
          <a:prstGeom prst="rect">
            <a:avLst/>
          </a:prstGeom>
        </p:spPr>
        <p:txBody>
          <a:bodyPr wrap="square">
            <a:spAutoFit/>
          </a:bodyPr>
          <a:lstStyle/>
          <a:p>
            <a:pPr>
              <a:defRPr/>
            </a:pPr>
            <a:r>
              <a:rPr lang="en-US" sz="2600" b="1" dirty="0">
                <a:solidFill>
                  <a:srgbClr val="FFFF00"/>
                </a:solidFill>
              </a:rPr>
              <a:t>The Partnership constitutes a </a:t>
            </a:r>
            <a:r>
              <a:rPr lang="en-US" sz="2600" b="1" i="1" dirty="0">
                <a:solidFill>
                  <a:srgbClr val="FFFF00"/>
                </a:solidFill>
              </a:rPr>
              <a:t>Community of Learners </a:t>
            </a:r>
          </a:p>
          <a:p>
            <a:pPr marL="640080" lvl="1">
              <a:buNone/>
              <a:defRPr/>
            </a:pPr>
            <a:endParaRPr lang="en-US" sz="2200" dirty="0">
              <a:solidFill>
                <a:schemeClr val="bg1"/>
              </a:solidFill>
            </a:endParaRPr>
          </a:p>
          <a:p>
            <a:pPr marL="640080" lvl="1" algn="ctr">
              <a:buNone/>
              <a:defRPr/>
            </a:pPr>
            <a:r>
              <a:rPr lang="en-US" sz="2200" b="1" i="1" dirty="0">
                <a:solidFill>
                  <a:schemeClr val="bg1"/>
                </a:solidFill>
              </a:rPr>
              <a:t>“What we have to learn to do we learn by doing.”</a:t>
            </a:r>
          </a:p>
          <a:p>
            <a:pPr marL="640080" lvl="1" algn="r">
              <a:buNone/>
              <a:defRPr/>
            </a:pPr>
            <a:r>
              <a:rPr lang="en-US" sz="2200" dirty="0">
                <a:solidFill>
                  <a:schemeClr val="bg1"/>
                </a:solidFill>
              </a:rPr>
              <a:t>                                                                                                                                                             </a:t>
            </a:r>
            <a:r>
              <a:rPr lang="en-US" sz="2200" b="1" i="1" dirty="0">
                <a:solidFill>
                  <a:schemeClr val="bg1"/>
                </a:solidFill>
              </a:rPr>
              <a:t>Aristotle</a:t>
            </a:r>
          </a:p>
          <a:p>
            <a:pPr marL="137160" indent="0" fontAlgn="auto">
              <a:spcAft>
                <a:spcPts val="0"/>
              </a:spcAft>
              <a:buNone/>
              <a:defRPr/>
            </a:pPr>
            <a:endParaRPr lang="en-US" dirty="0">
              <a:solidFill>
                <a:schemeClr val="bg1"/>
              </a:solidFill>
            </a:endParaRPr>
          </a:p>
          <a:p>
            <a:pPr>
              <a:defRPr/>
            </a:pPr>
            <a:r>
              <a:rPr lang="en-US" sz="2600" b="1" dirty="0">
                <a:solidFill>
                  <a:srgbClr val="FFFF00"/>
                </a:solidFill>
              </a:rPr>
              <a:t>The Partnership respects Diversity, Multiculturalism and Internationalization</a:t>
            </a:r>
          </a:p>
          <a:p>
            <a:pPr>
              <a:defRPr/>
            </a:pPr>
            <a:endParaRPr lang="en-US" i="1" dirty="0">
              <a:solidFill>
                <a:schemeClr val="bg1"/>
              </a:solidFill>
            </a:endParaRPr>
          </a:p>
          <a:p>
            <a:pPr marL="1005840" lvl="2" algn="ctr">
              <a:buClr>
                <a:schemeClr val="accent3"/>
              </a:buClr>
              <a:buNone/>
              <a:defRPr/>
            </a:pPr>
            <a:r>
              <a:rPr lang="en-US" b="1" i="1" dirty="0">
                <a:solidFill>
                  <a:schemeClr val="bg1"/>
                </a:solidFill>
              </a:rPr>
              <a:t>“If we cannot end now our differences, at least we can help make the world safe for diversity.”</a:t>
            </a:r>
          </a:p>
          <a:p>
            <a:pPr marL="1005840" lvl="2" algn="r">
              <a:buClr>
                <a:schemeClr val="accent3"/>
              </a:buClr>
              <a:buNone/>
              <a:defRPr/>
            </a:pPr>
            <a:r>
              <a:rPr lang="en-US" i="1" dirty="0">
                <a:solidFill>
                  <a:schemeClr val="bg1"/>
                </a:solidFill>
              </a:rPr>
              <a:t>                                                                                                  </a:t>
            </a:r>
            <a:r>
              <a:rPr lang="en-US" b="1" i="1" dirty="0">
                <a:solidFill>
                  <a:schemeClr val="bg1"/>
                </a:solidFill>
              </a:rPr>
              <a:t>J.F. Kennedy</a:t>
            </a:r>
          </a:p>
        </p:txBody>
      </p:sp>
    </p:spTree>
    <p:extLst>
      <p:ext uri="{BB962C8B-B14F-4D97-AF65-F5344CB8AC3E}">
        <p14:creationId xmlns:p14="http://schemas.microsoft.com/office/powerpoint/2010/main" val="3902534987"/>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52600" y="1828800"/>
            <a:ext cx="6032421" cy="584775"/>
          </a:xfrm>
          <a:prstGeom prst="rect">
            <a:avLst/>
          </a:prstGeom>
        </p:spPr>
        <p:txBody>
          <a:bodyPr wrap="none">
            <a:spAutoFit/>
          </a:bodyPr>
          <a:lstStyle/>
          <a:p>
            <a:r>
              <a:rPr lang="en-US" sz="3200" b="1" dirty="0">
                <a:solidFill>
                  <a:schemeClr val="bg1"/>
                </a:solidFill>
              </a:rPr>
              <a:t>The Rationale and Philosophy</a:t>
            </a:r>
            <a:endParaRPr lang="en-US" sz="3200" dirty="0">
              <a:solidFill>
                <a:schemeClr val="bg1"/>
              </a:solidFill>
            </a:endParaRPr>
          </a:p>
        </p:txBody>
      </p:sp>
      <p:sp>
        <p:nvSpPr>
          <p:cNvPr id="3" name="Rectangle 2"/>
          <p:cNvSpPr/>
          <p:nvPr/>
        </p:nvSpPr>
        <p:spPr>
          <a:xfrm>
            <a:off x="1828800" y="2895600"/>
            <a:ext cx="6858000" cy="3108543"/>
          </a:xfrm>
          <a:prstGeom prst="rect">
            <a:avLst/>
          </a:prstGeom>
        </p:spPr>
        <p:txBody>
          <a:bodyPr wrap="square">
            <a:spAutoFit/>
          </a:bodyPr>
          <a:lstStyle/>
          <a:p>
            <a:r>
              <a:rPr lang="en-US" sz="2800" dirty="0">
                <a:solidFill>
                  <a:schemeClr val="bg1"/>
                </a:solidFill>
              </a:rPr>
              <a:t>The journey towards School University partnership is not an entirely new one</a:t>
            </a:r>
          </a:p>
          <a:p>
            <a:pPr marL="137160" indent="0">
              <a:buNone/>
            </a:pPr>
            <a:r>
              <a:rPr lang="en-US" sz="2800" dirty="0">
                <a:solidFill>
                  <a:schemeClr val="bg1"/>
                </a:solidFill>
              </a:rPr>
              <a:t>Some of us already began the journey</a:t>
            </a:r>
            <a:r>
              <a:rPr lang="en-US" sz="2800" dirty="0" smtClean="0">
                <a:solidFill>
                  <a:schemeClr val="bg1"/>
                </a:solidFill>
              </a:rPr>
              <a:t>.</a:t>
            </a:r>
          </a:p>
          <a:p>
            <a:pPr marL="137160" indent="0">
              <a:buNone/>
            </a:pPr>
            <a:endParaRPr lang="en-US" sz="2800" dirty="0">
              <a:solidFill>
                <a:schemeClr val="bg1"/>
              </a:solidFill>
            </a:endParaRPr>
          </a:p>
          <a:p>
            <a:pPr marL="137160" indent="0">
              <a:buNone/>
            </a:pPr>
            <a:r>
              <a:rPr lang="en-US" sz="2800" dirty="0" smtClean="0">
                <a:solidFill>
                  <a:schemeClr val="bg1"/>
                </a:solidFill>
              </a:rPr>
              <a:t>Through </a:t>
            </a:r>
            <a:r>
              <a:rPr lang="en-US" sz="2800" dirty="0">
                <a:solidFill>
                  <a:schemeClr val="bg1"/>
                </a:solidFill>
              </a:rPr>
              <a:t>the evaluation of the previous TEMPUS partnership, it became clear that a more in-depth phase was needed.</a:t>
            </a:r>
          </a:p>
        </p:txBody>
      </p:sp>
    </p:spTree>
    <p:extLst>
      <p:ext uri="{BB962C8B-B14F-4D97-AF65-F5344CB8AC3E}">
        <p14:creationId xmlns:p14="http://schemas.microsoft.com/office/powerpoint/2010/main" val="962963784"/>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81200" y="2133600"/>
            <a:ext cx="5791200" cy="3785652"/>
          </a:xfrm>
          <a:prstGeom prst="rect">
            <a:avLst/>
          </a:prstGeom>
        </p:spPr>
        <p:txBody>
          <a:bodyPr wrap="square">
            <a:spAutoFit/>
          </a:bodyPr>
          <a:lstStyle/>
          <a:p>
            <a:pPr marL="342900" indent="-342900">
              <a:buFont typeface="Arial" panose="020B0604020202020204" pitchFamily="34" charset="0"/>
              <a:buChar char="•"/>
            </a:pPr>
            <a:r>
              <a:rPr lang="en-US" sz="2000" dirty="0">
                <a:solidFill>
                  <a:schemeClr val="bg1"/>
                </a:solidFill>
              </a:rPr>
              <a:t>The TEMPUS project entitled Capacity Development for Faculties of Education CDFE focused on three strategic entry points to reform:</a:t>
            </a:r>
          </a:p>
          <a:p>
            <a:pPr marL="651510" indent="-514350">
              <a:buFont typeface="+mj-lt"/>
              <a:buAutoNum type="arabicPeriod"/>
            </a:pPr>
            <a:r>
              <a:rPr lang="en-US" sz="2000" dirty="0">
                <a:solidFill>
                  <a:schemeClr val="bg1"/>
                </a:solidFill>
              </a:rPr>
              <a:t>Action Research </a:t>
            </a:r>
          </a:p>
          <a:p>
            <a:pPr marL="651510" indent="-514350">
              <a:buFont typeface="+mj-lt"/>
              <a:buAutoNum type="arabicPeriod"/>
            </a:pPr>
            <a:r>
              <a:rPr lang="en-US" sz="2000" dirty="0">
                <a:solidFill>
                  <a:schemeClr val="bg1"/>
                </a:solidFill>
              </a:rPr>
              <a:t>Practicum</a:t>
            </a:r>
          </a:p>
          <a:p>
            <a:pPr marL="651510" indent="-514350">
              <a:buFont typeface="+mj-lt"/>
              <a:buAutoNum type="arabicPeriod"/>
            </a:pPr>
            <a:r>
              <a:rPr lang="en-US" sz="2000" dirty="0">
                <a:solidFill>
                  <a:schemeClr val="bg1"/>
                </a:solidFill>
              </a:rPr>
              <a:t>Continuous Professional Development CPD</a:t>
            </a:r>
          </a:p>
          <a:p>
            <a:pPr marL="137160" indent="0">
              <a:buNone/>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area needing greater in depth work was CPD to ensure the most critical component of school university partnership, was well established following best practices</a:t>
            </a:r>
          </a:p>
        </p:txBody>
      </p:sp>
    </p:spTree>
    <p:extLst>
      <p:ext uri="{BB962C8B-B14F-4D97-AF65-F5344CB8AC3E}">
        <p14:creationId xmlns:p14="http://schemas.microsoft.com/office/powerpoint/2010/main" val="2975847731"/>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2362200"/>
            <a:ext cx="5943600" cy="3477875"/>
          </a:xfrm>
          <a:prstGeom prst="rect">
            <a:avLst/>
          </a:prstGeom>
        </p:spPr>
        <p:txBody>
          <a:bodyPr wrap="square">
            <a:spAutoFit/>
          </a:bodyPr>
          <a:lstStyle/>
          <a:p>
            <a:pPr marL="342900" indent="-342900">
              <a:buFont typeface="Arial" panose="020B0604020202020204" pitchFamily="34" charset="0"/>
              <a:buChar char="•"/>
            </a:pPr>
            <a:r>
              <a:rPr lang="en-US" sz="2000" dirty="0">
                <a:solidFill>
                  <a:schemeClr val="bg1"/>
                </a:solidFill>
              </a:rPr>
              <a:t>The recognition of the importance of Continuing Professional Development CPD that is school based underlines this consortium’s conviction that teacher learning and performance lie at the heart of societal transformation and reform</a:t>
            </a:r>
            <a:r>
              <a:rPr lang="en-US" sz="2000" dirty="0" smtClean="0">
                <a:solidFill>
                  <a:schemeClr val="bg1"/>
                </a:solidFill>
              </a:rPr>
              <a:t>.</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Innovative approaches to Professional Development for educators are complex and multifaceted. They require deep transformations in professional understandings, reflections, practices and behaviors</a:t>
            </a:r>
            <a:endParaRPr lang="ar-EG" sz="2000" dirty="0">
              <a:solidFill>
                <a:schemeClr val="bg1"/>
              </a:solidFill>
            </a:endParaRPr>
          </a:p>
        </p:txBody>
      </p:sp>
    </p:spTree>
    <p:extLst>
      <p:ext uri="{BB962C8B-B14F-4D97-AF65-F5344CB8AC3E}">
        <p14:creationId xmlns:p14="http://schemas.microsoft.com/office/powerpoint/2010/main" val="1151355573"/>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5000" y="2514600"/>
            <a:ext cx="5943600" cy="3785652"/>
          </a:xfrm>
          <a:prstGeom prst="rect">
            <a:avLst/>
          </a:prstGeom>
        </p:spPr>
        <p:txBody>
          <a:bodyPr wrap="square">
            <a:spAutoFit/>
          </a:bodyPr>
          <a:lstStyle/>
          <a:p>
            <a:pPr marL="342900" indent="-342900">
              <a:buFont typeface="Arial" panose="020B0604020202020204" pitchFamily="34" charset="0"/>
              <a:buChar char="•"/>
            </a:pPr>
            <a:r>
              <a:rPr lang="en-US" sz="2000" dirty="0">
                <a:solidFill>
                  <a:schemeClr val="bg1"/>
                </a:solidFill>
              </a:rPr>
              <a:t>The current consortium has come together because of a strong belief that creating an Egyptian-European Peer Community of Learners is the best method of supporting change and of experiencing together the amount of detail and planning such a transformation will entail</a:t>
            </a:r>
            <a:r>
              <a:rPr lang="en-US" sz="2000" dirty="0" smtClean="0">
                <a:solidFill>
                  <a:schemeClr val="bg1"/>
                </a:solidFill>
              </a:rPr>
              <a:t>.</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Through exposure, dialogue, praxis, mentorship, coaching, and reflection, new professional habits are expected to emerge at the faculty and school levels</a:t>
            </a:r>
            <a:r>
              <a:rPr lang="en-US" dirty="0">
                <a:solidFill>
                  <a:srgbClr val="003399"/>
                </a:solidFill>
              </a:rPr>
              <a:t>.</a:t>
            </a:r>
            <a:endParaRPr lang="ar-EG" dirty="0">
              <a:solidFill>
                <a:srgbClr val="003399"/>
              </a:solidFill>
            </a:endParaRPr>
          </a:p>
        </p:txBody>
      </p:sp>
    </p:spTree>
    <p:extLst>
      <p:ext uri="{BB962C8B-B14F-4D97-AF65-F5344CB8AC3E}">
        <p14:creationId xmlns:p14="http://schemas.microsoft.com/office/powerpoint/2010/main" val="243640090"/>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28800" y="2286000"/>
            <a:ext cx="5486400" cy="3170099"/>
          </a:xfrm>
          <a:prstGeom prst="rect">
            <a:avLst/>
          </a:prstGeom>
        </p:spPr>
        <p:txBody>
          <a:bodyPr wrap="square">
            <a:spAutoFit/>
          </a:bodyPr>
          <a:lstStyle/>
          <a:p>
            <a:pPr marL="342900" indent="-342900">
              <a:buFont typeface="Arial" panose="020B0604020202020204" pitchFamily="34" charset="0"/>
              <a:buChar char="•"/>
            </a:pPr>
            <a:r>
              <a:rPr lang="en-US" sz="2000" dirty="0">
                <a:solidFill>
                  <a:schemeClr val="bg1"/>
                </a:solidFill>
              </a:rPr>
              <a:t>Peer communities of learners will be the main conduit through which transformation will occur not only between partner countries, but also between university and school and within each of the participating institutions.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work of this consortium touches on many of the much required facets of the transformation.</a:t>
            </a:r>
          </a:p>
        </p:txBody>
      </p:sp>
    </p:spTree>
    <p:extLst>
      <p:ext uri="{BB962C8B-B14F-4D97-AF65-F5344CB8AC3E}">
        <p14:creationId xmlns:p14="http://schemas.microsoft.com/office/powerpoint/2010/main" val="3923222308"/>
      </p:ext>
    </p:extLst>
  </p:cSld>
  <p:clrMapOvr>
    <a:masterClrMapping/>
  </p:clrMapOvr>
  <mc:AlternateContent xmlns:mc="http://schemas.openxmlformats.org/markup-compatibility/2006" xmlns:p14="http://schemas.microsoft.com/office/powerpoint/2010/main">
    <mc:Choice Requires="p14">
      <p:transition spd="slow" p14:dur="800" advTm="12052">
        <p:circle/>
      </p:transition>
    </mc:Choice>
    <mc:Fallback xmlns="">
      <p:transition spd="slow" advTm="12052">
        <p:circle/>
      </p:transition>
    </mc:Fallback>
  </mc:AlternateContent>
  <p:timing>
    <p:tnLst>
      <p:par>
        <p:cTn id="1" dur="indefinite" restart="never" nodeType="tmRoot"/>
      </p:par>
    </p:tnLst>
  </p:timing>
</p:sld>
</file>

<file path=ppt/theme/theme1.xml><?xml version="1.0" encoding="utf-8"?>
<a:theme xmlns:a="http://schemas.openxmlformats.org/drawingml/2006/main" name="Kick off Feb 27 &amp; 28 Final Presentation2">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Kick off Feb 27 &amp; 28 Final Presentation2" id="{26B98DB3-E30A-4676-8892-379DAF8AFC23}" vid="{06B113A8-BCD1-4809-B276-2B77631BB9E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LongProperties xmlns="http://schemas.microsoft.com/office/2006/metadata/long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CECE96538710E4080AD194BE9818F65" ma:contentTypeVersion="3" ma:contentTypeDescription="Create a new document." ma:contentTypeScope="" ma:versionID="064bf89d6f3c8ceb87a155bd82be3b8d">
  <xsd:schema xmlns:xsd="http://www.w3.org/2001/XMLSchema" xmlns:xs="http://www.w3.org/2001/XMLSchema" xmlns:p="http://schemas.microsoft.com/office/2006/metadata/properties" xmlns:ns1="http://schemas.microsoft.com/sharepoint/v3" targetNamespace="http://schemas.microsoft.com/office/2006/metadata/properties" ma:root="true" ma:fieldsID="0302c562fbcad36b280f2aec4c4dde74"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internalName="PublishingStartDate">
      <xsd:simpleType>
        <xsd:restriction base="dms:Unknown"/>
      </xsd:simpleType>
    </xsd:element>
    <xsd:element name="PublishingExpirationDate" ma:index="9" nillable="true" ma:displayName="Scheduling End Dat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B95D1A7-FAA3-472A-B6EA-A9EB994D2BCA}">
  <ds:schemaRefs>
    <ds:schemaRef ds:uri="http://schemas.microsoft.com/office/2006/documentManagement/types"/>
    <ds:schemaRef ds:uri="http://schemas.openxmlformats.org/package/2006/metadata/core-properties"/>
    <ds:schemaRef ds:uri="http://schemas.microsoft.com/office/infopath/2007/PartnerControls"/>
    <ds:schemaRef ds:uri="http://purl.org/dc/dcmitype/"/>
    <ds:schemaRef ds:uri="http://purl.org/dc/terms/"/>
    <ds:schemaRef ds:uri="http://www.w3.org/XML/1998/namespace"/>
    <ds:schemaRef ds:uri="http://purl.org/dc/elements/1.1/"/>
    <ds:schemaRef ds:uri="http://schemas.microsoft.com/sharepoint/v3"/>
    <ds:schemaRef ds:uri="http://schemas.microsoft.com/office/2006/metadata/properties"/>
  </ds:schemaRefs>
</ds:datastoreItem>
</file>

<file path=customXml/itemProps2.xml><?xml version="1.0" encoding="utf-8"?>
<ds:datastoreItem xmlns:ds="http://schemas.openxmlformats.org/officeDocument/2006/customXml" ds:itemID="{FB878B6E-625F-48B1-9743-CCA3B1CBA57B}">
  <ds:schemaRefs>
    <ds:schemaRef ds:uri="http://schemas.microsoft.com/office/2006/metadata/longProperties"/>
  </ds:schemaRefs>
</ds:datastoreItem>
</file>

<file path=customXml/itemProps3.xml><?xml version="1.0" encoding="utf-8"?>
<ds:datastoreItem xmlns:ds="http://schemas.openxmlformats.org/officeDocument/2006/customXml" ds:itemID="{283C411B-36C0-469F-BDD4-C405DDFE00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8890B5A7-ABD5-4202-B90D-80BB97328FA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Kick off Feb 27 &amp; 28 Final Presentation2</Template>
  <TotalTime>11</TotalTime>
  <Words>1255</Words>
  <Application>Microsoft Office PowerPoint</Application>
  <PresentationFormat>On-screen Show (4:3)</PresentationFormat>
  <Paragraphs>174</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Kick off Feb 27 &amp; 28 Final Presentation2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Malak</dc:creator>
  <cp:lastModifiedBy>Malak</cp:lastModifiedBy>
  <cp:revision>6</cp:revision>
  <cp:lastPrinted>2017-02-26T13:25:59Z</cp:lastPrinted>
  <dcterms:created xsi:type="dcterms:W3CDTF">2017-02-26T13:46:04Z</dcterms:created>
  <dcterms:modified xsi:type="dcterms:W3CDTF">2017-02-26T14:05:09Z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xd_Signature">
    <vt:lpwstr/>
  </property>
  <property fmtid="{D5CDD505-2E9C-101B-9397-08002B2CF9AE}" pid="3" name="Order">
    <vt:lpwstr>900.000000000000</vt:lpwstr>
  </property>
  <property fmtid="{D5CDD505-2E9C-101B-9397-08002B2CF9AE}" pid="4" name="TemplateUrl">
    <vt:lpwstr/>
  </property>
  <property fmtid="{D5CDD505-2E9C-101B-9397-08002B2CF9AE}" pid="5" name="xd_ProgID">
    <vt:lpwstr/>
  </property>
  <property fmtid="{D5CDD505-2E9C-101B-9397-08002B2CF9AE}" pid="6" name="_SourceUrl">
    <vt:lpwstr/>
  </property>
  <property fmtid="{D5CDD505-2E9C-101B-9397-08002B2CF9AE}" pid="7" name="_SharedFileIndex">
    <vt:lpwstr/>
  </property>
</Properties>
</file>